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8288000" cy="10287000"/>
  <p:notesSz cx="6858000" cy="9144000"/>
  <p:embeddedFontLst>
    <p:embeddedFont>
      <p:font typeface="Bold Ink" charset="1" panose="00000500000000000000"/>
      <p:regular r:id="rId25"/>
    </p:embeddedFont>
    <p:embeddedFont>
      <p:font typeface="Akzidenz-Grotesk" charset="1" panose="02000503030000020003"/>
      <p:regular r:id="rId26"/>
    </p:embeddedFont>
    <p:embeddedFont>
      <p:font typeface="Open Sans" charset="1" panose="020B0606030504020204"/>
      <p:regular r:id="rId27"/>
    </p:embeddedFont>
    <p:embeddedFont>
      <p:font typeface="Akzidenz-Grotesk Bold" charset="1" panose="02000803050000020004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DE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4715177" y="7433767"/>
            <a:ext cx="9430353" cy="4715177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-456827" y="10338182"/>
            <a:ext cx="4661316" cy="2330658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4966490" y="-1328888"/>
            <a:ext cx="9430353" cy="4715177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5583791" y="-2142757"/>
            <a:ext cx="4661316" cy="2330658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562626">
            <a:off x="14067202" y="9359478"/>
            <a:ext cx="3710089" cy="1855044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562626">
            <a:off x="1166334" y="-824125"/>
            <a:ext cx="3726595" cy="1863298"/>
            <a:chOff x="0" y="0"/>
            <a:chExt cx="812800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3029631" y="3056079"/>
            <a:ext cx="12228738" cy="20941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909"/>
              </a:lnSpc>
            </a:pPr>
            <a:r>
              <a:rPr lang="en-US" sz="17540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GROUP 25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376814" y="5302606"/>
            <a:ext cx="10187420" cy="1353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40"/>
              </a:lnSpc>
              <a:spcBef>
                <a:spcPct val="0"/>
              </a:spcBef>
            </a:pPr>
            <a:r>
              <a:rPr lang="en-US" sz="7100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PRESENTATION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E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560072"/>
            <a:ext cx="6383328" cy="3728805"/>
          </a:xfrm>
          <a:custGeom>
            <a:avLst/>
            <a:gdLst/>
            <a:ahLst/>
            <a:cxnLst/>
            <a:rect r="r" b="b" t="t" l="l"/>
            <a:pathLst>
              <a:path h="3728805" w="6383328">
                <a:moveTo>
                  <a:pt x="0" y="0"/>
                </a:moveTo>
                <a:lnTo>
                  <a:pt x="6383328" y="0"/>
                </a:lnTo>
                <a:lnTo>
                  <a:pt x="6383328" y="3728805"/>
                </a:lnTo>
                <a:lnTo>
                  <a:pt x="0" y="37288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977" r="-2975" b="-2376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5527379"/>
            <a:ext cx="6171743" cy="4206429"/>
          </a:xfrm>
          <a:custGeom>
            <a:avLst/>
            <a:gdLst/>
            <a:ahLst/>
            <a:cxnLst/>
            <a:rect r="r" b="b" t="t" l="l"/>
            <a:pathLst>
              <a:path h="4206429" w="6171743">
                <a:moveTo>
                  <a:pt x="0" y="0"/>
                </a:moveTo>
                <a:lnTo>
                  <a:pt x="6171743" y="0"/>
                </a:lnTo>
                <a:lnTo>
                  <a:pt x="6171743" y="4206429"/>
                </a:lnTo>
                <a:lnTo>
                  <a:pt x="0" y="42064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126" r="-12308" b="-16554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826611" y="560072"/>
            <a:ext cx="4537486" cy="4114800"/>
          </a:xfrm>
          <a:custGeom>
            <a:avLst/>
            <a:gdLst/>
            <a:ahLst/>
            <a:cxnLst/>
            <a:rect r="r" b="b" t="t" l="l"/>
            <a:pathLst>
              <a:path h="4114800" w="4537486">
                <a:moveTo>
                  <a:pt x="0" y="0"/>
                </a:moveTo>
                <a:lnTo>
                  <a:pt x="4537486" y="0"/>
                </a:lnTo>
                <a:lnTo>
                  <a:pt x="453748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9766" t="-20384" r="-19532" b="-13944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493541" y="6771120"/>
            <a:ext cx="8056761" cy="1661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You now have a pyramid with:</a:t>
            </a:r>
          </a:p>
          <a:p>
            <a:pPr algn="l" marL="690872" indent="-345436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 triangular sides</a:t>
            </a:r>
          </a:p>
          <a:p>
            <a:pPr algn="l" marL="690872" indent="-345436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 rectangular base, made of 2 triangles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DE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3873762" y="4186285"/>
            <a:ext cx="10540477" cy="16678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58"/>
              </a:lnSpc>
            </a:pPr>
            <a:r>
              <a:rPr lang="en-US" sz="13950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2. OPEN GL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E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2000016" y="1047805"/>
            <a:ext cx="14287968" cy="1285508"/>
          </a:xfrm>
          <a:custGeom>
            <a:avLst/>
            <a:gdLst/>
            <a:ahLst/>
            <a:cxnLst/>
            <a:rect r="r" b="b" t="t" l="l"/>
            <a:pathLst>
              <a:path h="1285508" w="14287968">
                <a:moveTo>
                  <a:pt x="0" y="0"/>
                </a:moveTo>
                <a:lnTo>
                  <a:pt x="14287968" y="0"/>
                </a:lnTo>
                <a:lnTo>
                  <a:pt x="14287968" y="1285508"/>
                </a:lnTo>
                <a:lnTo>
                  <a:pt x="0" y="12855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5175" r="-18485" b="-565594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313745" y="2798415"/>
            <a:ext cx="15660510" cy="7153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14"/>
              </a:lnSpc>
            </a:pPr>
            <a:r>
              <a:rPr lang="en-US" sz="3082" b="true">
                <a:solidFill>
                  <a:srgbClr val="61654D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#include &lt;GL/glut.h&gt;</a:t>
            </a:r>
          </a:p>
          <a:p>
            <a:pPr algn="ctr">
              <a:lnSpc>
                <a:spcPts val="4314"/>
              </a:lnSpc>
            </a:pPr>
            <a:r>
              <a:rPr lang="en-US" sz="30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This line </a:t>
            </a:r>
            <a:r>
              <a:rPr lang="en-US" sz="3082" b="true">
                <a:solidFill>
                  <a:srgbClr val="61654D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includes the GLUT (OpenGL Utility Toolkit)</a:t>
            </a:r>
            <a:r>
              <a:rPr lang="en-US" sz="30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 library. GLUT simplifies the process of creating windows, handling input, and managing rendering in OpenGL.</a:t>
            </a:r>
          </a:p>
          <a:p>
            <a:pPr algn="ctr">
              <a:lnSpc>
                <a:spcPts val="4314"/>
              </a:lnSpc>
            </a:pPr>
          </a:p>
          <a:p>
            <a:pPr algn="ctr">
              <a:lnSpc>
                <a:spcPts val="4314"/>
              </a:lnSpc>
              <a:spcBef>
                <a:spcPct val="0"/>
              </a:spcBef>
            </a:pPr>
            <a:r>
              <a:rPr lang="en-US" b="true" sz="3082">
                <a:solidFill>
                  <a:srgbClr val="61654D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void display() </a:t>
            </a:r>
          </a:p>
          <a:p>
            <a:pPr algn="ctr" marL="665434" indent="-332717" lvl="1">
              <a:lnSpc>
                <a:spcPts val="4314"/>
              </a:lnSpc>
              <a:spcBef>
                <a:spcPct val="0"/>
              </a:spcBef>
              <a:buFont typeface="Arial"/>
              <a:buChar char="•"/>
            </a:pPr>
            <a:r>
              <a:rPr lang="en-US" sz="30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Declares the main display function, where the 3D pyramid is drawn</a:t>
            </a:r>
          </a:p>
          <a:p>
            <a:pPr algn="ctr">
              <a:lnSpc>
                <a:spcPts val="4314"/>
              </a:lnSpc>
              <a:spcBef>
                <a:spcPct val="0"/>
              </a:spcBef>
            </a:pPr>
          </a:p>
          <a:p>
            <a:pPr algn="ctr">
              <a:lnSpc>
                <a:spcPts val="4314"/>
              </a:lnSpc>
              <a:spcBef>
                <a:spcPct val="0"/>
              </a:spcBef>
            </a:pPr>
            <a:r>
              <a:rPr lang="en-US" b="true" sz="3082">
                <a:solidFill>
                  <a:srgbClr val="61654D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glClear(GL_COLOR_BUFFER_BIT | GL_DEPTH_BUFFER_BIT)</a:t>
            </a:r>
          </a:p>
          <a:p>
            <a:pPr algn="ctr" marL="665434" indent="-332717" lvl="1">
              <a:lnSpc>
                <a:spcPts val="4314"/>
              </a:lnSpc>
              <a:spcBef>
                <a:spcPct val="0"/>
              </a:spcBef>
              <a:buFont typeface="Arial"/>
              <a:buChar char="•"/>
            </a:pPr>
            <a:r>
              <a:rPr lang="en-US" sz="30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Clears the colour buffer (the screen) and the depth buffer (used for 3D layering).</a:t>
            </a:r>
          </a:p>
          <a:p>
            <a:pPr algn="ctr" marL="665434" indent="-332717" lvl="1">
              <a:lnSpc>
                <a:spcPts val="4314"/>
              </a:lnSpc>
              <a:spcBef>
                <a:spcPct val="0"/>
              </a:spcBef>
              <a:buFont typeface="Arial"/>
              <a:buChar char="•"/>
            </a:pPr>
          </a:p>
          <a:p>
            <a:pPr algn="ctr">
              <a:lnSpc>
                <a:spcPts val="4314"/>
              </a:lnSpc>
              <a:spcBef>
                <a:spcPct val="0"/>
              </a:spcBef>
            </a:pPr>
          </a:p>
          <a:p>
            <a:pPr algn="ctr">
              <a:lnSpc>
                <a:spcPts val="4314"/>
              </a:lnSpc>
              <a:spcBef>
                <a:spcPct val="0"/>
              </a:spcBef>
            </a:pPr>
          </a:p>
          <a:p>
            <a:pPr algn="ctr">
              <a:lnSpc>
                <a:spcPts val="431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E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4081902" y="593680"/>
            <a:ext cx="11345970" cy="2867685"/>
          </a:xfrm>
          <a:custGeom>
            <a:avLst/>
            <a:gdLst/>
            <a:ahLst/>
            <a:cxnLst/>
            <a:rect r="r" b="b" t="t" l="l"/>
            <a:pathLst>
              <a:path h="2867685" w="11345970">
                <a:moveTo>
                  <a:pt x="0" y="0"/>
                </a:moveTo>
                <a:lnTo>
                  <a:pt x="11345970" y="0"/>
                </a:lnTo>
                <a:lnTo>
                  <a:pt x="11345970" y="2867685"/>
                </a:lnTo>
                <a:lnTo>
                  <a:pt x="0" y="28676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429" t="-26931" r="-27377" b="-184213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183968" y="3631644"/>
            <a:ext cx="16374602" cy="4835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86"/>
              </a:lnSpc>
            </a:pPr>
            <a:r>
              <a:rPr lang="en-US" sz="3347" b="true">
                <a:solidFill>
                  <a:srgbClr val="61654D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Define Base Vertices</a:t>
            </a:r>
          </a:p>
          <a:p>
            <a:pPr algn="ctr" marL="722726" indent="-361363" lvl="1">
              <a:lnSpc>
                <a:spcPts val="4686"/>
              </a:lnSpc>
              <a:buFont typeface="Arial"/>
              <a:buChar char="•"/>
            </a:pPr>
            <a:r>
              <a:rPr lang="en-US" sz="3347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Defines 4 vertices (A, B, C, D) of the base of the pyramid.</a:t>
            </a:r>
          </a:p>
          <a:p>
            <a:pPr algn="ctr" marL="722726" indent="-361363" lvl="1">
              <a:lnSpc>
                <a:spcPts val="4686"/>
              </a:lnSpc>
              <a:buFont typeface="Arial"/>
              <a:buChar char="•"/>
            </a:pPr>
            <a:r>
              <a:rPr lang="en-US" b="true" sz="3347">
                <a:solidFill>
                  <a:srgbClr val="61654D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Define Apex (Top Point)</a:t>
            </a:r>
          </a:p>
          <a:p>
            <a:pPr algn="ctr" marL="722726" indent="-361363" lvl="1">
              <a:lnSpc>
                <a:spcPts val="4686"/>
              </a:lnSpc>
              <a:buFont typeface="Arial"/>
              <a:buChar char="•"/>
            </a:pPr>
            <a:r>
              <a:rPr lang="en-US" sz="3347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The apex of the pyramid, centered above the base.</a:t>
            </a:r>
          </a:p>
          <a:p>
            <a:pPr algn="ctr" marL="722726" indent="-361363" lvl="1">
              <a:lnSpc>
                <a:spcPts val="4686"/>
              </a:lnSpc>
              <a:buFont typeface="Arial"/>
              <a:buChar char="•"/>
            </a:pPr>
            <a:r>
              <a:rPr lang="en-US" b="true" sz="3347">
                <a:solidFill>
                  <a:srgbClr val="61654D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 Draw Base (2 Triangles)</a:t>
            </a:r>
          </a:p>
          <a:p>
            <a:pPr algn="ctr" marL="722726" indent="-361363" lvl="1">
              <a:lnSpc>
                <a:spcPts val="4686"/>
              </a:lnSpc>
              <a:buFont typeface="Arial"/>
              <a:buChar char="•"/>
            </a:pPr>
            <a:r>
              <a:rPr lang="en-US" sz="3347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glColor3f sets the base color: R=0.6, G=0.4, B=0.2 </a:t>
            </a:r>
          </a:p>
          <a:p>
            <a:pPr algn="ctr" marL="722726" indent="-361363" lvl="1">
              <a:lnSpc>
                <a:spcPts val="4686"/>
              </a:lnSpc>
              <a:buFont typeface="Arial"/>
              <a:buChar char="•"/>
            </a:pPr>
            <a:r>
              <a:rPr lang="en-US" sz="3347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First triangle: A-B-C</a:t>
            </a:r>
          </a:p>
          <a:p>
            <a:pPr algn="ctr">
              <a:lnSpc>
                <a:spcPts val="4686"/>
              </a:lnSpc>
              <a:spcBef>
                <a:spcPct val="0"/>
              </a:spcBef>
            </a:pPr>
            <a:r>
              <a:rPr lang="en-US" sz="3347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Second triangle: A-C-D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E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183968" y="3178358"/>
            <a:ext cx="16374602" cy="3597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86"/>
              </a:lnSpc>
            </a:pPr>
            <a:r>
              <a:rPr lang="en-US" sz="3347" b="true">
                <a:solidFill>
                  <a:srgbClr val="61654D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Draw Side Faces (4 Triangles)</a:t>
            </a:r>
          </a:p>
          <a:p>
            <a:pPr algn="ctr" marL="722726" indent="-361363" lvl="1">
              <a:lnSpc>
                <a:spcPts val="4686"/>
              </a:lnSpc>
              <a:buFont typeface="Arial"/>
              <a:buChar char="•"/>
            </a:pPr>
            <a:r>
              <a:rPr lang="en-US" sz="3347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Each triangle connects two adjacent base vertices to the apex (E).</a:t>
            </a:r>
          </a:p>
          <a:p>
            <a:pPr algn="ctr">
              <a:lnSpc>
                <a:spcPts val="4686"/>
              </a:lnSpc>
              <a:spcBef>
                <a:spcPct val="0"/>
              </a:spcBef>
            </a:pPr>
            <a:r>
              <a:rPr lang="en-US" sz="3347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This creates the 4 triangular side faces of the pyramid.</a:t>
            </a:r>
          </a:p>
          <a:p>
            <a:pPr algn="ctr">
              <a:lnSpc>
                <a:spcPts val="4686"/>
              </a:lnSpc>
              <a:spcBef>
                <a:spcPct val="0"/>
              </a:spcBef>
            </a:pPr>
          </a:p>
          <a:p>
            <a:pPr algn="ctr">
              <a:lnSpc>
                <a:spcPts val="4686"/>
              </a:lnSpc>
              <a:spcBef>
                <a:spcPct val="0"/>
              </a:spcBef>
            </a:pPr>
          </a:p>
          <a:p>
            <a:pPr algn="ctr">
              <a:lnSpc>
                <a:spcPts val="4686"/>
              </a:lnSpc>
              <a:spcBef>
                <a:spcPct val="0"/>
              </a:spcBef>
            </a:pP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2683863" y="827162"/>
            <a:ext cx="14085246" cy="1726795"/>
          </a:xfrm>
          <a:custGeom>
            <a:avLst/>
            <a:gdLst/>
            <a:ahLst/>
            <a:cxnLst/>
            <a:rect r="r" b="b" t="t" l="l"/>
            <a:pathLst>
              <a:path h="1726795" w="14085246">
                <a:moveTo>
                  <a:pt x="0" y="0"/>
                </a:moveTo>
                <a:lnTo>
                  <a:pt x="14085245" y="0"/>
                </a:lnTo>
                <a:lnTo>
                  <a:pt x="14085245" y="1726795"/>
                </a:lnTo>
                <a:lnTo>
                  <a:pt x="0" y="17267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98438" r="-16171" b="-234582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E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313745" y="3576000"/>
            <a:ext cx="15660510" cy="6025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14"/>
              </a:lnSpc>
            </a:pPr>
          </a:p>
          <a:p>
            <a:pPr algn="ctr">
              <a:lnSpc>
                <a:spcPts val="4314"/>
              </a:lnSpc>
            </a:pPr>
            <a:r>
              <a:rPr lang="en-US" sz="3082" b="true">
                <a:solidFill>
                  <a:srgbClr val="61654D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void init()</a:t>
            </a:r>
          </a:p>
          <a:p>
            <a:pPr algn="ctr">
              <a:lnSpc>
                <a:spcPts val="4314"/>
              </a:lnSpc>
            </a:pPr>
            <a:r>
              <a:rPr lang="en-US" sz="30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This function sets up the initial configuration of your 3D scene: depth testing, projection setup (camera view), and lighting.</a:t>
            </a:r>
          </a:p>
          <a:p>
            <a:pPr algn="ctr">
              <a:lnSpc>
                <a:spcPts val="4314"/>
              </a:lnSpc>
            </a:pPr>
            <a:r>
              <a:rPr lang="en-US" sz="3082" b="true">
                <a:solidFill>
                  <a:srgbClr val="61654D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glEnable(GL_DEPTH_TEST)</a:t>
            </a:r>
          </a:p>
          <a:p>
            <a:pPr algn="ctr">
              <a:lnSpc>
                <a:spcPts val="4314"/>
              </a:lnSpc>
              <a:spcBef>
                <a:spcPct val="0"/>
              </a:spcBef>
            </a:pPr>
            <a:r>
              <a:rPr lang="en-US" sz="30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It enables depth testing, so that OpenGL correctly renders which objects are in front and behind.</a:t>
            </a:r>
          </a:p>
          <a:p>
            <a:pPr algn="ctr">
              <a:lnSpc>
                <a:spcPts val="4314"/>
              </a:lnSpc>
              <a:spcBef>
                <a:spcPct val="0"/>
              </a:spcBef>
            </a:pPr>
          </a:p>
          <a:p>
            <a:pPr algn="ctr">
              <a:lnSpc>
                <a:spcPts val="4314"/>
              </a:lnSpc>
              <a:spcBef>
                <a:spcPct val="0"/>
              </a:spcBef>
            </a:pPr>
          </a:p>
          <a:p>
            <a:pPr algn="ctr">
              <a:lnSpc>
                <a:spcPts val="4314"/>
              </a:lnSpc>
              <a:spcBef>
                <a:spcPct val="0"/>
              </a:spcBef>
            </a:pPr>
          </a:p>
          <a:p>
            <a:pPr algn="ctr">
              <a:lnSpc>
                <a:spcPts val="4314"/>
              </a:lnSpc>
              <a:spcBef>
                <a:spcPct val="0"/>
              </a:spcBef>
            </a:pP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3637519" y="628282"/>
            <a:ext cx="12092736" cy="2515836"/>
          </a:xfrm>
          <a:custGeom>
            <a:avLst/>
            <a:gdLst/>
            <a:ahLst/>
            <a:cxnLst/>
            <a:rect r="r" b="b" t="t" l="l"/>
            <a:pathLst>
              <a:path h="2515836" w="12092736">
                <a:moveTo>
                  <a:pt x="0" y="0"/>
                </a:moveTo>
                <a:lnTo>
                  <a:pt x="12092736" y="0"/>
                </a:lnTo>
                <a:lnTo>
                  <a:pt x="12092736" y="2515836"/>
                </a:lnTo>
                <a:lnTo>
                  <a:pt x="0" y="25158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423" t="-112691" r="-19082" b="-134756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E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313745" y="2935878"/>
            <a:ext cx="15660510" cy="7673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14"/>
              </a:lnSpc>
            </a:pPr>
            <a:r>
              <a:rPr lang="en-US" sz="3082" b="true">
                <a:solidFill>
                  <a:srgbClr val="61654D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glMatrixMode(GL_PROJECTION)</a:t>
            </a:r>
          </a:p>
          <a:p>
            <a:pPr algn="ctr">
              <a:lnSpc>
                <a:spcPts val="4314"/>
              </a:lnSpc>
            </a:pPr>
            <a:r>
              <a:rPr lang="en-US" sz="30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This matrix controls the camera lens, how the 3D world gets projected onto a 2D screen</a:t>
            </a:r>
          </a:p>
          <a:p>
            <a:pPr algn="ctr">
              <a:lnSpc>
                <a:spcPts val="4314"/>
              </a:lnSpc>
            </a:pPr>
            <a:r>
              <a:rPr lang="en-US" sz="3082" b="true">
                <a:solidFill>
                  <a:srgbClr val="61654D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gluPerspective(45.0f, 1.0f, 1.0f, 50.0f)</a:t>
            </a:r>
          </a:p>
          <a:p>
            <a:pPr algn="ctr">
              <a:lnSpc>
                <a:spcPts val="4314"/>
              </a:lnSpc>
            </a:pPr>
            <a:r>
              <a:rPr lang="en-US" sz="30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 Makes your pyramid look realistic with depth</a:t>
            </a:r>
          </a:p>
          <a:p>
            <a:pPr algn="ctr">
              <a:lnSpc>
                <a:spcPts val="4314"/>
              </a:lnSpc>
            </a:pPr>
            <a:r>
              <a:rPr lang="en-US" sz="3082" b="true">
                <a:solidFill>
                  <a:srgbClr val="61654D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glMatrixMode(GL_MODELVIEW)</a:t>
            </a:r>
          </a:p>
          <a:p>
            <a:pPr algn="ctr">
              <a:lnSpc>
                <a:spcPts val="4314"/>
              </a:lnSpc>
            </a:pPr>
            <a:r>
              <a:rPr lang="en-US" sz="30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 Switches matrix mode back to the model-view matrix.This is used for placing objects and the camera in the scene.</a:t>
            </a:r>
          </a:p>
          <a:p>
            <a:pPr algn="ctr">
              <a:lnSpc>
                <a:spcPts val="4314"/>
              </a:lnSpc>
              <a:spcBef>
                <a:spcPct val="0"/>
              </a:spcBef>
            </a:pPr>
            <a:r>
              <a:rPr lang="en-US" b="true" sz="3082">
                <a:solidFill>
                  <a:srgbClr val="61654D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Lighting Setup</a:t>
            </a:r>
          </a:p>
          <a:p>
            <a:pPr algn="ctr" marL="665434" indent="-332717" lvl="1">
              <a:lnSpc>
                <a:spcPts val="4314"/>
              </a:lnSpc>
              <a:spcBef>
                <a:spcPct val="0"/>
              </a:spcBef>
              <a:buFont typeface="Arial"/>
              <a:buChar char="•"/>
            </a:pPr>
            <a:r>
              <a:rPr lang="en-US" sz="30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Sets the position and colour (white) of the light.</a:t>
            </a:r>
          </a:p>
          <a:p>
            <a:pPr algn="ctr">
              <a:lnSpc>
                <a:spcPts val="4314"/>
              </a:lnSpc>
              <a:spcBef>
                <a:spcPct val="0"/>
              </a:spcBef>
            </a:pPr>
            <a:r>
              <a:rPr lang="en-US" sz="30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The 1.0f as the last value means positional light (not directional).</a:t>
            </a:r>
          </a:p>
          <a:p>
            <a:pPr algn="ctr">
              <a:lnSpc>
                <a:spcPts val="4314"/>
              </a:lnSpc>
              <a:spcBef>
                <a:spcPct val="0"/>
              </a:spcBef>
            </a:pPr>
            <a:r>
              <a:rPr lang="en-US" sz="30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Configures light 0 with the position and color.</a:t>
            </a:r>
          </a:p>
          <a:p>
            <a:pPr algn="ctr">
              <a:lnSpc>
                <a:spcPts val="4314"/>
              </a:lnSpc>
              <a:spcBef>
                <a:spcPct val="0"/>
              </a:spcBef>
            </a:pPr>
            <a:r>
              <a:rPr lang="en-US" sz="30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Turns on OpenGL lighting and enables the specific light (GL_LIGHT0).</a:t>
            </a:r>
          </a:p>
          <a:p>
            <a:pPr algn="ctr">
              <a:lnSpc>
                <a:spcPts val="4314"/>
              </a:lnSpc>
              <a:spcBef>
                <a:spcPct val="0"/>
              </a:spcBef>
            </a:pPr>
          </a:p>
          <a:p>
            <a:pPr algn="ctr">
              <a:lnSpc>
                <a:spcPts val="4314"/>
              </a:lnSpc>
              <a:spcBef>
                <a:spcPct val="0"/>
              </a:spcBef>
            </a:pP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4922957" y="628282"/>
            <a:ext cx="8794303" cy="1964606"/>
          </a:xfrm>
          <a:custGeom>
            <a:avLst/>
            <a:gdLst/>
            <a:ahLst/>
            <a:cxnLst/>
            <a:rect r="r" b="b" t="t" l="l"/>
            <a:pathLst>
              <a:path h="1964606" w="8794303">
                <a:moveTo>
                  <a:pt x="0" y="0"/>
                </a:moveTo>
                <a:lnTo>
                  <a:pt x="8794303" y="0"/>
                </a:lnTo>
                <a:lnTo>
                  <a:pt x="8794303" y="1964607"/>
                </a:lnTo>
                <a:lnTo>
                  <a:pt x="0" y="19646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423" t="-98077" r="-19082" b="-125496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E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313745" y="2127851"/>
            <a:ext cx="15660510" cy="7191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14"/>
              </a:lnSpc>
            </a:pPr>
            <a:r>
              <a:rPr lang="en-US" sz="3082" b="true">
                <a:solidFill>
                  <a:srgbClr val="61654D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glutInit(&amp;argc, argv)</a:t>
            </a:r>
          </a:p>
          <a:p>
            <a:pPr algn="ctr" marL="665434" indent="-332717" lvl="1">
              <a:lnSpc>
                <a:spcPts val="4314"/>
              </a:lnSpc>
              <a:buFont typeface="Arial"/>
              <a:buChar char="•"/>
            </a:pPr>
            <a:r>
              <a:rPr lang="en-US" sz="30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Initializes GLUT, passing in command line arguments.</a:t>
            </a:r>
          </a:p>
          <a:p>
            <a:pPr algn="ctr">
              <a:lnSpc>
                <a:spcPts val="4314"/>
              </a:lnSpc>
            </a:pPr>
            <a:r>
              <a:rPr lang="en-US" sz="3082" b="true">
                <a:solidFill>
                  <a:srgbClr val="61654D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glutInitDisplayMode(GLUT_SINGLE | GLUT_RGB | GLUT_DEPTH)</a:t>
            </a:r>
          </a:p>
          <a:p>
            <a:pPr algn="ctr" marL="665434" indent="-332717" lvl="1">
              <a:lnSpc>
                <a:spcPts val="4314"/>
              </a:lnSpc>
              <a:buFont typeface="Arial"/>
              <a:buChar char="•"/>
            </a:pPr>
            <a:r>
              <a:rPr lang="en-US" sz="30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GLUT_SINGLE: single-buffered window (draws directly to the screen).</a:t>
            </a:r>
          </a:p>
          <a:p>
            <a:pPr algn="ctr" marL="665434" indent="-332717" lvl="1">
              <a:lnSpc>
                <a:spcPts val="4314"/>
              </a:lnSpc>
              <a:buFont typeface="Arial"/>
              <a:buChar char="•"/>
            </a:pPr>
            <a:r>
              <a:rPr lang="en-US" sz="30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GLUT_RGB: use RGB colors.</a:t>
            </a:r>
          </a:p>
          <a:p>
            <a:pPr algn="ctr" marL="665434" indent="-332717" lvl="1">
              <a:lnSpc>
                <a:spcPts val="4314"/>
              </a:lnSpc>
              <a:buFont typeface="Arial"/>
              <a:buChar char="•"/>
            </a:pPr>
            <a:r>
              <a:rPr lang="en-US" sz="30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GLUT_DEPTH: use depth buffering.</a:t>
            </a:r>
          </a:p>
          <a:p>
            <a:pPr algn="ctr">
              <a:lnSpc>
                <a:spcPts val="4314"/>
              </a:lnSpc>
            </a:pPr>
            <a:r>
              <a:rPr lang="en-US" sz="3082" b="true">
                <a:solidFill>
                  <a:srgbClr val="61654D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init()</a:t>
            </a:r>
          </a:p>
          <a:p>
            <a:pPr algn="ctr" marL="665434" indent="-332717" lvl="1">
              <a:lnSpc>
                <a:spcPts val="4314"/>
              </a:lnSpc>
              <a:buFont typeface="Arial"/>
              <a:buChar char="•"/>
            </a:pPr>
            <a:r>
              <a:rPr lang="en-US" sz="30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Calls your custom init() function to set up camera, lighting, and perspective.</a:t>
            </a:r>
          </a:p>
          <a:p>
            <a:pPr algn="ctr">
              <a:lnSpc>
                <a:spcPts val="4314"/>
              </a:lnSpc>
            </a:pPr>
            <a:r>
              <a:rPr lang="en-US" sz="3082" b="true">
                <a:solidFill>
                  <a:srgbClr val="61654D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glutDisplayFunc(display)</a:t>
            </a:r>
          </a:p>
          <a:p>
            <a:pPr algn="ctr" marL="665434" indent="-332717" lvl="1">
              <a:lnSpc>
                <a:spcPts val="4314"/>
              </a:lnSpc>
              <a:buFont typeface="Arial"/>
              <a:buChar char="•"/>
            </a:pPr>
            <a:r>
              <a:rPr lang="en-US" sz="30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Registers the display function as the callback for redrawing the window.</a:t>
            </a:r>
          </a:p>
          <a:p>
            <a:pPr algn="ctr">
              <a:lnSpc>
                <a:spcPts val="4314"/>
              </a:lnSpc>
            </a:pPr>
            <a:r>
              <a:rPr lang="en-US" sz="3082" b="true">
                <a:solidFill>
                  <a:srgbClr val="61654D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glutMainLoop()</a:t>
            </a:r>
          </a:p>
          <a:p>
            <a:pPr algn="ctr">
              <a:lnSpc>
                <a:spcPts val="4314"/>
              </a:lnSpc>
            </a:pPr>
            <a:r>
              <a:rPr lang="en-US" sz="30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Starts the GLUT event loop. This keeps the window open and responsive.</a:t>
            </a:r>
          </a:p>
          <a:p>
            <a:pPr algn="ctr">
              <a:lnSpc>
                <a:spcPts val="4314"/>
              </a:lnSpc>
              <a:spcBef>
                <a:spcPct val="0"/>
              </a:spcBef>
            </a:pP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5295892" y="441815"/>
            <a:ext cx="8794303" cy="1488077"/>
          </a:xfrm>
          <a:custGeom>
            <a:avLst/>
            <a:gdLst/>
            <a:ahLst/>
            <a:cxnLst/>
            <a:rect r="r" b="b" t="t" l="l"/>
            <a:pathLst>
              <a:path h="1488077" w="8794303">
                <a:moveTo>
                  <a:pt x="0" y="0"/>
                </a:moveTo>
                <a:lnTo>
                  <a:pt x="8794304" y="0"/>
                </a:lnTo>
                <a:lnTo>
                  <a:pt x="8794304" y="1488077"/>
                </a:lnTo>
                <a:lnTo>
                  <a:pt x="0" y="14880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423" t="-253400" r="-19082" b="-73792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E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5259939" y="1024295"/>
            <a:ext cx="8190204" cy="8141171"/>
          </a:xfrm>
          <a:custGeom>
            <a:avLst/>
            <a:gdLst/>
            <a:ahLst/>
            <a:cxnLst/>
            <a:rect r="r" b="b" t="t" l="l"/>
            <a:pathLst>
              <a:path h="8141171" w="8190204">
                <a:moveTo>
                  <a:pt x="0" y="0"/>
                </a:moveTo>
                <a:lnTo>
                  <a:pt x="8190204" y="0"/>
                </a:lnTo>
                <a:lnTo>
                  <a:pt x="8190204" y="8141171"/>
                </a:lnTo>
                <a:lnTo>
                  <a:pt x="0" y="81411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422" t="-10480" r="-179713" b="-50308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bg>
      <p:bgPr>
        <a:solidFill>
          <a:srgbClr val="DE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3029631" y="3439211"/>
            <a:ext cx="12228738" cy="3980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909"/>
              </a:lnSpc>
            </a:pPr>
            <a:r>
              <a:rPr lang="en-US" sz="17540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THANK</a:t>
            </a:r>
          </a:p>
          <a:p>
            <a:pPr algn="ctr">
              <a:lnSpc>
                <a:spcPts val="14909"/>
              </a:lnSpc>
            </a:pPr>
            <a:r>
              <a:rPr lang="en-US" sz="17540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DE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3873762" y="2851908"/>
            <a:ext cx="10540477" cy="1260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10551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PROBLEM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125802" y="4295198"/>
            <a:ext cx="12036395" cy="2796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34"/>
              </a:lnSpc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1. Illustrate how you would build a Egyptian pyramid with </a:t>
            </a:r>
          </a:p>
          <a:p>
            <a:pPr algn="ctr">
              <a:lnSpc>
                <a:spcPts val="5434"/>
              </a:lnSpc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b=7cm, l=4cm, h=3cm as the using a set of triangular </a:t>
            </a:r>
          </a:p>
          <a:p>
            <a:pPr algn="ctr">
              <a:lnSpc>
                <a:spcPts val="5434"/>
              </a:lnSpc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meshes. Show the implementation in OpenGL and also </a:t>
            </a:r>
          </a:p>
          <a:p>
            <a:pPr algn="ctr">
              <a:lnSpc>
                <a:spcPts val="5434"/>
              </a:lnSpc>
              <a:spcBef>
                <a:spcPct val="0"/>
              </a:spcBef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blender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DE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3873762" y="1957259"/>
            <a:ext cx="10540477" cy="1824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44"/>
              </a:lnSpc>
            </a:pPr>
            <a:r>
              <a:rPr lang="en-US" sz="8052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TRIANGULAR MESHES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397950" y="4404955"/>
            <a:ext cx="11492099" cy="3056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sz="3299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A triang</a:t>
            </a:r>
            <a:r>
              <a:rPr lang="en-US" sz="3299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ular mesh is a collection of triangles that are connected together to form a 3D surface or shape.</a:t>
            </a:r>
          </a:p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sz="3299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Each triangle is defined by 3 points (called vertices) in 3D space.</a:t>
            </a:r>
          </a:p>
          <a:p>
            <a:pPr algn="ctr">
              <a:lnSpc>
                <a:spcPts val="601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DE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3873762" y="1957259"/>
            <a:ext cx="10540477" cy="1824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44"/>
              </a:lnSpc>
            </a:pPr>
            <a:r>
              <a:rPr lang="en-US" sz="8052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TRIANGULAR MESHES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738366" y="3766541"/>
            <a:ext cx="14520934" cy="2981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41"/>
              </a:lnSpc>
            </a:pPr>
            <a:r>
              <a:rPr lang="en-US" sz="338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A triang</a:t>
            </a:r>
            <a:r>
              <a:rPr lang="en-US" sz="338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ular mesh:</a:t>
            </a:r>
          </a:p>
          <a:p>
            <a:pPr algn="l" marL="731171" indent="-365585" lvl="1">
              <a:lnSpc>
                <a:spcPts val="4741"/>
              </a:lnSpc>
              <a:buFont typeface="Arial"/>
              <a:buChar char="•"/>
            </a:pPr>
            <a:r>
              <a:rPr lang="en-US" sz="338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Is made up of vertices (points),</a:t>
            </a:r>
          </a:p>
          <a:p>
            <a:pPr algn="l" marL="731171" indent="-365585" lvl="1">
              <a:lnSpc>
                <a:spcPts val="4741"/>
              </a:lnSpc>
              <a:buFont typeface="Arial"/>
              <a:buChar char="•"/>
            </a:pPr>
            <a:r>
              <a:rPr lang="en-US" sz="338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Edges (lines between vertices), and</a:t>
            </a:r>
          </a:p>
          <a:p>
            <a:pPr algn="l" marL="731171" indent="-365585" lvl="1">
              <a:lnSpc>
                <a:spcPts val="4741"/>
              </a:lnSpc>
              <a:buFont typeface="Arial"/>
              <a:buChar char="•"/>
            </a:pPr>
            <a:r>
              <a:rPr lang="en-US" sz="338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Faces (triangles formed by connecting 3 vertices).</a:t>
            </a:r>
          </a:p>
          <a:p>
            <a:pPr algn="l">
              <a:lnSpc>
                <a:spcPts val="4741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DE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3873762" y="2851908"/>
            <a:ext cx="10540477" cy="1260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10551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1. BLENDER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203726" y="4961341"/>
            <a:ext cx="11210512" cy="2887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9"/>
              </a:lnSpc>
            </a:pPr>
            <a:r>
              <a:rPr lang="en-US" sz="3299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Triangular meshes can be implimented using 3D Modelling Software in our case blender</a:t>
            </a:r>
          </a:p>
          <a:p>
            <a:pPr algn="ctr">
              <a:lnSpc>
                <a:spcPts val="4619"/>
              </a:lnSpc>
            </a:pPr>
          </a:p>
          <a:p>
            <a:pPr algn="ctr">
              <a:lnSpc>
                <a:spcPts val="4619"/>
              </a:lnSpc>
            </a:pPr>
          </a:p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sz="3299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E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6172741" y="7721018"/>
            <a:ext cx="8132490" cy="4066245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2260398" y="3162405"/>
            <a:ext cx="12696162" cy="2991047"/>
          </a:xfrm>
          <a:custGeom>
            <a:avLst/>
            <a:gdLst/>
            <a:ahLst/>
            <a:cxnLst/>
            <a:rect r="r" b="b" t="t" l="l"/>
            <a:pathLst>
              <a:path h="2991047" w="12696162">
                <a:moveTo>
                  <a:pt x="0" y="0"/>
                </a:moveTo>
                <a:lnTo>
                  <a:pt x="12696163" y="0"/>
                </a:lnTo>
                <a:lnTo>
                  <a:pt x="12696163" y="2991047"/>
                </a:lnTo>
                <a:lnTo>
                  <a:pt x="0" y="29910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127" r="-94150" b="-424487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3473325" y="342900"/>
            <a:ext cx="10540477" cy="1260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10551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PROCESS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717685" y="1855320"/>
            <a:ext cx="14051756" cy="629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In Blender, y</a:t>
            </a:r>
            <a:r>
              <a:rPr lang="en-US" sz="3699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ou can create the pyramid using the bpy Python API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717685" y="6324902"/>
            <a:ext cx="12886079" cy="3322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25" indent="-291463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bpy is the main API f</a:t>
            </a:r>
            <a:r>
              <a:rPr lang="en-US" sz="2699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or interacting with Blender — everything you see in the interface (objects, scenes, meshes, materials, animations, etc.) can be accessed or controlled through bpy</a:t>
            </a:r>
          </a:p>
          <a:p>
            <a:pPr algn="l" marL="582925" indent="-291463" lvl="1">
              <a:lnSpc>
                <a:spcPts val="3779"/>
              </a:lnSpc>
              <a:spcBef>
                <a:spcPct val="0"/>
              </a:spcBef>
              <a:buFont typeface="Arial"/>
              <a:buChar char="•"/>
            </a:pPr>
            <a:r>
              <a:rPr lang="en-US" sz="2699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bmesh is a low-level geometry module for creating and editing mesh data more easily and precisely.</a:t>
            </a:r>
          </a:p>
          <a:p>
            <a:pPr algn="l" marL="582925" indent="-291463" lvl="1">
              <a:lnSpc>
                <a:spcPts val="3779"/>
              </a:lnSpc>
              <a:spcBef>
                <a:spcPct val="0"/>
              </a:spcBef>
              <a:buFont typeface="Arial"/>
              <a:buChar char="•"/>
            </a:pPr>
            <a:r>
              <a:rPr lang="en-US" sz="2699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It’s Blender’s editable mesh system — lets you work with vertices, edges, and faces directly in memory before converting to a final mesh.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E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67149" y="1028700"/>
            <a:ext cx="17520851" cy="3225037"/>
          </a:xfrm>
          <a:custGeom>
            <a:avLst/>
            <a:gdLst/>
            <a:ahLst/>
            <a:cxnLst/>
            <a:rect r="r" b="b" t="t" l="l"/>
            <a:pathLst>
              <a:path h="3225037" w="17520851">
                <a:moveTo>
                  <a:pt x="0" y="0"/>
                </a:moveTo>
                <a:lnTo>
                  <a:pt x="17520851" y="0"/>
                </a:lnTo>
                <a:lnTo>
                  <a:pt x="17520851" y="3225037"/>
                </a:lnTo>
                <a:lnTo>
                  <a:pt x="0" y="32250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0489" r="-5860" b="-20203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04490" y="4636791"/>
            <a:ext cx="17079020" cy="4312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9283" indent="-334641" lvl="1">
              <a:lnSpc>
                <a:spcPts val="4339"/>
              </a:lnSpc>
              <a:spcBef>
                <a:spcPct val="0"/>
              </a:spcBef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Line 5,6 Selects all </a:t>
            </a:r>
            <a:r>
              <a:rPr lang="en-US" sz="30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objects in the current scene and deletes them, so we start with a clean slate</a:t>
            </a:r>
          </a:p>
          <a:p>
            <a:pPr algn="l" marL="669283" indent="-334641" lvl="1">
              <a:lnSpc>
                <a:spcPts val="4339"/>
              </a:lnSpc>
              <a:spcBef>
                <a:spcPct val="0"/>
              </a:spcBef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bpy.data.meshes.new("Pyramid") creates an empty mesh named "Pyramid".</a:t>
            </a:r>
          </a:p>
          <a:p>
            <a:pPr algn="l" marL="669283" indent="-334641" lvl="1">
              <a:lnSpc>
                <a:spcPts val="4339"/>
              </a:lnSpc>
              <a:spcBef>
                <a:spcPct val="0"/>
              </a:spcBef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bpy.data.objects.new("Pyramid", mesh) wraps that mesh into an object.</a:t>
            </a:r>
          </a:p>
          <a:p>
            <a:pPr algn="l" marL="669283" indent="-334641" lvl="1">
              <a:lnSpc>
                <a:spcPts val="4339"/>
              </a:lnSpc>
              <a:spcBef>
                <a:spcPct val="0"/>
              </a:spcBef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bpy.context.collection.objects.link(obj) adds the object to the current scene so it becomes visible.</a:t>
            </a:r>
          </a:p>
          <a:p>
            <a:pPr algn="l" marL="669283" indent="-334641" lvl="1">
              <a:lnSpc>
                <a:spcPts val="4339"/>
              </a:lnSpc>
              <a:spcBef>
                <a:spcPct val="0"/>
              </a:spcBef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bmesh.new() creates a BMesh — Blender’s internal format for procedural geometry. It's more flexible than editing a regular mesh directly.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E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19056" y="0"/>
            <a:ext cx="16045974" cy="4447070"/>
          </a:xfrm>
          <a:custGeom>
            <a:avLst/>
            <a:gdLst/>
            <a:ahLst/>
            <a:cxnLst/>
            <a:rect r="r" b="b" t="t" l="l"/>
            <a:pathLst>
              <a:path h="4447070" w="16045974">
                <a:moveTo>
                  <a:pt x="0" y="0"/>
                </a:moveTo>
                <a:lnTo>
                  <a:pt x="16045974" y="0"/>
                </a:lnTo>
                <a:lnTo>
                  <a:pt x="16045974" y="4447070"/>
                </a:lnTo>
                <a:lnTo>
                  <a:pt x="0" y="44470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07994" r="0" b="-2572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79178" y="4357369"/>
            <a:ext cx="15921236" cy="5434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5" indent="-302257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Line 15-10 defines 5 p</a:t>
            </a: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oints (vertices) in 3D space.</a:t>
            </a:r>
          </a:p>
          <a:p>
            <a:pPr algn="just" marL="604515" indent="-302257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These correspond to the 4 corners of the base and 1 apex (top) of the pyramid.</a:t>
            </a:r>
          </a:p>
          <a:p>
            <a:pPr algn="just" marL="604515" indent="-302257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base lies on the XY plane (z=0), and the apex is at height z=3.</a:t>
            </a:r>
          </a:p>
          <a:p>
            <a:pPr algn="just">
              <a:lnSpc>
                <a:spcPts val="3919"/>
              </a:lnSpc>
              <a:spcBef>
                <a:spcPct val="0"/>
              </a:spcBef>
            </a:pPr>
          </a:p>
          <a:p>
            <a:pPr algn="just" marL="604515" indent="-302257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Line 23-28 c</a:t>
            </a: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reate the faces(side triangels)</a:t>
            </a:r>
          </a:p>
          <a:p>
            <a:pPr algn="just" marL="604515" indent="-302257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first 4 triangles form the slanted sides of the pyramid, each using:</a:t>
            </a:r>
          </a:p>
          <a:p>
            <a:pPr algn="just" marL="1209029" indent="-403010" lvl="2">
              <a:lnSpc>
                <a:spcPts val="3919"/>
              </a:lnSpc>
              <a:spcBef>
                <a:spcPct val="0"/>
              </a:spcBef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 base vertices</a:t>
            </a:r>
          </a:p>
          <a:p>
            <a:pPr algn="just" marL="1209029" indent="-403010" lvl="2">
              <a:lnSpc>
                <a:spcPts val="3919"/>
              </a:lnSpc>
              <a:spcBef>
                <a:spcPct val="0"/>
              </a:spcBef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top (apex) vertex</a:t>
            </a:r>
          </a:p>
          <a:p>
            <a:pPr algn="just" marL="604515" indent="-302257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last 2 triangles form the base of the pyramid (a rectangle split diagonally into 2 triangles)</a:t>
            </a:r>
          </a:p>
          <a:p>
            <a:pPr algn="just">
              <a:lnSpc>
                <a:spcPts val="3919"/>
              </a:lnSpc>
              <a:spcBef>
                <a:spcPct val="0"/>
              </a:spcBef>
            </a:pPr>
          </a:p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Even though the base is a rectangle, 3D graphics work better with triangles only, so we divide it.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E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675002"/>
            <a:ext cx="14874825" cy="1113000"/>
          </a:xfrm>
          <a:custGeom>
            <a:avLst/>
            <a:gdLst/>
            <a:ahLst/>
            <a:cxnLst/>
            <a:rect r="r" b="b" t="t" l="l"/>
            <a:pathLst>
              <a:path h="1113000" w="14874825">
                <a:moveTo>
                  <a:pt x="0" y="0"/>
                </a:moveTo>
                <a:lnTo>
                  <a:pt x="14874825" y="0"/>
                </a:lnTo>
                <a:lnTo>
                  <a:pt x="14874825" y="1113000"/>
                </a:lnTo>
                <a:lnTo>
                  <a:pt x="0" y="1113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47370" r="0" b="-1830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726179"/>
            <a:ext cx="13186371" cy="1417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82925" indent="-291463" lvl="1">
              <a:lnSpc>
                <a:spcPts val="3779"/>
              </a:lnSpc>
              <a:spcBef>
                <a:spcPct val="0"/>
              </a:spcBef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lang="en-US" sz="26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onverts the BMesh into a real Blender mesh so it can be rendered and edited.</a:t>
            </a:r>
          </a:p>
          <a:p>
            <a:pPr algn="just" marL="582925" indent="-291463" lvl="1">
              <a:lnSpc>
                <a:spcPts val="3779"/>
              </a:lnSpc>
              <a:spcBef>
                <a:spcPct val="0"/>
              </a:spcBef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Frees the BMesh from memory (cleanup step).</a:t>
            </a:r>
          </a:p>
          <a:p>
            <a:pPr algn="just">
              <a:lnSpc>
                <a:spcPts val="377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DAGkJY36jb4</dc:identifier>
  <dcterms:modified xsi:type="dcterms:W3CDTF">2011-08-01T06:04:30Z</dcterms:modified>
  <cp:revision>1</cp:revision>
  <dc:title>Gray Simple Shapes Group Project Presentation</dc:title>
</cp:coreProperties>
</file>