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3"/>
      <p:bold r:id="rId24"/>
    </p:embeddedFont>
    <p:embeddedFont>
      <p:font typeface="Montserrat" panose="00000500000000000000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9f161a06e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9f161a06e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9f161a06e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9f161a06e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9f161a06e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9f161a06e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9f161a06e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9f161a06e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9f161a06e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9f161a06e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9f161a06e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9f161a06e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9f161a06e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9f161a06e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9741fe8dd3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9741fe8dd3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9f161a06e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9f161a06e7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9f161a06e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9f161a06e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9741fe8d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g29741fe8d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97519bc9e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" name="Google Shape;798;g297519bc9e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8e3b4d36a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28e3b4d36a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8e3b4d36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g28e3b4d36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8e3b4d36a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7" name="Google Shape;587;g28e3b4d36a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8e3b4d36a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g28e3b4d36a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9741fe8dd3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9741fe8dd3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9f161a06e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9f161a06e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9f161a06e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9f161a06e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0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5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4" name="Google Shape;454;p25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25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25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7" name="Google Shape;457;p25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25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25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0" name="Google Shape;460;p25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25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2" name="Google Shape;462;p2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2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2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2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2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3" name="Google Shape;473;p2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6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26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2" name="Google Shape;482;p26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4" name="Google Shape;484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4" name="Google Shape;494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5" name="Google Shape;495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27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2" name="Google Shape;502;p27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4" name="Google Shape;504;p2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5" name="Google Shape;505;p2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6" name="Google Shape;506;p2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2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8" name="Google Shape;508;p2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9" name="Google Shape;509;p2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0" name="Google Shape;510;p2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1" name="Google Shape;511;p2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2" name="Google Shape;512;p2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3" name="Google Shape;513;p2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4" name="Google Shape;514;p2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5" name="Google Shape;515;p2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6" name="Google Shape;516;p2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400" b="0" i="0" u="none" strike="noStrike" cap="non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Γλώσσα</a:t>
            </a:r>
            <a:r>
              <a:rPr lang="en">
                <a:solidFill>
                  <a:schemeClr val="accent2"/>
                </a:solidFill>
              </a:rPr>
              <a:t>‘Προγραμματισμού’: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Εισηγητής: Νίκος Κούκος &gt;</a:t>
            </a:r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4" name="Google Shape;524;p28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Python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25" name="Google Shape;525;p28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526" name="Google Shape;526;p28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7" name="Google Shape;527;p28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28" name="Google Shape;5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8"/>
          <p:cNvSpPr txBox="1">
            <a:spLocks noGrp="1"/>
          </p:cNvSpPr>
          <p:nvPr>
            <p:ph type="subTitle" idx="1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ex-apostaseos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31" name="Google Shape;531;p28"/>
          <p:cNvSpPr txBox="1">
            <a:spLocks noGrp="1"/>
          </p:cNvSpPr>
          <p:nvPr>
            <p:ph type="subTitle" idx="1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32" name="Google Shape;532;p28"/>
          <p:cNvGrpSpPr/>
          <p:nvPr/>
        </p:nvGrpSpPr>
        <p:grpSpPr>
          <a:xfrm>
            <a:off x="7351658" y="687818"/>
            <a:ext cx="365770" cy="365752"/>
            <a:chOff x="2806813" y="5231175"/>
            <a:chExt cx="295500" cy="292625"/>
          </a:xfrm>
        </p:grpSpPr>
        <p:sp>
          <p:nvSpPr>
            <p:cNvPr id="533" name="Google Shape;533;p28"/>
            <p:cNvSpPr/>
            <p:nvPr/>
          </p:nvSpPr>
          <p:spPr>
            <a:xfrm>
              <a:off x="3034838" y="5258150"/>
              <a:ext cx="46000" cy="229925"/>
            </a:xfrm>
            <a:custGeom>
              <a:avLst/>
              <a:gdLst/>
              <a:ahLst/>
              <a:cxnLst/>
              <a:rect l="l" t="t" r="r" b="b"/>
              <a:pathLst>
                <a:path w="1840" h="9197" extrusionOk="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954238" y="5326875"/>
              <a:ext cx="46000" cy="161200"/>
            </a:xfrm>
            <a:custGeom>
              <a:avLst/>
              <a:gdLst/>
              <a:ahLst/>
              <a:cxnLst/>
              <a:rect l="l" t="t" r="r" b="b"/>
              <a:pathLst>
                <a:path w="1840" h="6448" extrusionOk="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873663" y="5396100"/>
              <a:ext cx="46000" cy="91975"/>
            </a:xfrm>
            <a:custGeom>
              <a:avLst/>
              <a:gdLst/>
              <a:ahLst/>
              <a:cxnLst/>
              <a:rect l="l" t="t" r="r" b="b"/>
              <a:pathLst>
                <a:path w="1840" h="3679" extrusionOk="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051888" y="5302000"/>
              <a:ext cx="12425" cy="11725"/>
            </a:xfrm>
            <a:custGeom>
              <a:avLst/>
              <a:gdLst/>
              <a:ahLst/>
              <a:cxnLst/>
              <a:rect l="l" t="t" r="r" b="b"/>
              <a:pathLst>
                <a:path w="497" h="469" extrusionOk="0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806813" y="5231175"/>
              <a:ext cx="295500" cy="292625"/>
            </a:xfrm>
            <a:custGeom>
              <a:avLst/>
              <a:gdLst/>
              <a:ahLst/>
              <a:cxnLst/>
              <a:rect l="l" t="t" r="r" b="b"/>
              <a:pathLst>
                <a:path w="11820" h="11705" extrusionOk="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051888" y="5326000"/>
              <a:ext cx="11875" cy="44925"/>
            </a:xfrm>
            <a:custGeom>
              <a:avLst/>
              <a:gdLst/>
              <a:ahLst/>
              <a:cxnLst/>
              <a:rect l="l" t="t" r="r" b="b"/>
              <a:pathLst>
                <a:path w="475" h="1797" extrusionOk="0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28"/>
          <p:cNvSpPr txBox="1"/>
          <p:nvPr/>
        </p:nvSpPr>
        <p:spPr>
          <a:xfrm>
            <a:off x="7754825" y="640300"/>
            <a:ext cx="1266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" sz="100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34η Εβδομάδα</a:t>
            </a:r>
            <a:r>
              <a:rPr lang="en" sz="1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endParaRPr sz="10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7"/>
          <p:cNvSpPr txBox="1">
            <a:spLocks noGrp="1"/>
          </p:cNvSpPr>
          <p:nvPr>
            <p:ph type="title" idx="2"/>
          </p:nvPr>
        </p:nvSpPr>
        <p:spPr>
          <a:xfrm>
            <a:off x="2683200" y="764725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2"/>
                </a:solidFill>
              </a:rPr>
              <a:t>Αλλαγή μεγέθους</a:t>
            </a:r>
            <a:r>
              <a:rPr lang="en" sz="2700">
                <a:solidFill>
                  <a:schemeClr val="accent1"/>
                </a:solidFill>
              </a:rPr>
              <a:t> </a:t>
            </a:r>
            <a:r>
              <a:rPr lang="en" sz="2700">
                <a:solidFill>
                  <a:schemeClr val="accent3"/>
                </a:solidFill>
              </a:rPr>
              <a:t>και τοποθεσίας</a:t>
            </a:r>
            <a:r>
              <a:rPr lang="en" sz="2700">
                <a:solidFill>
                  <a:schemeClr val="accent1"/>
                </a:solidFill>
              </a:rPr>
              <a:t> </a:t>
            </a:r>
            <a:r>
              <a:rPr lang="en" sz="2700">
                <a:solidFill>
                  <a:schemeClr val="lt2"/>
                </a:solidFill>
              </a:rPr>
              <a:t>του παραθύρου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658" name="Google Shape;658;p37"/>
          <p:cNvSpPr txBox="1"/>
          <p:nvPr/>
        </p:nvSpPr>
        <p:spPr>
          <a:xfrm>
            <a:off x="156600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59" name="Google Shape;659;p37"/>
          <p:cNvCxnSpPr>
            <a:endCxn id="658" idx="0"/>
          </p:cNvCxnSpPr>
          <p:nvPr/>
        </p:nvCxnSpPr>
        <p:spPr>
          <a:xfrm flipH="1">
            <a:off x="1819050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" name="Google Shape;660;p37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Γλώσσα Προγραμματισμού Python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661" name="Google Shape;661;p37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2" name="Google Shape;662;p37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3" name="Google Shape;663;p37"/>
          <p:cNvSpPr txBox="1">
            <a:spLocks noGrp="1"/>
          </p:cNvSpPr>
          <p:nvPr>
            <p:ph type="title"/>
          </p:nvPr>
        </p:nvSpPr>
        <p:spPr>
          <a:xfrm flipH="1">
            <a:off x="954900" y="672675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34.1.4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64" name="Google Shape;664;p37"/>
          <p:cNvSpPr txBox="1">
            <a:spLocks noGrp="1"/>
          </p:cNvSpPr>
          <p:nvPr>
            <p:ph type="subTitle" idx="4294967295"/>
          </p:nvPr>
        </p:nvSpPr>
        <p:spPr>
          <a:xfrm>
            <a:off x="3004425" y="2703550"/>
            <a:ext cx="48651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import tkinter as tk</a:t>
            </a:r>
            <a:endParaRPr sz="15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root = tk.Tk()</a:t>
            </a:r>
            <a:endParaRPr sz="15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root.title(‘Το Πρώτο μου παράθυρο')</a:t>
            </a:r>
            <a:endParaRPr sz="15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root.geometry('600x400+50+50')</a:t>
            </a:r>
            <a:endParaRPr sz="15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root.mainloop()</a:t>
            </a:r>
            <a:endParaRPr sz="15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8"/>
          <p:cNvSpPr txBox="1">
            <a:spLocks noGrp="1"/>
          </p:cNvSpPr>
          <p:nvPr>
            <p:ph type="title" idx="2"/>
          </p:nvPr>
        </p:nvSpPr>
        <p:spPr>
          <a:xfrm>
            <a:off x="2683200" y="764725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2"/>
                </a:solidFill>
              </a:rPr>
              <a:t>Διαφάνεια</a:t>
            </a:r>
            <a:r>
              <a:rPr lang="en" sz="2700">
                <a:solidFill>
                  <a:schemeClr val="accent1"/>
                </a:solidFill>
              </a:rPr>
              <a:t> </a:t>
            </a:r>
            <a:r>
              <a:rPr lang="en" sz="2700">
                <a:solidFill>
                  <a:schemeClr val="lt2"/>
                </a:solidFill>
              </a:rPr>
              <a:t>παραθύρου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670" name="Google Shape;670;p38"/>
          <p:cNvSpPr txBox="1"/>
          <p:nvPr/>
        </p:nvSpPr>
        <p:spPr>
          <a:xfrm>
            <a:off x="156600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71" name="Google Shape;671;p38"/>
          <p:cNvCxnSpPr>
            <a:endCxn id="670" idx="0"/>
          </p:cNvCxnSpPr>
          <p:nvPr/>
        </p:nvCxnSpPr>
        <p:spPr>
          <a:xfrm flipH="1">
            <a:off x="1819050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2" name="Google Shape;672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Γλώσσα Προγραμματισμού Python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673" name="Google Shape;673;p38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4" name="Google Shape;674;p38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5" name="Google Shape;675;p38"/>
          <p:cNvSpPr txBox="1">
            <a:spLocks noGrp="1"/>
          </p:cNvSpPr>
          <p:nvPr>
            <p:ph type="title"/>
          </p:nvPr>
        </p:nvSpPr>
        <p:spPr>
          <a:xfrm flipH="1">
            <a:off x="954900" y="672675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34.1.5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76" name="Google Shape;676;p38"/>
          <p:cNvSpPr txBox="1">
            <a:spLocks noGrp="1"/>
          </p:cNvSpPr>
          <p:nvPr>
            <p:ph type="subTitle" idx="4294967295"/>
          </p:nvPr>
        </p:nvSpPr>
        <p:spPr>
          <a:xfrm>
            <a:off x="2683200" y="2437875"/>
            <a:ext cx="35736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import tkinter as tk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 = tk.Tk()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root.title(‘Το πρώτο μου Παράθυρο’)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root.geometry('600x400+50+50')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root.resizable (False, False)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root.attributes('-alpha', 0.5)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root.mainloop()</a:t>
            </a:r>
            <a:endParaRPr sz="1300">
              <a:solidFill>
                <a:schemeClr val="accent3"/>
              </a:solidFill>
            </a:endParaRPr>
          </a:p>
        </p:txBody>
      </p:sp>
      <p:pic>
        <p:nvPicPr>
          <p:cNvPr id="677" name="Google Shape;6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075" y="2456850"/>
            <a:ext cx="2665418" cy="19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"/>
          <p:cNvSpPr txBox="1">
            <a:spLocks noGrp="1"/>
          </p:cNvSpPr>
          <p:nvPr>
            <p:ph type="title" idx="2"/>
          </p:nvPr>
        </p:nvSpPr>
        <p:spPr>
          <a:xfrm>
            <a:off x="2683200" y="605325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2"/>
                </a:solidFill>
              </a:rPr>
              <a:t>Σειρά </a:t>
            </a:r>
            <a:r>
              <a:rPr lang="en" sz="2700">
                <a:solidFill>
                  <a:schemeClr val="accent3"/>
                </a:solidFill>
              </a:rPr>
              <a:t>στοίβαξης </a:t>
            </a:r>
            <a:r>
              <a:rPr lang="en" sz="2700">
                <a:solidFill>
                  <a:schemeClr val="lt2"/>
                </a:solidFill>
              </a:rPr>
              <a:t>παραθύρων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683" name="Google Shape;683;p39"/>
          <p:cNvSpPr txBox="1"/>
          <p:nvPr/>
        </p:nvSpPr>
        <p:spPr>
          <a:xfrm>
            <a:off x="156600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84" name="Google Shape;684;p39"/>
          <p:cNvCxnSpPr>
            <a:endCxn id="683" idx="0"/>
          </p:cNvCxnSpPr>
          <p:nvPr/>
        </p:nvCxnSpPr>
        <p:spPr>
          <a:xfrm flipH="1">
            <a:off x="1819050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5" name="Google Shape;685;p3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Γλώσσα Προγραμματισμού Python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686" name="Google Shape;686;p39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7" name="Google Shape;687;p39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8" name="Google Shape;688;p39"/>
          <p:cNvSpPr txBox="1">
            <a:spLocks noGrp="1"/>
          </p:cNvSpPr>
          <p:nvPr>
            <p:ph type="title"/>
          </p:nvPr>
        </p:nvSpPr>
        <p:spPr>
          <a:xfrm flipH="1">
            <a:off x="954900" y="672675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34.1.6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89" name="Google Shape;689;p39"/>
          <p:cNvSpPr txBox="1">
            <a:spLocks noGrp="1"/>
          </p:cNvSpPr>
          <p:nvPr>
            <p:ph type="subTitle" idx="4294967295"/>
          </p:nvPr>
        </p:nvSpPr>
        <p:spPr>
          <a:xfrm>
            <a:off x="3076400" y="2841700"/>
            <a:ext cx="35736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import tkinter as tk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 = tk.Tk()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root.title('Tkinter Window Demo')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root.geometry('300x200+50+50')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root.resizable(0, 0)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root.attributes('-topmost', 1)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 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root.mainloop()</a:t>
            </a:r>
            <a:endParaRPr sz="13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"/>
          <p:cNvSpPr txBox="1">
            <a:spLocks noGrp="1"/>
          </p:cNvSpPr>
          <p:nvPr>
            <p:ph type="title" idx="2"/>
          </p:nvPr>
        </p:nvSpPr>
        <p:spPr>
          <a:xfrm>
            <a:off x="2683200" y="61595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2"/>
                </a:solidFill>
              </a:rPr>
              <a:t>Αλλαγή </a:t>
            </a:r>
            <a:r>
              <a:rPr lang="en" sz="2700">
                <a:solidFill>
                  <a:schemeClr val="accent3"/>
                </a:solidFill>
              </a:rPr>
              <a:t>του προεπιλεγμένου</a:t>
            </a:r>
            <a:r>
              <a:rPr lang="en" sz="2700">
                <a:solidFill>
                  <a:schemeClr val="accent2"/>
                </a:solidFill>
              </a:rPr>
              <a:t> </a:t>
            </a:r>
            <a:r>
              <a:rPr lang="en" sz="2700">
                <a:solidFill>
                  <a:schemeClr val="lt2"/>
                </a:solidFill>
              </a:rPr>
              <a:t>εικονιδίου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695" name="Google Shape;695;p40"/>
          <p:cNvSpPr txBox="1"/>
          <p:nvPr/>
        </p:nvSpPr>
        <p:spPr>
          <a:xfrm>
            <a:off x="156600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96" name="Google Shape;696;p40"/>
          <p:cNvCxnSpPr>
            <a:endCxn id="695" idx="0"/>
          </p:cNvCxnSpPr>
          <p:nvPr/>
        </p:nvCxnSpPr>
        <p:spPr>
          <a:xfrm flipH="1">
            <a:off x="1819050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7" name="Google Shape;697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Γλώσσα Προγραμματισμού Python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698" name="Google Shape;698;p40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9" name="Google Shape;699;p40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0" name="Google Shape;700;p40"/>
          <p:cNvSpPr txBox="1">
            <a:spLocks noGrp="1"/>
          </p:cNvSpPr>
          <p:nvPr>
            <p:ph type="title"/>
          </p:nvPr>
        </p:nvSpPr>
        <p:spPr>
          <a:xfrm flipH="1">
            <a:off x="954900" y="672675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34.1.7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01" name="Google Shape;701;p40"/>
          <p:cNvSpPr txBox="1">
            <a:spLocks noGrp="1"/>
          </p:cNvSpPr>
          <p:nvPr>
            <p:ph type="subTitle" idx="4294967295"/>
          </p:nvPr>
        </p:nvSpPr>
        <p:spPr>
          <a:xfrm>
            <a:off x="2683200" y="2820450"/>
            <a:ext cx="35736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import tkinter as tk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 = tk.Tk()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root.title(‘Το Πρώτο μου Παράθυρο’)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root.geometry('300x200+50+50')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root.resizable(False, False)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root.iconbitmap(‘python_new.ico’)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 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root.mainloop()</a:t>
            </a:r>
            <a:endParaRPr sz="1300">
              <a:solidFill>
                <a:schemeClr val="accent3"/>
              </a:solidFill>
            </a:endParaRPr>
          </a:p>
        </p:txBody>
      </p:sp>
      <p:pic>
        <p:nvPicPr>
          <p:cNvPr id="702" name="Google Shape;7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200" y="2451550"/>
            <a:ext cx="2582401" cy="1986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1"/>
          <p:cNvSpPr txBox="1">
            <a:spLocks noGrp="1"/>
          </p:cNvSpPr>
          <p:nvPr>
            <p:ph type="title" idx="2"/>
          </p:nvPr>
        </p:nvSpPr>
        <p:spPr>
          <a:xfrm>
            <a:off x="2683200" y="61595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2"/>
                </a:solidFill>
              </a:rPr>
              <a:t>Ανακεφαλαίωση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708" name="Google Shape;708;p41"/>
          <p:cNvSpPr txBox="1"/>
          <p:nvPr/>
        </p:nvSpPr>
        <p:spPr>
          <a:xfrm>
            <a:off x="156600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09" name="Google Shape;709;p41"/>
          <p:cNvCxnSpPr>
            <a:endCxn id="708" idx="0"/>
          </p:cNvCxnSpPr>
          <p:nvPr/>
        </p:nvCxnSpPr>
        <p:spPr>
          <a:xfrm flipH="1">
            <a:off x="1819050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" name="Google Shape;710;p4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Γλώσσα Προγραμματισμού Python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711" name="Google Shape;711;p41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2" name="Google Shape;712;p41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3" name="Google Shape;713;p41"/>
          <p:cNvSpPr txBox="1">
            <a:spLocks noGrp="1"/>
          </p:cNvSpPr>
          <p:nvPr>
            <p:ph type="title"/>
          </p:nvPr>
        </p:nvSpPr>
        <p:spPr>
          <a:xfrm flipH="1">
            <a:off x="954900" y="672675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34.1.8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14" name="Google Shape;714;p41"/>
          <p:cNvSpPr txBox="1">
            <a:spLocks noGrp="1"/>
          </p:cNvSpPr>
          <p:nvPr>
            <p:ph type="subTitle" idx="4294967295"/>
          </p:nvPr>
        </p:nvSpPr>
        <p:spPr>
          <a:xfrm>
            <a:off x="2210425" y="2820450"/>
            <a:ext cx="68121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•  Χρήση της μεθόδου title() για να αλλάξουμε τον τίτλο του παραθύρου.</a:t>
            </a:r>
            <a:endParaRPr sz="10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•  Χρήση της μεθόδου geometry() για να αλλάξουμε το μέγεθος και τη θέση του παραθύρου.</a:t>
            </a:r>
            <a:endParaRPr sz="10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•  Χρήση της μεθόδου resizable() για να καθορίσουμε εάν ένα παράθυρο μπορεί να αλλάξει μέγεθος οριζόντια ή κάθετα.</a:t>
            </a:r>
            <a:endParaRPr sz="10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•  Χρήση του window.attributes('-alpha',0.5) για να ορίσουμε τη διαφάνεια του παραθύρου.</a:t>
            </a:r>
            <a:endParaRPr sz="10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•  Χρήση του window.attributes('-topmost', 1) για να κάνουμε το παράθυρο να είναι πάντα στην κορυφή.</a:t>
            </a:r>
            <a:endParaRPr sz="10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•  Χρήση των μεθόδων lift() και low() για να μετακινήσουμε το παράθυρο πάνω και κάτω στη σειρά στοίβαξης παραθύρων.</a:t>
            </a:r>
            <a:endParaRPr sz="10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•  Χρήση της μεθόδου iconbitmap() για να αλλάξουμε το προεπιλεγμένο εικονίδιο του παραθύρου. </a:t>
            </a:r>
            <a:endParaRPr sz="1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2"/>
          <p:cNvSpPr txBox="1">
            <a:spLocks noGrp="1"/>
          </p:cNvSpPr>
          <p:nvPr>
            <p:ph type="title" idx="2"/>
          </p:nvPr>
        </p:nvSpPr>
        <p:spPr>
          <a:xfrm>
            <a:off x="2666338" y="524425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2"/>
                </a:solidFill>
              </a:rPr>
              <a:t>Tk </a:t>
            </a:r>
            <a:r>
              <a:rPr lang="en" sz="2700">
                <a:solidFill>
                  <a:schemeClr val="accent3"/>
                </a:solidFill>
              </a:rPr>
              <a:t>themed </a:t>
            </a:r>
            <a:r>
              <a:rPr lang="en" sz="2700">
                <a:solidFill>
                  <a:schemeClr val="lt2"/>
                </a:solidFill>
              </a:rPr>
              <a:t>widgets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720" name="Google Shape;720;p42"/>
          <p:cNvSpPr txBox="1"/>
          <p:nvPr/>
        </p:nvSpPr>
        <p:spPr>
          <a:xfrm>
            <a:off x="1549138" y="3495050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21" name="Google Shape;721;p42"/>
          <p:cNvCxnSpPr>
            <a:endCxn id="720" idx="0"/>
          </p:cNvCxnSpPr>
          <p:nvPr/>
        </p:nvCxnSpPr>
        <p:spPr>
          <a:xfrm flipH="1">
            <a:off x="1802188" y="1685750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42"/>
          <p:cNvSpPr txBox="1">
            <a:spLocks noGrp="1"/>
          </p:cNvSpPr>
          <p:nvPr>
            <p:ph type="subTitle" idx="4294967295"/>
          </p:nvPr>
        </p:nvSpPr>
        <p:spPr>
          <a:xfrm>
            <a:off x="693263" y="4603200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Γλώσσα Προγραμματισμού Python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723" name="Google Shape;723;p42"/>
          <p:cNvSpPr txBox="1">
            <a:spLocks noGrp="1"/>
          </p:cNvSpPr>
          <p:nvPr>
            <p:ph type="subTitle" idx="4294967295"/>
          </p:nvPr>
        </p:nvSpPr>
        <p:spPr>
          <a:xfrm>
            <a:off x="86388" y="0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4" name="Google Shape;724;p42"/>
          <p:cNvSpPr txBox="1">
            <a:spLocks noGrp="1"/>
          </p:cNvSpPr>
          <p:nvPr>
            <p:ph type="subTitle" idx="4294967295"/>
          </p:nvPr>
        </p:nvSpPr>
        <p:spPr>
          <a:xfrm>
            <a:off x="4485613" y="7550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5" name="Google Shape;725;p42"/>
          <p:cNvSpPr txBox="1">
            <a:spLocks noGrp="1"/>
          </p:cNvSpPr>
          <p:nvPr>
            <p:ph type="title"/>
          </p:nvPr>
        </p:nvSpPr>
        <p:spPr>
          <a:xfrm flipH="1">
            <a:off x="938038" y="5811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34.1.9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26" name="Google Shape;726;p42"/>
          <p:cNvSpPr txBox="1">
            <a:spLocks noGrp="1"/>
          </p:cNvSpPr>
          <p:nvPr>
            <p:ph type="subTitle" idx="4294967295"/>
          </p:nvPr>
        </p:nvSpPr>
        <p:spPr>
          <a:xfrm>
            <a:off x="2193563" y="2728925"/>
            <a:ext cx="38364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import tkinter as tk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from tkinter import ttk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root = tk.Tk()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tk.Label(root, text=’Κλασική ετικέτα’).pack()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ttk.Label(root, text=’Θεματική ετικέτα’).pack()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root.mainloop()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727" name="Google Shape;7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625" y="3166950"/>
            <a:ext cx="3180625" cy="13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3"/>
          <p:cNvSpPr txBox="1">
            <a:spLocks noGrp="1"/>
          </p:cNvSpPr>
          <p:nvPr>
            <p:ph type="title" idx="2"/>
          </p:nvPr>
        </p:nvSpPr>
        <p:spPr>
          <a:xfrm>
            <a:off x="2666338" y="524425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2"/>
                </a:solidFill>
              </a:rPr>
              <a:t>Νέα </a:t>
            </a:r>
            <a:r>
              <a:rPr lang="en" sz="2700">
                <a:solidFill>
                  <a:schemeClr val="accent3"/>
                </a:solidFill>
              </a:rPr>
              <a:t>στοιχεία </a:t>
            </a:r>
            <a:r>
              <a:rPr lang="en" sz="2700">
                <a:solidFill>
                  <a:schemeClr val="lt2"/>
                </a:solidFill>
              </a:rPr>
              <a:t>ttk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733" name="Google Shape;733;p43"/>
          <p:cNvSpPr txBox="1"/>
          <p:nvPr/>
        </p:nvSpPr>
        <p:spPr>
          <a:xfrm>
            <a:off x="1549138" y="3495050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34" name="Google Shape;734;p43"/>
          <p:cNvCxnSpPr>
            <a:endCxn id="733" idx="0"/>
          </p:cNvCxnSpPr>
          <p:nvPr/>
        </p:nvCxnSpPr>
        <p:spPr>
          <a:xfrm flipH="1">
            <a:off x="1802188" y="1685750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5" name="Google Shape;735;p43"/>
          <p:cNvSpPr txBox="1">
            <a:spLocks noGrp="1"/>
          </p:cNvSpPr>
          <p:nvPr>
            <p:ph type="subTitle" idx="4294967295"/>
          </p:nvPr>
        </p:nvSpPr>
        <p:spPr>
          <a:xfrm>
            <a:off x="693263" y="4603200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Γλώσσα Προγραμματισμού Python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736" name="Google Shape;736;p43"/>
          <p:cNvSpPr txBox="1">
            <a:spLocks noGrp="1"/>
          </p:cNvSpPr>
          <p:nvPr>
            <p:ph type="subTitle" idx="4294967295"/>
          </p:nvPr>
        </p:nvSpPr>
        <p:spPr>
          <a:xfrm>
            <a:off x="86388" y="0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7" name="Google Shape;737;p43"/>
          <p:cNvSpPr txBox="1">
            <a:spLocks noGrp="1"/>
          </p:cNvSpPr>
          <p:nvPr>
            <p:ph type="subTitle" idx="4294967295"/>
          </p:nvPr>
        </p:nvSpPr>
        <p:spPr>
          <a:xfrm>
            <a:off x="4485613" y="7550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8" name="Google Shape;738;p43"/>
          <p:cNvSpPr txBox="1">
            <a:spLocks noGrp="1"/>
          </p:cNvSpPr>
          <p:nvPr>
            <p:ph type="title"/>
          </p:nvPr>
        </p:nvSpPr>
        <p:spPr>
          <a:xfrm flipH="1">
            <a:off x="938001" y="581150"/>
            <a:ext cx="181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34.1.10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39" name="Google Shape;739;p43"/>
          <p:cNvSpPr txBox="1">
            <a:spLocks noGrp="1"/>
          </p:cNvSpPr>
          <p:nvPr>
            <p:ph type="subTitle" idx="4294967295"/>
          </p:nvPr>
        </p:nvSpPr>
        <p:spPr>
          <a:xfrm>
            <a:off x="2193576" y="2728925"/>
            <a:ext cx="20205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•	Button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•	Checkbutton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•	Entry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•	Frame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•	Label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•	LabelFrame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740" name="Google Shape;740;p43"/>
          <p:cNvSpPr txBox="1"/>
          <p:nvPr/>
        </p:nvSpPr>
        <p:spPr>
          <a:xfrm>
            <a:off x="3911577" y="1960213"/>
            <a:ext cx="1763100" cy="17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Menubutton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•	PanedWindow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•	Radiobutton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•	Scale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•	Scrollbar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•	Spinbox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1" name="Google Shape;741;p43"/>
          <p:cNvSpPr txBox="1"/>
          <p:nvPr/>
        </p:nvSpPr>
        <p:spPr>
          <a:xfrm>
            <a:off x="2720525" y="1349625"/>
            <a:ext cx="26463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Tkinkter με τα ίδια ονόματα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5933525" y="1472125"/>
            <a:ext cx="26463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Νέα στοιχεία ttk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3" name="Google Shape;743;p43"/>
          <p:cNvSpPr txBox="1">
            <a:spLocks noGrp="1"/>
          </p:cNvSpPr>
          <p:nvPr>
            <p:ph type="subTitle" idx="4294967295"/>
          </p:nvPr>
        </p:nvSpPr>
        <p:spPr>
          <a:xfrm>
            <a:off x="6001676" y="2828175"/>
            <a:ext cx="20205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•	Combobox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•	Notebook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•	Progressbar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•	Separator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•	Sizegrip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•	Treeview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4"/>
          <p:cNvSpPr txBox="1">
            <a:spLocks noGrp="1"/>
          </p:cNvSpPr>
          <p:nvPr>
            <p:ph type="title" idx="2"/>
          </p:nvPr>
        </p:nvSpPr>
        <p:spPr>
          <a:xfrm>
            <a:off x="2869300" y="807425"/>
            <a:ext cx="59034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Εφαρμογή με GUI, </a:t>
            </a:r>
            <a:r>
              <a:rPr lang="en" sz="2700">
                <a:solidFill>
                  <a:schemeClr val="accent3"/>
                </a:solidFill>
              </a:rPr>
              <a:t>Fahrenheit </a:t>
            </a:r>
            <a:r>
              <a:rPr lang="en" sz="2700">
                <a:solidFill>
                  <a:schemeClr val="lt2"/>
                </a:solidFill>
              </a:rPr>
              <a:t>to Celsius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749" name="Google Shape;749;p44"/>
          <p:cNvSpPr txBox="1"/>
          <p:nvPr/>
        </p:nvSpPr>
        <p:spPr>
          <a:xfrm>
            <a:off x="1591850" y="35671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50" name="Google Shape;750;p44"/>
          <p:cNvCxnSpPr>
            <a:endCxn id="749" idx="0"/>
          </p:cNvCxnSpPr>
          <p:nvPr/>
        </p:nvCxnSpPr>
        <p:spPr>
          <a:xfrm flipH="1">
            <a:off x="1844900" y="17578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1" name="Google Shape;751;p4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Γλώσσα Προγραμματισμού Python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752" name="Google Shape;752;p44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53" name="Google Shape;753;p44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54" name="Google Shape;754;p44"/>
          <p:cNvSpPr txBox="1">
            <a:spLocks noGrp="1"/>
          </p:cNvSpPr>
          <p:nvPr>
            <p:ph type="title"/>
          </p:nvPr>
        </p:nvSpPr>
        <p:spPr>
          <a:xfrm flipH="1">
            <a:off x="980800" y="807425"/>
            <a:ext cx="18885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34.1.11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55" name="Google Shape;755;p44"/>
          <p:cNvSpPr txBox="1">
            <a:spLocks noGrp="1"/>
          </p:cNvSpPr>
          <p:nvPr>
            <p:ph type="subTitle" idx="4294967295"/>
          </p:nvPr>
        </p:nvSpPr>
        <p:spPr>
          <a:xfrm>
            <a:off x="2605275" y="3280000"/>
            <a:ext cx="41322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import tkinter as tk 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from tkinter import ttk 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from tkinter.messagebox import showerror 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# Παράθυρο root  </a:t>
            </a: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 = tk.Tk() 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root.title('Μετατροπέας Θερμοκρασίας') 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Δείτε τον υπόλοιπο κώδικα στις σημειώσεις…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accent2"/>
              </a:solidFill>
            </a:endParaRPr>
          </a:p>
        </p:txBody>
      </p:sp>
      <p:pic>
        <p:nvPicPr>
          <p:cNvPr id="756" name="Google Shape;7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220" y="2823013"/>
            <a:ext cx="3366030" cy="1135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5"/>
          <p:cNvSpPr txBox="1">
            <a:spLocks noGrp="1"/>
          </p:cNvSpPr>
          <p:nvPr>
            <p:ph type="title" idx="2"/>
          </p:nvPr>
        </p:nvSpPr>
        <p:spPr>
          <a:xfrm>
            <a:off x="2869300" y="807425"/>
            <a:ext cx="59034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Εφαρμογή </a:t>
            </a:r>
            <a:r>
              <a:rPr lang="en" sz="2700">
                <a:solidFill>
                  <a:schemeClr val="accent3"/>
                </a:solidFill>
              </a:rPr>
              <a:t>με GUI,</a:t>
            </a:r>
            <a:r>
              <a:rPr lang="en" sz="2700">
                <a:solidFill>
                  <a:schemeClr val="accent1"/>
                </a:solidFill>
              </a:rPr>
              <a:t> </a:t>
            </a:r>
            <a:r>
              <a:rPr lang="en" sz="2700">
                <a:solidFill>
                  <a:schemeClr val="lt2"/>
                </a:solidFill>
              </a:rPr>
              <a:t>Υποβολή στοιχείων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762" name="Google Shape;762;p45"/>
          <p:cNvSpPr txBox="1"/>
          <p:nvPr/>
        </p:nvSpPr>
        <p:spPr>
          <a:xfrm>
            <a:off x="1591850" y="35671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63" name="Google Shape;763;p45"/>
          <p:cNvCxnSpPr>
            <a:endCxn id="762" idx="0"/>
          </p:cNvCxnSpPr>
          <p:nvPr/>
        </p:nvCxnSpPr>
        <p:spPr>
          <a:xfrm flipH="1">
            <a:off x="1844900" y="17578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4" name="Google Shape;764;p4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Γλώσσα Προγραμματισμού Python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765" name="Google Shape;765;p45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66" name="Google Shape;766;p45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67" name="Google Shape;767;p45"/>
          <p:cNvSpPr txBox="1">
            <a:spLocks noGrp="1"/>
          </p:cNvSpPr>
          <p:nvPr>
            <p:ph type="title"/>
          </p:nvPr>
        </p:nvSpPr>
        <p:spPr>
          <a:xfrm flipH="1">
            <a:off x="980800" y="807425"/>
            <a:ext cx="18885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34.1.12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68" name="Google Shape;768;p45"/>
          <p:cNvSpPr txBox="1">
            <a:spLocks noGrp="1"/>
          </p:cNvSpPr>
          <p:nvPr>
            <p:ph type="subTitle" idx="4294967295"/>
          </p:nvPr>
        </p:nvSpPr>
        <p:spPr>
          <a:xfrm>
            <a:off x="2541325" y="2888800"/>
            <a:ext cx="35547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import tkinter as tk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 = tk.Tk()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root.geometry("400x250")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# Πεδίο 1</a:t>
            </a: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name = tk.Label(root, text = "Όνομα").place(x = 30, y = 50)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# Πεδίο 2</a:t>
            </a: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Δείτε τον κώδικα στις σημειώσεις…</a:t>
            </a:r>
            <a:endParaRPr sz="1300"/>
          </a:p>
        </p:txBody>
      </p:sp>
      <p:pic>
        <p:nvPicPr>
          <p:cNvPr id="769" name="Google Shape;7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25" y="1912025"/>
            <a:ext cx="2743175" cy="192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6"/>
          <p:cNvSpPr txBox="1">
            <a:spLocks noGrp="1"/>
          </p:cNvSpPr>
          <p:nvPr>
            <p:ph type="title" idx="2"/>
          </p:nvPr>
        </p:nvSpPr>
        <p:spPr>
          <a:xfrm>
            <a:off x="2869300" y="807425"/>
            <a:ext cx="59034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Δημιουργία </a:t>
            </a:r>
            <a:r>
              <a:rPr lang="en" sz="2700">
                <a:solidFill>
                  <a:schemeClr val="lt2"/>
                </a:solidFill>
              </a:rPr>
              <a:t>μενού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775" name="Google Shape;775;p46"/>
          <p:cNvSpPr txBox="1"/>
          <p:nvPr/>
        </p:nvSpPr>
        <p:spPr>
          <a:xfrm>
            <a:off x="1591850" y="35671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76" name="Google Shape;776;p46"/>
          <p:cNvCxnSpPr>
            <a:endCxn id="775" idx="0"/>
          </p:cNvCxnSpPr>
          <p:nvPr/>
        </p:nvCxnSpPr>
        <p:spPr>
          <a:xfrm flipH="1">
            <a:off x="1844900" y="17578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7" name="Google Shape;777;p4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Γλώσσα Προγραμματισμού Python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778" name="Google Shape;778;p46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9" name="Google Shape;779;p46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0" name="Google Shape;780;p46"/>
          <p:cNvSpPr txBox="1">
            <a:spLocks noGrp="1"/>
          </p:cNvSpPr>
          <p:nvPr>
            <p:ph type="title"/>
          </p:nvPr>
        </p:nvSpPr>
        <p:spPr>
          <a:xfrm flipH="1">
            <a:off x="980800" y="807425"/>
            <a:ext cx="18885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34.1.13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81" name="Google Shape;781;p46"/>
          <p:cNvSpPr txBox="1">
            <a:spLocks noGrp="1"/>
          </p:cNvSpPr>
          <p:nvPr>
            <p:ph type="subTitle" idx="4294967295"/>
          </p:nvPr>
        </p:nvSpPr>
        <p:spPr>
          <a:xfrm>
            <a:off x="2541325" y="2888800"/>
            <a:ext cx="35547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from tkinter import *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def donothing():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   filewin = Toplevel(root)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   button = Button(filewin, text="Do nothing button")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   button.pack()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   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Δείτε τον κώδικα στις σημειώσεις…</a:t>
            </a:r>
            <a:endParaRPr sz="1300"/>
          </a:p>
        </p:txBody>
      </p:sp>
      <p:pic>
        <p:nvPicPr>
          <p:cNvPr id="782" name="Google Shape;7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850" y="2049500"/>
            <a:ext cx="13716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45" name="Google Shape;545;p29"/>
          <p:cNvSpPr txBox="1">
            <a:spLocks noGrp="1"/>
          </p:cNvSpPr>
          <p:nvPr>
            <p:ph type="subTitle" idx="1"/>
          </p:nvPr>
        </p:nvSpPr>
        <p:spPr>
          <a:xfrm>
            <a:off x="10325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2"/>
                </a:solidFill>
              </a:rPr>
              <a:t>ex-apostaseos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46" name="Google Shape;546;p29"/>
          <p:cNvSpPr txBox="1">
            <a:spLocks noGrp="1"/>
          </p:cNvSpPr>
          <p:nvPr>
            <p:ph type="subTitle" idx="1"/>
          </p:nvPr>
        </p:nvSpPr>
        <p:spPr>
          <a:xfrm>
            <a:off x="4502475" y="990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7" name="Google Shape;547;p29"/>
          <p:cNvSpPr txBox="1"/>
          <p:nvPr/>
        </p:nvSpPr>
        <p:spPr>
          <a:xfrm>
            <a:off x="1598050" y="3884576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b="0" i="0" u="none" strike="noStrike" cap="non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48" name="Google Shape;548;p29"/>
          <p:cNvCxnSpPr/>
          <p:nvPr/>
        </p:nvCxnSpPr>
        <p:spPr>
          <a:xfrm flipH="1">
            <a:off x="1909363" y="185733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9" name="Google Shape;549;p29"/>
          <p:cNvSpPr txBox="1">
            <a:spLocks noGrp="1"/>
          </p:cNvSpPr>
          <p:nvPr>
            <p:ph type="subTitle" idx="8"/>
          </p:nvPr>
        </p:nvSpPr>
        <p:spPr>
          <a:xfrm>
            <a:off x="1973525" y="2394050"/>
            <a:ext cx="33156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Γράψτε μια συνάρτηση η οποία μας επιστρέφει μόνο τις μεγάλες λέξεις από τη λίστα: 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long_words=['blog', 'Treehouse', 'Python_Rules', 'hi'])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Μπορούμε να πούμε πως οποιαδήποτε λέξη μεγαλύτερη από 7 χαρακτήρες είναι μια μεγάλη λέξη. Γράψτε την πρώτα με τον κλασικό τρόπο και κατόπιν χρησιμοποιήστε list comprehensions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34.0.1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1" name="Google Shape;551;p29"/>
          <p:cNvSpPr txBox="1">
            <a:spLocks noGrp="1"/>
          </p:cNvSpPr>
          <p:nvPr>
            <p:ph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Λύσεις Προηγούμενων </a:t>
            </a:r>
            <a:r>
              <a:rPr lang="en" sz="2500">
                <a:solidFill>
                  <a:schemeClr val="accent2"/>
                </a:solidFill>
              </a:rPr>
              <a:t>Ασκήσεων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552" name="Google Shape;552;p29"/>
          <p:cNvSpPr txBox="1"/>
          <p:nvPr/>
        </p:nvSpPr>
        <p:spPr>
          <a:xfrm>
            <a:off x="5332575" y="1905450"/>
            <a:ext cx="3315600" cy="1787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def long_words(lst):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words = []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for word in lst: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    if len(word) &gt; 5: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        words.append(word)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print(words)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list1 =['blog', 'Treehouse', 'Python_Rules', 'hi']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long_words(list1)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Ή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def long_words(lst):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x = [word for word in lst if len(word) &gt; 5]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print(x)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list1 =['blog', 'Treehouse', 'Python_Rules', 'hi']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long_words(list1)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3" name="Google Shape;553;p29"/>
          <p:cNvSpPr txBox="1"/>
          <p:nvPr/>
        </p:nvSpPr>
        <p:spPr>
          <a:xfrm>
            <a:off x="5240400" y="1537875"/>
            <a:ext cx="2649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ΛΥΣΗ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4" name="Google Shape;554;p29"/>
          <p:cNvSpPr txBox="1"/>
          <p:nvPr/>
        </p:nvSpPr>
        <p:spPr>
          <a:xfrm>
            <a:off x="2203425" y="1402175"/>
            <a:ext cx="2471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Άσκηση 1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8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000"/>
              <a:t>34.2.0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801" name="Google Shape;801;p48"/>
          <p:cNvSpPr txBox="1">
            <a:spLocks noGrp="1"/>
          </p:cNvSpPr>
          <p:nvPr>
            <p:ph type="title" idx="2"/>
          </p:nvPr>
        </p:nvSpPr>
        <p:spPr>
          <a:xfrm>
            <a:off x="2607600" y="695575"/>
            <a:ext cx="62529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>
                <a:solidFill>
                  <a:schemeClr val="accent1"/>
                </a:solidFill>
              </a:rPr>
              <a:t>Ασκήσεις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802" name="Google Shape;802;p48"/>
          <p:cNvSpPr txBox="1"/>
          <p:nvPr/>
        </p:nvSpPr>
        <p:spPr>
          <a:xfrm>
            <a:off x="1629825" y="36441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b="0" i="0" u="none" strike="noStrike" cap="non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03" name="Google Shape;803;p48"/>
          <p:cNvCxnSpPr>
            <a:endCxn id="802" idx="0"/>
          </p:cNvCxnSpPr>
          <p:nvPr/>
        </p:nvCxnSpPr>
        <p:spPr>
          <a:xfrm flipH="1">
            <a:off x="1882875" y="18348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4" name="Google Shape;80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Γλώσσα Προγραμματισμού Python</a:t>
            </a:r>
            <a:endParaRPr sz="1400" b="0" i="0" u="none" strike="noStrike" cap="non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5" name="Google Shape;805;p48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ex-apostaseos</a:t>
            </a:r>
            <a:r>
              <a:rPr lang="en"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.html</a:t>
            </a:r>
            <a:endParaRPr sz="1400" b="0" i="0" u="none" strike="noStrike" cap="non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6" name="Google Shape;806;p48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diarkeia_10-mines</a:t>
            </a:r>
            <a:r>
              <a:rPr lang="en"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.css</a:t>
            </a:r>
            <a:endParaRPr sz="1400" b="0" i="0" u="none" strike="noStrike" cap="non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7" name="Google Shape;807;p48"/>
          <p:cNvSpPr txBox="1">
            <a:spLocks noGrp="1"/>
          </p:cNvSpPr>
          <p:nvPr>
            <p:ph type="subTitle" idx="1"/>
          </p:nvPr>
        </p:nvSpPr>
        <p:spPr>
          <a:xfrm>
            <a:off x="2287875" y="1869775"/>
            <a:ext cx="37017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</a:rPr>
              <a:t>Γράψτε ένα πρόγραμμα το οποίο να έχει ένα παράθυρο με ένα πεδίο, το οποίο δέχεται κείμενο από τον χρήστη.</a:t>
            </a:r>
            <a:endParaRPr sz="10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</a:rPr>
              <a:t>Το πρόγραμμα πρέπει, με το πάτημα ενός κουμπιού, να αντιστρέφει και να παρουσιάζει το αντεστραμμένο κείμενο.</a:t>
            </a:r>
            <a:endParaRPr sz="10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400"/>
              </a:spcAft>
              <a:buNone/>
            </a:pPr>
            <a:r>
              <a:rPr lang="en" sz="1000">
                <a:solidFill>
                  <a:schemeClr val="accent6"/>
                </a:solidFill>
              </a:rPr>
              <a:t>Η έξοδος, πρέπει να είναι περίπου έτσι:</a:t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808" name="Google Shape;808;p48"/>
          <p:cNvSpPr txBox="1"/>
          <p:nvPr/>
        </p:nvSpPr>
        <p:spPr>
          <a:xfrm>
            <a:off x="2443550" y="1160800"/>
            <a:ext cx="22317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Άσκηση 1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9" name="Google Shape;809;p48"/>
          <p:cNvSpPr txBox="1">
            <a:spLocks noGrp="1"/>
          </p:cNvSpPr>
          <p:nvPr>
            <p:ph type="subTitle" idx="1"/>
          </p:nvPr>
        </p:nvSpPr>
        <p:spPr>
          <a:xfrm>
            <a:off x="2287875" y="3776062"/>
            <a:ext cx="5845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</a:rPr>
              <a:t>Γράψτε ένα πρόγραμμα με γραφικό περιβάλλον, το οποίο να υπολογίζει τον</a:t>
            </a:r>
            <a:endParaRPr sz="10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</a:rPr>
              <a:t>Μέγιστο Κοινό Διαιρέτη (ΜΚΔ), καθώς και το Ελάχιστο Κοινό Πολλαπλάσιο (ΕΚΠ).</a:t>
            </a:r>
            <a:endParaRPr sz="10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</a:rPr>
              <a:t>Θα πρέπει να δημιουργήσετε 2 πεδία που να δέχονται από έναν ακέραιο από τον χρήστη κι ένα combobox ώστε ο χρήστης να επιλέγει τη λειτουργία που χρειάζεται. Θα πρέπει το παράθυρό σας να είναι περίπου όπως το παρακάτω:</a:t>
            </a:r>
            <a:endParaRPr sz="10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4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Δείτε το στις σημειώσεις…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10" name="Google Shape;810;p48"/>
          <p:cNvSpPr txBox="1"/>
          <p:nvPr/>
        </p:nvSpPr>
        <p:spPr>
          <a:xfrm>
            <a:off x="2379800" y="2972263"/>
            <a:ext cx="22317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Άσκηση 2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11" name="Google Shape;8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575" y="1651997"/>
            <a:ext cx="2790000" cy="12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60" name="Google Shape;560;p30"/>
          <p:cNvSpPr txBox="1">
            <a:spLocks noGrp="1"/>
          </p:cNvSpPr>
          <p:nvPr>
            <p:ph type="subTitle" idx="1"/>
          </p:nvPr>
        </p:nvSpPr>
        <p:spPr>
          <a:xfrm>
            <a:off x="10325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2"/>
                </a:solidFill>
              </a:rPr>
              <a:t>ex-apostaseos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61" name="Google Shape;561;p30"/>
          <p:cNvSpPr txBox="1">
            <a:spLocks noGrp="1"/>
          </p:cNvSpPr>
          <p:nvPr>
            <p:ph type="subTitle" idx="1"/>
          </p:nvPr>
        </p:nvSpPr>
        <p:spPr>
          <a:xfrm>
            <a:off x="4502475" y="990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1598050" y="3884576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b="0" i="0" u="none" strike="noStrike" cap="non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3" name="Google Shape;563;p30"/>
          <p:cNvCxnSpPr/>
          <p:nvPr/>
        </p:nvCxnSpPr>
        <p:spPr>
          <a:xfrm flipH="1">
            <a:off x="1909363" y="185733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4" name="Google Shape;564;p30"/>
          <p:cNvSpPr txBox="1">
            <a:spLocks noGrp="1"/>
          </p:cNvSpPr>
          <p:nvPr>
            <p:ph type="subTitle" idx="8"/>
          </p:nvPr>
        </p:nvSpPr>
        <p:spPr>
          <a:xfrm>
            <a:off x="2104150" y="2161275"/>
            <a:ext cx="33156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Γράψτε μια κλάση που έχει δύο μεθόδους: get_String και print_String .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Η get_String δέχεται μια συμβολοσειρά από τον χρήστη και η print_String εκτυπώνει τη συμβολοσειρά με κεφαλαία.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565" name="Google Shape;565;p30"/>
          <p:cNvSpPr txBox="1">
            <a:spLocks noGrp="1"/>
          </p:cNvSpPr>
          <p:nvPr>
            <p:ph type="title" idx="6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34.0.2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66" name="Google Shape;566;p30"/>
          <p:cNvSpPr txBox="1">
            <a:spLocks noGrp="1"/>
          </p:cNvSpPr>
          <p:nvPr>
            <p:ph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Λύσεις Προηγούμενων </a:t>
            </a:r>
            <a:r>
              <a:rPr lang="en" sz="2500">
                <a:solidFill>
                  <a:schemeClr val="accent2"/>
                </a:solidFill>
              </a:rPr>
              <a:t>Ασκήσεων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567" name="Google Shape;567;p30"/>
          <p:cNvSpPr txBox="1"/>
          <p:nvPr/>
        </p:nvSpPr>
        <p:spPr>
          <a:xfrm>
            <a:off x="5419750" y="1899950"/>
            <a:ext cx="3198300" cy="1787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class IOString():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def __init__(self):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    self.str1 = ""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def get_String(self):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    self.str1 = input("Παρακαλούμε γράψτε κάτι: ")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def print_String(self):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    print(self.str1.upper())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# Δημιουργία στιγμιοτύπου της IOString class χωρίς να παρέχουμε συμβολοσειρά (ζητάμε από τον χρήστη)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str1 = IOString()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str1.get_String()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str1.print_String()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8" name="Google Shape;568;p30"/>
          <p:cNvSpPr txBox="1"/>
          <p:nvPr/>
        </p:nvSpPr>
        <p:spPr>
          <a:xfrm>
            <a:off x="5240400" y="1537875"/>
            <a:ext cx="2649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ΛΥΣΗ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9" name="Google Shape;569;p30"/>
          <p:cNvSpPr txBox="1"/>
          <p:nvPr/>
        </p:nvSpPr>
        <p:spPr>
          <a:xfrm>
            <a:off x="2203425" y="1402175"/>
            <a:ext cx="2471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Άσκηση 2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1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75" name="Google Shape;575;p31"/>
          <p:cNvSpPr txBox="1">
            <a:spLocks noGrp="1"/>
          </p:cNvSpPr>
          <p:nvPr>
            <p:ph type="subTitle" idx="1"/>
          </p:nvPr>
        </p:nvSpPr>
        <p:spPr>
          <a:xfrm>
            <a:off x="10325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2"/>
                </a:solidFill>
              </a:rPr>
              <a:t>ex-apostaseos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76" name="Google Shape;576;p31"/>
          <p:cNvSpPr txBox="1">
            <a:spLocks noGrp="1"/>
          </p:cNvSpPr>
          <p:nvPr>
            <p:ph type="subTitle" idx="1"/>
          </p:nvPr>
        </p:nvSpPr>
        <p:spPr>
          <a:xfrm>
            <a:off x="4502475" y="990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7" name="Google Shape;577;p31"/>
          <p:cNvSpPr txBox="1"/>
          <p:nvPr/>
        </p:nvSpPr>
        <p:spPr>
          <a:xfrm>
            <a:off x="1598050" y="3884576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b="0" i="0" u="none" strike="noStrike" cap="non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8" name="Google Shape;578;p31"/>
          <p:cNvCxnSpPr/>
          <p:nvPr/>
        </p:nvCxnSpPr>
        <p:spPr>
          <a:xfrm flipH="1">
            <a:off x="1909363" y="185733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9" name="Google Shape;579;p31"/>
          <p:cNvSpPr txBox="1">
            <a:spLocks noGrp="1"/>
          </p:cNvSpPr>
          <p:nvPr>
            <p:ph type="subTitle" idx="8"/>
          </p:nvPr>
        </p:nvSpPr>
        <p:spPr>
          <a:xfrm>
            <a:off x="2104150" y="2351125"/>
            <a:ext cx="33156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Δημιουργήστε μια γονική κλάση "Shape" με μια μέθοδο "area" που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επιστρέφει το εμβαδόν ενός σχήματος. Στη συνέχεια, δημιουργήστε δύο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παιδικές (child) κλάσεις "Rectangle" και "Circle" που κληρονομούν από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την κλάση "Shape" και υλοποιούν τη μέθοδο "area" με τον κατάλληλο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τρόπο για κάθε σχήμα.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580" name="Google Shape;580;p31"/>
          <p:cNvSpPr txBox="1">
            <a:spLocks noGrp="1"/>
          </p:cNvSpPr>
          <p:nvPr>
            <p:ph type="title" idx="6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34.0.3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1" name="Google Shape;581;p31"/>
          <p:cNvSpPr txBox="1">
            <a:spLocks noGrp="1"/>
          </p:cNvSpPr>
          <p:nvPr>
            <p:ph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Λύσεις Προηγούμενων </a:t>
            </a:r>
            <a:r>
              <a:rPr lang="en" sz="2500">
                <a:solidFill>
                  <a:schemeClr val="accent2"/>
                </a:solidFill>
              </a:rPr>
              <a:t>Ασκήσεων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582" name="Google Shape;582;p31"/>
          <p:cNvSpPr txBox="1"/>
          <p:nvPr/>
        </p:nvSpPr>
        <p:spPr>
          <a:xfrm>
            <a:off x="5206800" y="1843125"/>
            <a:ext cx="3315600" cy="1787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class Shape: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def (self):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    pass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class Rectangle(Shape):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def __init__(self, width, height):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    self.width = width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    self.height = height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def area(self):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    return self.width * self.height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class Circle(Shape):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Δείτε περισσότερα στις σημειώσεις…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3" name="Google Shape;583;p31"/>
          <p:cNvSpPr txBox="1"/>
          <p:nvPr/>
        </p:nvSpPr>
        <p:spPr>
          <a:xfrm>
            <a:off x="5206800" y="1408650"/>
            <a:ext cx="2649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ΛΥΣΗ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1"/>
          <p:cNvSpPr txBox="1"/>
          <p:nvPr/>
        </p:nvSpPr>
        <p:spPr>
          <a:xfrm>
            <a:off x="2203550" y="1375350"/>
            <a:ext cx="2471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Άσκηση 3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90" name="Google Shape;590;p32"/>
          <p:cNvSpPr txBox="1">
            <a:spLocks noGrp="1"/>
          </p:cNvSpPr>
          <p:nvPr>
            <p:ph type="subTitle" idx="1"/>
          </p:nvPr>
        </p:nvSpPr>
        <p:spPr>
          <a:xfrm>
            <a:off x="10325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2"/>
                </a:solidFill>
              </a:rPr>
              <a:t>ex-apostaseos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91" name="Google Shape;591;p32"/>
          <p:cNvSpPr txBox="1">
            <a:spLocks noGrp="1"/>
          </p:cNvSpPr>
          <p:nvPr>
            <p:ph type="subTitle" idx="1"/>
          </p:nvPr>
        </p:nvSpPr>
        <p:spPr>
          <a:xfrm>
            <a:off x="4502475" y="990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2" name="Google Shape;592;p32"/>
          <p:cNvSpPr txBox="1"/>
          <p:nvPr/>
        </p:nvSpPr>
        <p:spPr>
          <a:xfrm>
            <a:off x="1598050" y="3884576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b="0" i="0" u="none" strike="noStrike" cap="non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3" name="Google Shape;593;p32"/>
          <p:cNvCxnSpPr/>
          <p:nvPr/>
        </p:nvCxnSpPr>
        <p:spPr>
          <a:xfrm flipH="1">
            <a:off x="1909363" y="185733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4" name="Google Shape;594;p32"/>
          <p:cNvSpPr txBox="1">
            <a:spLocks noGrp="1"/>
          </p:cNvSpPr>
          <p:nvPr>
            <p:ph type="subTitle" idx="8"/>
          </p:nvPr>
        </p:nvSpPr>
        <p:spPr>
          <a:xfrm>
            <a:off x="2104150" y="1989800"/>
            <a:ext cx="33156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Χρησιμοποιήστε lambda function για να ταξινομήσετε την παρακάτω λίστα (με στοιχεία 3 tuples), σύμφωνα με το δεύτερο στοιχείο: my_list = [("apple", 50), ("banana", 10), ("cherry", 30)]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 idx="6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34.0.4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6" name="Google Shape;596;p32"/>
          <p:cNvSpPr txBox="1">
            <a:spLocks noGrp="1"/>
          </p:cNvSpPr>
          <p:nvPr>
            <p:ph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Λύσεις Προηγούμενων </a:t>
            </a:r>
            <a:r>
              <a:rPr lang="en" sz="2500">
                <a:solidFill>
                  <a:schemeClr val="accent2"/>
                </a:solidFill>
              </a:rPr>
              <a:t>Ασκήσεων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597" name="Google Shape;597;p32"/>
          <p:cNvSpPr txBox="1"/>
          <p:nvPr/>
        </p:nvSpPr>
        <p:spPr>
          <a:xfrm>
            <a:off x="5206800" y="1843125"/>
            <a:ext cx="3315600" cy="1787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my_list = [("apple", 50), ("banana", 10), ("cherry", 30)]</a:t>
            </a:r>
            <a:endParaRPr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sorted_list = sorted(my_list, key=lambda x: x[1])</a:t>
            </a:r>
            <a:endParaRPr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print(sorted_list)</a:t>
            </a:r>
            <a:endParaRPr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8" name="Google Shape;598;p32"/>
          <p:cNvSpPr txBox="1"/>
          <p:nvPr/>
        </p:nvSpPr>
        <p:spPr>
          <a:xfrm>
            <a:off x="5206800" y="1408650"/>
            <a:ext cx="2649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ΛΥΣΗ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9" name="Google Shape;599;p32"/>
          <p:cNvSpPr txBox="1"/>
          <p:nvPr/>
        </p:nvSpPr>
        <p:spPr>
          <a:xfrm>
            <a:off x="2203425" y="1402175"/>
            <a:ext cx="2471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Άσκηση 4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605" name="Google Shape;605;p33"/>
          <p:cNvSpPr txBox="1">
            <a:spLocks noGrp="1"/>
          </p:cNvSpPr>
          <p:nvPr>
            <p:ph type="subTitle" idx="1"/>
          </p:nvPr>
        </p:nvSpPr>
        <p:spPr>
          <a:xfrm>
            <a:off x="10325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2"/>
                </a:solidFill>
              </a:rPr>
              <a:t>ex-apostaseos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606" name="Google Shape;606;p33"/>
          <p:cNvSpPr txBox="1">
            <a:spLocks noGrp="1"/>
          </p:cNvSpPr>
          <p:nvPr>
            <p:ph type="subTitle" idx="1"/>
          </p:nvPr>
        </p:nvSpPr>
        <p:spPr>
          <a:xfrm>
            <a:off x="4502475" y="990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1598050" y="3884576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0" i="0" u="none" strike="noStrike" cap="non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b="0" i="0" u="none" strike="noStrike" cap="non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8" name="Google Shape;608;p33"/>
          <p:cNvCxnSpPr/>
          <p:nvPr/>
        </p:nvCxnSpPr>
        <p:spPr>
          <a:xfrm flipH="1">
            <a:off x="1909363" y="185733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9" name="Google Shape;609;p33"/>
          <p:cNvSpPr txBox="1">
            <a:spLocks noGrp="1"/>
          </p:cNvSpPr>
          <p:nvPr>
            <p:ph type="subTitle" idx="8"/>
          </p:nvPr>
        </p:nvSpPr>
        <p:spPr>
          <a:xfrm>
            <a:off x="2104150" y="1989800"/>
            <a:ext cx="33156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Χρησιμοποιήστε lambda function για να ταξινομήσετε την παρακάτω λίστα σύμφωνα με τον τελευταίο χαρακτήρα της κάθε συμβολοσειράς.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610" name="Google Shape;610;p33"/>
          <p:cNvSpPr txBox="1">
            <a:spLocks noGrp="1"/>
          </p:cNvSpPr>
          <p:nvPr>
            <p:ph type="title" idx="6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34.0.5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11" name="Google Shape;611;p33"/>
          <p:cNvSpPr txBox="1">
            <a:spLocks noGrp="1"/>
          </p:cNvSpPr>
          <p:nvPr>
            <p:ph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Λύσεις Προηγούμενων </a:t>
            </a:r>
            <a:r>
              <a:rPr lang="en" sz="2500">
                <a:solidFill>
                  <a:schemeClr val="accent2"/>
                </a:solidFill>
              </a:rPr>
              <a:t>Ασκήσεων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5291825" y="3012100"/>
            <a:ext cx="3696600" cy="1104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my_list = ["apple", "banana", "cherry"]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sorted_list = sorted(my_list, key=lambda x: x[-1])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print(sorted_list)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3" name="Google Shape;613;p33"/>
          <p:cNvSpPr txBox="1"/>
          <p:nvPr/>
        </p:nvSpPr>
        <p:spPr>
          <a:xfrm>
            <a:off x="5206800" y="1408650"/>
            <a:ext cx="2649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ΛΥΣΗ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4" name="Google Shape;614;p33"/>
          <p:cNvSpPr txBox="1"/>
          <p:nvPr/>
        </p:nvSpPr>
        <p:spPr>
          <a:xfrm>
            <a:off x="2203425" y="1402175"/>
            <a:ext cx="2471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Άσκηση 5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4"/>
          <p:cNvSpPr txBox="1">
            <a:spLocks noGrp="1"/>
          </p:cNvSpPr>
          <p:nvPr>
            <p:ph type="title" idx="2"/>
          </p:nvPr>
        </p:nvSpPr>
        <p:spPr>
          <a:xfrm>
            <a:off x="2683200" y="764725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Γραφικό Περιβάλλον με </a:t>
            </a:r>
            <a:r>
              <a:rPr lang="en" sz="2700">
                <a:solidFill>
                  <a:schemeClr val="accent2"/>
                </a:solidFill>
              </a:rPr>
              <a:t>Tkinter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620" name="Google Shape;620;p34"/>
          <p:cNvSpPr txBox="1"/>
          <p:nvPr/>
        </p:nvSpPr>
        <p:spPr>
          <a:xfrm>
            <a:off x="156600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21" name="Google Shape;621;p34"/>
          <p:cNvCxnSpPr>
            <a:endCxn id="620" idx="0"/>
          </p:cNvCxnSpPr>
          <p:nvPr/>
        </p:nvCxnSpPr>
        <p:spPr>
          <a:xfrm flipH="1">
            <a:off x="1819050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2" name="Google Shape;622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Γλώσσα Προγραμματισμού Python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623" name="Google Shape;623;p34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4" name="Google Shape;624;p34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5" name="Google Shape;625;p34"/>
          <p:cNvSpPr txBox="1">
            <a:spLocks noGrp="1"/>
          </p:cNvSpPr>
          <p:nvPr>
            <p:ph type="title"/>
          </p:nvPr>
        </p:nvSpPr>
        <p:spPr>
          <a:xfrm flipH="1">
            <a:off x="954900" y="672675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34.1.1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6" name="Google Shape;626;p34"/>
          <p:cNvSpPr txBox="1">
            <a:spLocks noGrp="1"/>
          </p:cNvSpPr>
          <p:nvPr>
            <p:ph type="subTitle" idx="4294967295"/>
          </p:nvPr>
        </p:nvSpPr>
        <p:spPr>
          <a:xfrm>
            <a:off x="2603425" y="2577300"/>
            <a:ext cx="5655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Το Tkinter προφέρεται ως tea-kay-inter. Το Tkinter είναι η διεπαφή της Python με το Tk, η οποία είναι η εργαλειοθήκη GUI (Graphical User Interface – Γραφική Διεπαφή Χρήστη) για το Tcl/Tk.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Η Tcl (προφέρεται ως tickle = γαργαλητό) είναι μια γλώσσα δέσμης ενεργειών που χρησιμοποιείται συχνά σε δοκιμές, πρωτότυπα και ανάπτυξη GUI.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5"/>
          <p:cNvSpPr txBox="1">
            <a:spLocks noGrp="1"/>
          </p:cNvSpPr>
          <p:nvPr>
            <p:ph type="title" idx="2"/>
          </p:nvPr>
        </p:nvSpPr>
        <p:spPr>
          <a:xfrm>
            <a:off x="2683200" y="764725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Δημιουργία παραθύρου στο </a:t>
            </a:r>
            <a:r>
              <a:rPr lang="en" sz="2700">
                <a:solidFill>
                  <a:schemeClr val="accent2"/>
                </a:solidFill>
              </a:rPr>
              <a:t>Tkinter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632" name="Google Shape;632;p35"/>
          <p:cNvSpPr txBox="1"/>
          <p:nvPr/>
        </p:nvSpPr>
        <p:spPr>
          <a:xfrm>
            <a:off x="156600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3" name="Google Shape;633;p35"/>
          <p:cNvCxnSpPr>
            <a:endCxn id="632" idx="0"/>
          </p:cNvCxnSpPr>
          <p:nvPr/>
        </p:nvCxnSpPr>
        <p:spPr>
          <a:xfrm flipH="1">
            <a:off x="1819050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4" name="Google Shape;634;p3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Γλώσσα Προγραμματισμού Python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635" name="Google Shape;635;p35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6" name="Google Shape;636;p35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7" name="Google Shape;637;p35"/>
          <p:cNvSpPr txBox="1">
            <a:spLocks noGrp="1"/>
          </p:cNvSpPr>
          <p:nvPr>
            <p:ph type="title"/>
          </p:nvPr>
        </p:nvSpPr>
        <p:spPr>
          <a:xfrm flipH="1">
            <a:off x="954900" y="672675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34.1.2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38" name="Google Shape;638;p35"/>
          <p:cNvSpPr txBox="1">
            <a:spLocks noGrp="1"/>
          </p:cNvSpPr>
          <p:nvPr>
            <p:ph type="subTitle" idx="4294967295"/>
          </p:nvPr>
        </p:nvSpPr>
        <p:spPr>
          <a:xfrm>
            <a:off x="2614050" y="2279750"/>
            <a:ext cx="28269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import tkinter as tk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root = tk.Tk()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root.mainloop()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pic>
        <p:nvPicPr>
          <p:cNvPr id="639" name="Google Shape;6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025" y="2157600"/>
            <a:ext cx="1925575" cy="2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"/>
          <p:cNvSpPr txBox="1">
            <a:spLocks noGrp="1"/>
          </p:cNvSpPr>
          <p:nvPr>
            <p:ph type="title" idx="2"/>
          </p:nvPr>
        </p:nvSpPr>
        <p:spPr>
          <a:xfrm>
            <a:off x="2683200" y="764725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Εισαγωγή widget στο </a:t>
            </a:r>
            <a:r>
              <a:rPr lang="en" sz="2700">
                <a:solidFill>
                  <a:schemeClr val="accent2"/>
                </a:solidFill>
              </a:rPr>
              <a:t>παράθυρο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645" name="Google Shape;645;p36"/>
          <p:cNvSpPr txBox="1"/>
          <p:nvPr/>
        </p:nvSpPr>
        <p:spPr>
          <a:xfrm>
            <a:off x="156600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46" name="Google Shape;646;p36"/>
          <p:cNvCxnSpPr>
            <a:endCxn id="645" idx="0"/>
          </p:cNvCxnSpPr>
          <p:nvPr/>
        </p:nvCxnSpPr>
        <p:spPr>
          <a:xfrm flipH="1">
            <a:off x="1819050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7" name="Google Shape;647;p3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Γλώσσα Προγραμματισμού Python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648" name="Google Shape;648;p36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9" name="Google Shape;649;p36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0" name="Google Shape;650;p36"/>
          <p:cNvSpPr txBox="1">
            <a:spLocks noGrp="1"/>
          </p:cNvSpPr>
          <p:nvPr>
            <p:ph type="title"/>
          </p:nvPr>
        </p:nvSpPr>
        <p:spPr>
          <a:xfrm flipH="1">
            <a:off x="954900" y="672675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34.1.3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51" name="Google Shape;651;p36"/>
          <p:cNvSpPr txBox="1">
            <a:spLocks noGrp="1"/>
          </p:cNvSpPr>
          <p:nvPr>
            <p:ph type="subTitle" idx="4294967295"/>
          </p:nvPr>
        </p:nvSpPr>
        <p:spPr>
          <a:xfrm>
            <a:off x="2621850" y="2753425"/>
            <a:ext cx="39003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import tkinter as tk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 = tk.Tk()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# Τοποθέτηση μιας ετικέτας - label στο root window</a:t>
            </a: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message = tk.Label(root, text="Hello, World!")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message.pack()</a:t>
            </a:r>
            <a:endParaRPr sz="13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# Συνεχής εμφάνιση του παραθύρου</a:t>
            </a: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root.mainloop()</a:t>
            </a:r>
            <a:endParaRPr sz="1300">
              <a:solidFill>
                <a:schemeClr val="accent3"/>
              </a:solidFill>
            </a:endParaRPr>
          </a:p>
        </p:txBody>
      </p:sp>
      <p:pic>
        <p:nvPicPr>
          <p:cNvPr id="652" name="Google Shape;6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250" y="3241525"/>
            <a:ext cx="3186850" cy="6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1729</Words>
  <Application>Microsoft Office PowerPoint</Application>
  <PresentationFormat>Προβολή στην οθόνη (16:9)</PresentationFormat>
  <Paragraphs>296</Paragraphs>
  <Slides>20</Slides>
  <Notes>20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4" baseType="lpstr">
      <vt:lpstr>Fira Code</vt:lpstr>
      <vt:lpstr>Montserrat</vt:lpstr>
      <vt:lpstr>Arial</vt:lpstr>
      <vt:lpstr>Programming Language Workshop for Beginners by Slidesgo</vt:lpstr>
      <vt:lpstr>Γλώσσα‘Προγραμματισμού’: {</vt:lpstr>
      <vt:lpstr>34.0.1{</vt:lpstr>
      <vt:lpstr>34.0.2{</vt:lpstr>
      <vt:lpstr>34.0.3{</vt:lpstr>
      <vt:lpstr>34.0.4{</vt:lpstr>
      <vt:lpstr>34.0.5{</vt:lpstr>
      <vt:lpstr>[Γραφικό Περιβάλλον με Tkinter] </vt:lpstr>
      <vt:lpstr>[Δημιουργία παραθύρου στο Tkinter] </vt:lpstr>
      <vt:lpstr>[Εισαγωγή widget στο παράθυρο] </vt:lpstr>
      <vt:lpstr>[Αλλαγή μεγέθους και τοποθεσίας του παραθύρου] </vt:lpstr>
      <vt:lpstr>[Διαφάνεια παραθύρου] </vt:lpstr>
      <vt:lpstr>[Σειρά στοίβαξης παραθύρων] </vt:lpstr>
      <vt:lpstr>[Αλλαγή του προεπιλεγμένου εικονιδίου] </vt:lpstr>
      <vt:lpstr>[Ανακεφαλαίωση] </vt:lpstr>
      <vt:lpstr>[Tk themed widgets] </vt:lpstr>
      <vt:lpstr>[Νέα στοιχεία ttk] </vt:lpstr>
      <vt:lpstr>[Εφαρμογή με GUI, Fahrenheit to Celsius] </vt:lpstr>
      <vt:lpstr>[Εφαρμογή με GUI, Υποβολή στοιχείων] </vt:lpstr>
      <vt:lpstr>[Δημιουργία μενού] </vt:lpstr>
      <vt:lpstr>34.2.0{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Γλώσσα‘Προγραμματισμού’: {</dc:title>
  <cp:lastModifiedBy>Ioannis</cp:lastModifiedBy>
  <cp:revision>1</cp:revision>
  <dcterms:modified xsi:type="dcterms:W3CDTF">2023-11-27T19:29:46Z</dcterms:modified>
</cp:coreProperties>
</file>