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Fira Code"/>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Cod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FiraCod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7cdfff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7cdfff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a7cdfff5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a7cdfff5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a7cdfff5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a7cdfff5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a7cdfff5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a7cdfff5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97519bc9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g297519bc9e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9f161a06e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9f161a06e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9f161a06e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9f161a06e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1c5e3d6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1c5e3d6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a1c5e3d6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a1c5e3d6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a1c5e3d6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a1c5e3d6c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f161a06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f161a06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a1c5e3d6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a1c5e3d6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7cdfff5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a7cdfff5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0">
    <p:spTree>
      <p:nvGrpSpPr>
        <p:cNvPr id="450"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txBox="1"/>
          <p:nvPr>
            <p:ph type="title"/>
          </p:nvPr>
        </p:nvSpPr>
        <p:spPr>
          <a:xfrm flipH="1">
            <a:off x="1460450" y="1436713"/>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4" name="Google Shape;454;p25"/>
          <p:cNvSpPr txBox="1"/>
          <p:nvPr>
            <p:ph idx="1" type="subTitle"/>
          </p:nvPr>
        </p:nvSpPr>
        <p:spPr>
          <a:xfrm>
            <a:off x="2332550" y="177511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5"/>
          <p:cNvSpPr txBox="1"/>
          <p:nvPr>
            <p:ph idx="2" type="subTitle"/>
          </p:nvPr>
        </p:nvSpPr>
        <p:spPr>
          <a:xfrm>
            <a:off x="2332550" y="1436725"/>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accent1"/>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6" name="Google Shape;456;p25"/>
          <p:cNvSpPr txBox="1"/>
          <p:nvPr>
            <p:ph idx="3" type="title"/>
          </p:nvPr>
        </p:nvSpPr>
        <p:spPr>
          <a:xfrm flipH="1">
            <a:off x="2850125" y="241986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7" name="Google Shape;457;p25"/>
          <p:cNvSpPr txBox="1"/>
          <p:nvPr>
            <p:ph idx="4" type="subTitle"/>
          </p:nvPr>
        </p:nvSpPr>
        <p:spPr>
          <a:xfrm>
            <a:off x="3722225" y="275546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8" name="Google Shape;458;p25"/>
          <p:cNvSpPr txBox="1"/>
          <p:nvPr>
            <p:ph idx="5" type="subTitle"/>
          </p:nvPr>
        </p:nvSpPr>
        <p:spPr>
          <a:xfrm>
            <a:off x="3722225" y="241985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lt2"/>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9" name="Google Shape;459;p25"/>
          <p:cNvSpPr txBox="1"/>
          <p:nvPr>
            <p:ph idx="6" type="title"/>
          </p:nvPr>
        </p:nvSpPr>
        <p:spPr>
          <a:xfrm flipH="1">
            <a:off x="4242875" y="340021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60" name="Google Shape;460;p25"/>
          <p:cNvSpPr txBox="1"/>
          <p:nvPr>
            <p:ph idx="7" type="subTitle"/>
          </p:nvPr>
        </p:nvSpPr>
        <p:spPr>
          <a:xfrm>
            <a:off x="5114975" y="373859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61" name="Google Shape;461;p25"/>
          <p:cNvSpPr txBox="1"/>
          <p:nvPr>
            <p:ph idx="8" type="subTitle"/>
          </p:nvPr>
        </p:nvSpPr>
        <p:spPr>
          <a:xfrm>
            <a:off x="5114975" y="340020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62" name="Google Shape;462;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
        <p:nvSpPr>
          <p:cNvPr id="476" name="Google Shape;476;p25"/>
          <p:cNvSpPr txBox="1"/>
          <p:nvPr>
            <p:ph idx="9" type="title"/>
          </p:nvPr>
        </p:nvSpPr>
        <p:spPr>
          <a:xfrm>
            <a:off x="1143250" y="582700"/>
            <a:ext cx="72906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7"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481" name="Google Shape;481;p26"/>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82" name="Google Shape;482;p26"/>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3" name="Google Shape;483;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497"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7"/>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501" name="Google Shape;501;p27"/>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02" name="Google Shape;502;p27"/>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03" name="Google Shape;503;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a:t>
            </a:r>
            <a:r>
              <a:rPr lang="en">
                <a:solidFill>
                  <a:schemeClr val="accent2"/>
                </a:solidFill>
              </a:rPr>
              <a:t>‘Προγραμματισμού</a:t>
            </a:r>
            <a:r>
              <a:rPr lang="en">
                <a:solidFill>
                  <a:schemeClr val="accent2"/>
                </a:solidFill>
              </a:rPr>
              <a:t>’: </a:t>
            </a:r>
            <a:r>
              <a:rPr lang="en">
                <a:solidFill>
                  <a:schemeClr val="accent3"/>
                </a:solidFill>
              </a:rPr>
              <a:t>{</a:t>
            </a:r>
            <a:endParaRPr>
              <a:solidFill>
                <a:schemeClr val="accent3"/>
              </a:solidFill>
            </a:endParaRPr>
          </a:p>
        </p:txBody>
      </p:sp>
      <p:sp>
        <p:nvSpPr>
          <p:cNvPr id="522" name="Google Shape;522;p28"/>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Εισηγητής: Νίκος Κούκος</a:t>
            </a:r>
            <a:r>
              <a:rPr lang="en"/>
              <a:t> &gt;</a:t>
            </a:r>
            <a:endParaRPr/>
          </a:p>
        </p:txBody>
      </p:sp>
      <p:sp>
        <p:nvSpPr>
          <p:cNvPr id="523" name="Google Shape;523;p2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27" name="Google Shape;527;p28"/>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8"/>
          <p:cNvSpPr txBox="1"/>
          <p:nvPr/>
        </p:nvSpPr>
        <p:spPr>
          <a:xfrm>
            <a:off x="7754825" y="640300"/>
            <a:ext cx="12666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37</a:t>
            </a:r>
            <a:r>
              <a:rPr lang="en" sz="1000">
                <a:solidFill>
                  <a:srgbClr val="DBA0DB"/>
                </a:solidFill>
                <a:latin typeface="Fira Code"/>
                <a:ea typeface="Fira Code"/>
                <a:cs typeface="Fira Code"/>
                <a:sym typeface="Fira Code"/>
              </a:rPr>
              <a:t>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7"/>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Καταστροφή αστεροϊδών</a:t>
            </a:r>
            <a:r>
              <a:rPr lang="en" sz="2700">
                <a:solidFill>
                  <a:schemeClr val="accent2"/>
                </a:solidFill>
              </a:rPr>
              <a:t> </a:t>
            </a:r>
            <a:r>
              <a:rPr lang="en" sz="2700">
                <a:solidFill>
                  <a:schemeClr val="accent3"/>
                </a:solidFill>
              </a:rPr>
              <a:t>– </a:t>
            </a:r>
            <a:r>
              <a:rPr lang="en" sz="2700">
                <a:solidFill>
                  <a:schemeClr val="lt2"/>
                </a:solidFill>
              </a:rPr>
              <a:t>Βήμα 8.3</a:t>
            </a:r>
            <a:r>
              <a:rPr lang="en" sz="2700">
                <a:solidFill>
                  <a:schemeClr val="accent6"/>
                </a:solidFill>
              </a:rPr>
              <a:t>]</a:t>
            </a:r>
            <a:r>
              <a:rPr lang="en" sz="2700">
                <a:solidFill>
                  <a:schemeClr val="accent1"/>
                </a:solidFill>
              </a:rPr>
              <a:t> </a:t>
            </a:r>
            <a:endParaRPr sz="2700">
              <a:solidFill>
                <a:schemeClr val="accent3"/>
              </a:solidFill>
            </a:endParaRPr>
          </a:p>
        </p:txBody>
      </p:sp>
      <p:sp>
        <p:nvSpPr>
          <p:cNvPr id="641" name="Google Shape;641;p37"/>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2" name="Google Shape;642;p37"/>
          <p:cNvCxnSpPr>
            <a:endCxn id="641"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43" name="Google Shape;643;p3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44" name="Google Shape;644;p3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45" name="Google Shape;645;p3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46" name="Google Shape;646;p37"/>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37.1.8</a:t>
            </a:r>
            <a:r>
              <a:rPr lang="en" sz="5000">
                <a:solidFill>
                  <a:schemeClr val="accent6"/>
                </a:solidFill>
              </a:rPr>
              <a:t>{</a:t>
            </a:r>
            <a:endParaRPr sz="5000">
              <a:solidFill>
                <a:schemeClr val="accent6"/>
              </a:solidFill>
            </a:endParaRPr>
          </a:p>
        </p:txBody>
      </p:sp>
      <p:sp>
        <p:nvSpPr>
          <p:cNvPr id="647" name="Google Shape;647;p37"/>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Ενημερώνουμε τη μέθοδο _process_game_logic() της κλάσης SpaceRocks ως εξής: </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def _process_game_logic(self):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for game_object in self._get_game_objects():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game_object.move(self.screen)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if self.spaceship: </a:t>
            </a:r>
            <a:endParaRPr sz="1300">
              <a:solidFill>
                <a:schemeClr val="lt2"/>
              </a:solidFill>
            </a:endParaRPr>
          </a:p>
          <a:p>
            <a:pPr indent="0" lvl="0" marL="0" rtl="0" algn="l">
              <a:lnSpc>
                <a:spcPct val="115000"/>
              </a:lnSpc>
              <a:spcBef>
                <a:spcPts val="1200"/>
              </a:spcBef>
              <a:spcAft>
                <a:spcPts val="1200"/>
              </a:spcAft>
              <a:buNone/>
            </a:pPr>
            <a:r>
              <a:rPr lang="en" sz="1300"/>
              <a:t>Δείτε τον υπόλοιπο κώδικα στις σημειώσεις…</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8"/>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Προσθήκη ήχου</a:t>
            </a:r>
            <a:r>
              <a:rPr lang="en" sz="2700">
                <a:solidFill>
                  <a:schemeClr val="accent1"/>
                </a:solidFill>
              </a:rPr>
              <a:t> </a:t>
            </a:r>
            <a:r>
              <a:rPr lang="en" sz="2700">
                <a:solidFill>
                  <a:schemeClr val="accent3"/>
                </a:solidFill>
              </a:rPr>
              <a:t>– </a:t>
            </a:r>
            <a:r>
              <a:rPr lang="en" sz="2700">
                <a:solidFill>
                  <a:schemeClr val="lt2"/>
                </a:solidFill>
              </a:rPr>
              <a:t>Βήμα 9.1</a:t>
            </a:r>
            <a:r>
              <a:rPr lang="en" sz="2700">
                <a:solidFill>
                  <a:schemeClr val="accent6"/>
                </a:solidFill>
              </a:rPr>
              <a:t>]</a:t>
            </a:r>
            <a:r>
              <a:rPr lang="en" sz="2700">
                <a:solidFill>
                  <a:schemeClr val="accent1"/>
                </a:solidFill>
              </a:rPr>
              <a:t> </a:t>
            </a:r>
            <a:endParaRPr sz="2700">
              <a:solidFill>
                <a:schemeClr val="accent3"/>
              </a:solidFill>
            </a:endParaRPr>
          </a:p>
        </p:txBody>
      </p:sp>
      <p:sp>
        <p:nvSpPr>
          <p:cNvPr id="653" name="Google Shape;653;p38"/>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4" name="Google Shape;654;p38"/>
          <p:cNvCxnSpPr>
            <a:endCxn id="653"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55" name="Google Shape;655;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56" name="Google Shape;656;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57" name="Google Shape;657;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58" name="Google Shape;658;p38"/>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37.1.9</a:t>
            </a:r>
            <a:r>
              <a:rPr lang="en" sz="5000">
                <a:solidFill>
                  <a:schemeClr val="accent6"/>
                </a:solidFill>
              </a:rPr>
              <a:t>{</a:t>
            </a:r>
            <a:endParaRPr sz="5000">
              <a:solidFill>
                <a:schemeClr val="accent6"/>
              </a:solidFill>
            </a:endParaRPr>
          </a:p>
        </p:txBody>
      </p:sp>
      <p:sp>
        <p:nvSpPr>
          <p:cNvPr id="659" name="Google Shape;659;p38"/>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accent3"/>
                </a:solidFill>
              </a:rPr>
              <a:t>Μέχρι τώρα, το διαστημόπλοιο ήταν εξοπλισμένο με ένα όπλο. Ωστόσο,  αυτό το όπλο είναι εντελώς αθόρυβο.  </a:t>
            </a:r>
            <a:endParaRPr sz="1500">
              <a:solidFill>
                <a:schemeClr val="accent3"/>
              </a:solidFill>
            </a:endParaRPr>
          </a:p>
          <a:p>
            <a:pPr indent="0" lvl="0" marL="0" rtl="0" algn="l">
              <a:lnSpc>
                <a:spcPct val="115000"/>
              </a:lnSpc>
              <a:spcBef>
                <a:spcPts val="1200"/>
              </a:spcBef>
              <a:spcAft>
                <a:spcPts val="0"/>
              </a:spcAft>
              <a:buNone/>
            </a:pPr>
            <a:r>
              <a:rPr lang="en" sz="1500">
                <a:solidFill>
                  <a:schemeClr val="accent3"/>
                </a:solidFill>
              </a:rPr>
              <a:t>Αυτό είναι πολύ ακριβές από την άποψη της φυσικής, αφού οι ήχοι δεν  ταξιδεύουν στο ωστόσο, η χρήση ήχων στο παιχνίδι θα το έκανε πολύ  πιο ενδιαφέρον. </a:t>
            </a:r>
            <a:endParaRPr sz="1500">
              <a:solidFill>
                <a:schemeClr val="accent3"/>
              </a:solidFill>
            </a:endParaRPr>
          </a:p>
          <a:p>
            <a:pPr indent="0" lvl="0" marL="0" rtl="0" algn="l">
              <a:lnSpc>
                <a:spcPct val="115000"/>
              </a:lnSpc>
              <a:spcBef>
                <a:spcPts val="1200"/>
              </a:spcBef>
              <a:spcAft>
                <a:spcPts val="1200"/>
              </a:spcAft>
              <a:buNone/>
            </a:pPr>
            <a:r>
              <a:rPr lang="en" sz="1500">
                <a:solidFill>
                  <a:schemeClr val="accent3"/>
                </a:solidFill>
              </a:rPr>
              <a:t>Πρώτα, ας δημιουργήσουμε ένα φάκελο assets/sounds και  ας  προσθέσουμε τον ήχο λέιζερ εκεί. </a:t>
            </a:r>
            <a:endParaRPr sz="15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9"/>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Εμφάνιση κειμένου πληροφοριών </a:t>
            </a:r>
            <a:r>
              <a:rPr lang="en" sz="2700">
                <a:solidFill>
                  <a:schemeClr val="accent3"/>
                </a:solidFill>
              </a:rPr>
              <a:t>– </a:t>
            </a:r>
            <a:r>
              <a:rPr lang="en" sz="2700">
                <a:solidFill>
                  <a:schemeClr val="lt2"/>
                </a:solidFill>
              </a:rPr>
              <a:t>Βήμα 10</a:t>
            </a:r>
            <a:r>
              <a:rPr lang="en" sz="2700">
                <a:solidFill>
                  <a:schemeClr val="accent6"/>
                </a:solidFill>
              </a:rPr>
              <a:t>]</a:t>
            </a:r>
            <a:r>
              <a:rPr lang="en" sz="2700">
                <a:solidFill>
                  <a:schemeClr val="accent1"/>
                </a:solidFill>
              </a:rPr>
              <a:t> </a:t>
            </a:r>
            <a:endParaRPr sz="2700">
              <a:solidFill>
                <a:schemeClr val="accent3"/>
              </a:solidFill>
            </a:endParaRPr>
          </a:p>
        </p:txBody>
      </p:sp>
      <p:sp>
        <p:nvSpPr>
          <p:cNvPr id="665" name="Google Shape;665;p39"/>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6" name="Google Shape;666;p39"/>
          <p:cNvCxnSpPr>
            <a:endCxn id="665"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67" name="Google Shape;667;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68" name="Google Shape;668;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69" name="Google Shape;669;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70" name="Google Shape;670;p39"/>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37.1.10</a:t>
            </a:r>
            <a:r>
              <a:rPr lang="en" sz="5000">
                <a:solidFill>
                  <a:schemeClr val="accent6"/>
                </a:solidFill>
              </a:rPr>
              <a:t>{</a:t>
            </a:r>
            <a:endParaRPr sz="5000">
              <a:solidFill>
                <a:schemeClr val="accent6"/>
              </a:solidFill>
            </a:endParaRPr>
          </a:p>
        </p:txBody>
      </p:sp>
      <p:sp>
        <p:nvSpPr>
          <p:cNvPr id="671" name="Google Shape;671;p39"/>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accent3"/>
              </a:buClr>
              <a:buSzPts val="1300"/>
              <a:buChar char="●"/>
            </a:pPr>
            <a:r>
              <a:rPr lang="en" sz="1300">
                <a:solidFill>
                  <a:schemeClr val="accent3"/>
                </a:solidFill>
              </a:rPr>
              <a:t>Δημιουργία γραμματοσειράς </a:t>
            </a:r>
            <a:endParaRPr sz="1300">
              <a:solidFill>
                <a:schemeClr val="accent3"/>
              </a:solidFill>
            </a:endParaRPr>
          </a:p>
          <a:p>
            <a:pPr indent="-311150" lvl="0" marL="457200" rtl="0" algn="l">
              <a:lnSpc>
                <a:spcPct val="115000"/>
              </a:lnSpc>
              <a:spcBef>
                <a:spcPts val="0"/>
              </a:spcBef>
              <a:spcAft>
                <a:spcPts val="0"/>
              </a:spcAft>
              <a:buClr>
                <a:schemeClr val="accent3"/>
              </a:buClr>
              <a:buSzPts val="1300"/>
              <a:buChar char="●"/>
            </a:pPr>
            <a:r>
              <a:rPr lang="en" sz="1300">
                <a:solidFill>
                  <a:schemeClr val="accent3"/>
                </a:solidFill>
              </a:rPr>
              <a:t>Δημιουργία μιας επιφάνειας με το κείμενο</a:t>
            </a:r>
            <a:endParaRPr sz="1300">
              <a:solidFill>
                <a:schemeClr val="accent3"/>
              </a:solidFill>
            </a:endParaRPr>
          </a:p>
          <a:p>
            <a:pPr indent="-311150" lvl="0" marL="457200" rtl="0" algn="l">
              <a:lnSpc>
                <a:spcPct val="115000"/>
              </a:lnSpc>
              <a:spcBef>
                <a:spcPts val="0"/>
              </a:spcBef>
              <a:spcAft>
                <a:spcPts val="0"/>
              </a:spcAft>
              <a:buClr>
                <a:schemeClr val="accent3"/>
              </a:buClr>
              <a:buSzPts val="1300"/>
              <a:buChar char="●"/>
            </a:pPr>
            <a:r>
              <a:rPr lang="en" sz="1300">
                <a:solidFill>
                  <a:schemeClr val="accent3"/>
                </a:solidFill>
              </a:rPr>
              <a:t>Χρήση της blit() για προσθήκη της επιφάνειας στην οθόνη</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d</a:t>
            </a:r>
            <a:r>
              <a:rPr lang="en" sz="1300">
                <a:solidFill>
                  <a:schemeClr val="lt2"/>
                </a:solidFill>
              </a:rPr>
              <a:t>ef print_text(surface, text, font, color=Color("tomato")):  text_surface = font.render(text, True, color)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rect = text_surface.get_rect()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rect.center = Vector2(surface.get_size()) / 2 </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 surface.blit(text_surface, rect) </a:t>
            </a:r>
            <a:endParaRPr sz="1300">
              <a:solidFill>
                <a:schemeClr val="lt2"/>
              </a:solidFill>
            </a:endParaRPr>
          </a:p>
          <a:p>
            <a:pPr indent="0" lvl="0" marL="0" rtl="0" algn="l">
              <a:lnSpc>
                <a:spcPct val="115000"/>
              </a:lnSpc>
              <a:spcBef>
                <a:spcPts val="1200"/>
              </a:spcBef>
              <a:spcAft>
                <a:spcPts val="1200"/>
              </a:spcAft>
              <a:buNone/>
            </a:pPr>
            <a:r>
              <a:t/>
            </a:r>
            <a:endParaRPr sz="13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0"/>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Ολοκλήρωση – Τελευταία μηνύματα </a:t>
            </a:r>
            <a:r>
              <a:rPr lang="en" sz="2700">
                <a:solidFill>
                  <a:schemeClr val="accent3"/>
                </a:solidFill>
              </a:rPr>
              <a:t>– </a:t>
            </a:r>
            <a:r>
              <a:rPr lang="en" sz="2700">
                <a:solidFill>
                  <a:schemeClr val="lt2"/>
                </a:solidFill>
              </a:rPr>
              <a:t>Βήμα 10.2</a:t>
            </a:r>
            <a:r>
              <a:rPr lang="en" sz="2700">
                <a:solidFill>
                  <a:schemeClr val="accent6"/>
                </a:solidFill>
              </a:rPr>
              <a:t>]</a:t>
            </a:r>
            <a:r>
              <a:rPr lang="en" sz="2700">
                <a:solidFill>
                  <a:schemeClr val="accent1"/>
                </a:solidFill>
              </a:rPr>
              <a:t> </a:t>
            </a:r>
            <a:endParaRPr sz="2700">
              <a:solidFill>
                <a:schemeClr val="accent3"/>
              </a:solidFill>
            </a:endParaRPr>
          </a:p>
        </p:txBody>
      </p:sp>
      <p:sp>
        <p:nvSpPr>
          <p:cNvPr id="677" name="Google Shape;677;p40"/>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8" name="Google Shape;678;p40"/>
          <p:cNvCxnSpPr>
            <a:endCxn id="677"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79" name="Google Shape;679;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80" name="Google Shape;680;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81" name="Google Shape;681;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82" name="Google Shape;682;p40"/>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37.1.11</a:t>
            </a:r>
            <a:r>
              <a:rPr lang="en" sz="5000">
                <a:solidFill>
                  <a:schemeClr val="accent6"/>
                </a:solidFill>
              </a:rPr>
              <a:t>{</a:t>
            </a:r>
            <a:endParaRPr sz="5000">
              <a:solidFill>
                <a:schemeClr val="accent6"/>
              </a:solidFill>
            </a:endParaRPr>
          </a:p>
        </p:txBody>
      </p:sp>
      <p:sp>
        <p:nvSpPr>
          <p:cNvPr id="683" name="Google Shape;683;p40"/>
          <p:cNvSpPr txBox="1"/>
          <p:nvPr>
            <p:ph idx="4294967295" type="subTitle"/>
          </p:nvPr>
        </p:nvSpPr>
        <p:spPr>
          <a:xfrm>
            <a:off x="2366975" y="1988450"/>
            <a:ext cx="2569500" cy="783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300">
                <a:solidFill>
                  <a:schemeClr val="accent3"/>
                </a:solidFill>
              </a:rPr>
              <a:t>Τώρα αν βάλουμε περισσότερη προσπάθεια και προσπαθήσουμε να  καταστρέψουμε όλους τους αστεροειδείς, θα πρέπει να δούμε μια  οθόνη νίκης:</a:t>
            </a:r>
            <a:endParaRPr sz="1300">
              <a:solidFill>
                <a:schemeClr val="accent3"/>
              </a:solidFill>
            </a:endParaRPr>
          </a:p>
        </p:txBody>
      </p:sp>
      <p:pic>
        <p:nvPicPr>
          <p:cNvPr id="684" name="Google Shape;684;p40"/>
          <p:cNvPicPr preferRelativeResize="0"/>
          <p:nvPr/>
        </p:nvPicPr>
        <p:blipFill>
          <a:blip r:embed="rId3">
            <a:alphaModFix/>
          </a:blip>
          <a:stretch>
            <a:fillRect/>
          </a:stretch>
        </p:blipFill>
        <p:spPr>
          <a:xfrm>
            <a:off x="5182750" y="1988450"/>
            <a:ext cx="3003310" cy="236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1"/>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37.2.0</a:t>
            </a:r>
            <a:r>
              <a:rPr lang="en" sz="5000">
                <a:solidFill>
                  <a:schemeClr val="accent6"/>
                </a:solidFill>
              </a:rPr>
              <a:t>{</a:t>
            </a:r>
            <a:endParaRPr sz="5000">
              <a:solidFill>
                <a:schemeClr val="accent6"/>
              </a:solidFill>
            </a:endParaRPr>
          </a:p>
        </p:txBody>
      </p:sp>
      <p:sp>
        <p:nvSpPr>
          <p:cNvPr id="690" name="Google Shape;690;p41"/>
          <p:cNvSpPr txBox="1"/>
          <p:nvPr>
            <p:ph idx="2" type="title"/>
          </p:nvPr>
        </p:nvSpPr>
        <p:spPr>
          <a:xfrm>
            <a:off x="2690925" y="859050"/>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solidFill>
                  <a:schemeClr val="accent1"/>
                </a:solidFill>
              </a:rPr>
              <a:t>Άσκηση </a:t>
            </a:r>
            <a:r>
              <a:rPr lang="en" sz="2700">
                <a:solidFill>
                  <a:schemeClr val="accent3"/>
                </a:solidFill>
              </a:rPr>
              <a:t>– </a:t>
            </a:r>
            <a:r>
              <a:rPr lang="en" sz="2700">
                <a:solidFill>
                  <a:schemeClr val="lt2"/>
                </a:solidFill>
              </a:rPr>
              <a:t>Projects Αστεροειδείς και Φιδάκι</a:t>
            </a:r>
            <a:r>
              <a:rPr lang="en" sz="2700">
                <a:solidFill>
                  <a:schemeClr val="accent1"/>
                </a:solidFill>
              </a:rPr>
              <a:t>	</a:t>
            </a:r>
            <a:endParaRPr sz="2700">
              <a:solidFill>
                <a:schemeClr val="lt2"/>
              </a:solidFill>
            </a:endParaRPr>
          </a:p>
        </p:txBody>
      </p:sp>
      <p:sp>
        <p:nvSpPr>
          <p:cNvPr id="691" name="Google Shape;691;p41"/>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92" name="Google Shape;692;p41"/>
          <p:cNvCxnSpPr>
            <a:endCxn id="691"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93" name="Google Shape;693;p41"/>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94" name="Google Shape;694;p41"/>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95" name="Google Shape;695;p41"/>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96" name="Google Shape;696;p41"/>
          <p:cNvSpPr txBox="1"/>
          <p:nvPr>
            <p:ph idx="1" type="subTitle"/>
          </p:nvPr>
        </p:nvSpPr>
        <p:spPr>
          <a:xfrm>
            <a:off x="2277250" y="2457163"/>
            <a:ext cx="61287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2100">
                <a:solidFill>
                  <a:schemeClr val="accent6"/>
                </a:solidFill>
              </a:rPr>
              <a:t>Μελέτη του κώδικα των παιχνιδιών “Αστεροειδείς” και “Φιδάκι”.</a:t>
            </a:r>
            <a:endParaRPr sz="2100">
              <a:solidFill>
                <a:schemeClr val="accent6"/>
              </a:solidFill>
            </a:endParaRPr>
          </a:p>
          <a:p>
            <a:pPr indent="0" lvl="0" marL="0" rtl="0" algn="l">
              <a:spcBef>
                <a:spcPts val="1200"/>
              </a:spcBef>
              <a:spcAft>
                <a:spcPts val="400"/>
              </a:spcAft>
              <a:buNone/>
            </a:pPr>
            <a:r>
              <a:t/>
            </a:r>
            <a:endParaRPr sz="21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Επιτάχυνση του διαστημοπλοίου  </a:t>
            </a:r>
            <a:r>
              <a:rPr lang="en" sz="2700">
                <a:solidFill>
                  <a:schemeClr val="accent3"/>
                </a:solidFill>
              </a:rPr>
              <a:t>– </a:t>
            </a:r>
            <a:r>
              <a:rPr lang="en" sz="2700">
                <a:solidFill>
                  <a:schemeClr val="lt2"/>
                </a:solidFill>
              </a:rPr>
              <a:t>Βήμα 6.1</a:t>
            </a:r>
            <a:r>
              <a:rPr lang="en" sz="2700">
                <a:solidFill>
                  <a:schemeClr val="accent6"/>
                </a:solidFill>
              </a:rPr>
              <a:t>]</a:t>
            </a:r>
            <a:r>
              <a:rPr lang="en" sz="2700">
                <a:solidFill>
                  <a:schemeClr val="accent1"/>
                </a:solidFill>
              </a:rPr>
              <a:t> </a:t>
            </a:r>
            <a:endParaRPr sz="2700">
              <a:solidFill>
                <a:schemeClr val="accent3"/>
              </a:solidFill>
            </a:endParaRPr>
          </a:p>
        </p:txBody>
      </p:sp>
      <p:sp>
        <p:nvSpPr>
          <p:cNvPr id="545" name="Google Shape;545;p29"/>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6" name="Google Shape;546;p29"/>
          <p:cNvCxnSpPr>
            <a:endCxn id="545"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47" name="Google Shape;547;p2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48" name="Google Shape;548;p2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49" name="Google Shape;549;p2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50" name="Google Shape;550;p29"/>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37.1.0</a:t>
            </a:r>
            <a:r>
              <a:rPr lang="en" sz="5000">
                <a:solidFill>
                  <a:schemeClr val="accent6"/>
                </a:solidFill>
              </a:rPr>
              <a:t>{</a:t>
            </a:r>
            <a:endParaRPr sz="5000">
              <a:solidFill>
                <a:schemeClr val="accent6"/>
              </a:solidFill>
            </a:endParaRPr>
          </a:p>
        </p:txBody>
      </p:sp>
      <p:sp>
        <p:nvSpPr>
          <p:cNvPr id="551" name="Google Shape;551;p29"/>
          <p:cNvSpPr txBox="1"/>
          <p:nvPr>
            <p:ph idx="4294967295" type="subTitle"/>
          </p:nvPr>
        </p:nvSpPr>
        <p:spPr>
          <a:xfrm>
            <a:off x="2488175" y="2506225"/>
            <a:ext cx="5970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500">
                <a:solidFill>
                  <a:schemeClr val="accent3"/>
                </a:solidFill>
              </a:rPr>
              <a:t>Στο παιχνίδι μας, όταν πατήσουμε Up, η ταχύτητα του διαστημοπλοίου θα αυξηθεί. Όταν αφήσουμε το πλήκτρο, το διαστημόπλοιο θα διατηρήσει την τρέχουσα ταχύτητά του, αλλά δεν θα πρέπει πλέον να επιταχύνει. Έτσι, για να το επιβραδύνουμε, θα πρέπει να γυρίσουμε το διαστημόπλοιο και να πατήσουμε ξανά το Up.</a:t>
            </a:r>
            <a:endParaRPr sz="15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0"/>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Συγκράτηση αντικειμένων στην οθόνη  </a:t>
            </a:r>
            <a:r>
              <a:rPr lang="en" sz="2700">
                <a:solidFill>
                  <a:schemeClr val="accent3"/>
                </a:solidFill>
              </a:rPr>
              <a:t>– </a:t>
            </a:r>
            <a:r>
              <a:rPr lang="en" sz="2700">
                <a:solidFill>
                  <a:schemeClr val="lt2"/>
                </a:solidFill>
              </a:rPr>
              <a:t>Βήμα 6.2</a:t>
            </a:r>
            <a:r>
              <a:rPr lang="en" sz="2700">
                <a:solidFill>
                  <a:schemeClr val="accent6"/>
                </a:solidFill>
              </a:rPr>
              <a:t>]</a:t>
            </a:r>
            <a:r>
              <a:rPr lang="en" sz="2700">
                <a:solidFill>
                  <a:schemeClr val="accent1"/>
                </a:solidFill>
              </a:rPr>
              <a:t> </a:t>
            </a:r>
            <a:endParaRPr sz="2700">
              <a:solidFill>
                <a:schemeClr val="accent3"/>
              </a:solidFill>
            </a:endParaRPr>
          </a:p>
        </p:txBody>
      </p:sp>
      <p:sp>
        <p:nvSpPr>
          <p:cNvPr id="557" name="Google Shape;557;p30"/>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8" name="Google Shape;558;p30"/>
          <p:cNvCxnSpPr>
            <a:endCxn id="557"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59" name="Google Shape;559;p3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60" name="Google Shape;560;p3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61" name="Google Shape;561;p3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62" name="Google Shape;562;p30"/>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37.1.1</a:t>
            </a:r>
            <a:r>
              <a:rPr lang="en" sz="5000">
                <a:solidFill>
                  <a:schemeClr val="accent6"/>
                </a:solidFill>
              </a:rPr>
              <a:t>{</a:t>
            </a:r>
            <a:endParaRPr sz="5000">
              <a:solidFill>
                <a:schemeClr val="accent6"/>
              </a:solidFill>
            </a:endParaRPr>
          </a:p>
        </p:txBody>
      </p:sp>
      <p:sp>
        <p:nvSpPr>
          <p:cNvPr id="563" name="Google Shape;563;p30"/>
          <p:cNvSpPr txBox="1"/>
          <p:nvPr>
            <p:ph idx="4294967295" type="subTitle"/>
          </p:nvPr>
        </p:nvSpPr>
        <p:spPr>
          <a:xfrm>
            <a:off x="2603800" y="2721650"/>
            <a:ext cx="6168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Ένα σημαντικό στοιχείο αυτού του παιχνιδιού είναι να βεβαιωθούμε ότι</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τα αντικείμενα του παιχνιδιού δεν φεύγουν από την οθόνη. Μπορούμε</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είτε να τα αναπηδήσουμε από την άκρη της οθόνης, είτε να τα κάνουμε</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να εμφανιστούν ξανά στην αντίθετη άκρη της οθόνης.</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Στο παιχνίδι μας, θα εφαρμόσουμε το τελευταίο.</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Ας ξεκινήσουμε εισάγοντας την κλάση Vector2 στο αρχείο</a:t>
            </a:r>
            <a:endParaRPr sz="13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1"/>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Δημιουργία αστεροϊδών  </a:t>
            </a:r>
            <a:r>
              <a:rPr lang="en" sz="2700">
                <a:solidFill>
                  <a:schemeClr val="accent3"/>
                </a:solidFill>
              </a:rPr>
              <a:t>– </a:t>
            </a:r>
            <a:r>
              <a:rPr lang="en" sz="2700">
                <a:solidFill>
                  <a:schemeClr val="lt2"/>
                </a:solidFill>
              </a:rPr>
              <a:t>Βήμα 6.3</a:t>
            </a:r>
            <a:r>
              <a:rPr lang="en" sz="2700">
                <a:solidFill>
                  <a:schemeClr val="accent6"/>
                </a:solidFill>
              </a:rPr>
              <a:t>]</a:t>
            </a:r>
            <a:r>
              <a:rPr lang="en" sz="2700">
                <a:solidFill>
                  <a:schemeClr val="accent1"/>
                </a:solidFill>
              </a:rPr>
              <a:t> </a:t>
            </a:r>
            <a:endParaRPr sz="2700">
              <a:solidFill>
                <a:schemeClr val="accent3"/>
              </a:solidFill>
            </a:endParaRPr>
          </a:p>
        </p:txBody>
      </p:sp>
      <p:sp>
        <p:nvSpPr>
          <p:cNvPr id="569" name="Google Shape;569;p31"/>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0" name="Google Shape;570;p31"/>
          <p:cNvCxnSpPr>
            <a:endCxn id="569" idx="0"/>
          </p:cNvCxnSpPr>
          <p:nvPr/>
        </p:nvCxnSpPr>
        <p:spPr>
          <a:xfrm flipH="1">
            <a:off x="1844900" y="1466575"/>
            <a:ext cx="25500" cy="2100600"/>
          </a:xfrm>
          <a:prstGeom prst="straightConnector1">
            <a:avLst/>
          </a:prstGeom>
          <a:noFill/>
          <a:ln cap="flat" cmpd="sng" w="9525">
            <a:solidFill>
              <a:schemeClr val="accent4"/>
            </a:solidFill>
            <a:prstDash val="solid"/>
            <a:round/>
            <a:headEnd len="med" w="med" type="none"/>
            <a:tailEnd len="med" w="med" type="none"/>
          </a:ln>
        </p:spPr>
      </p:cxnSp>
      <p:sp>
        <p:nvSpPr>
          <p:cNvPr id="571" name="Google Shape;571;p3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72" name="Google Shape;572;p3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73" name="Google Shape;573;p3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74" name="Google Shape;574;p31"/>
          <p:cNvSpPr txBox="1"/>
          <p:nvPr>
            <p:ph type="title"/>
          </p:nvPr>
        </p:nvSpPr>
        <p:spPr>
          <a:xfrm flipH="1">
            <a:off x="980800" y="6001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37.1.2</a:t>
            </a:r>
            <a:r>
              <a:rPr lang="en" sz="5000">
                <a:solidFill>
                  <a:schemeClr val="accent6"/>
                </a:solidFill>
              </a:rPr>
              <a:t>{</a:t>
            </a:r>
            <a:endParaRPr sz="5000">
              <a:solidFill>
                <a:schemeClr val="accent6"/>
              </a:solidFill>
            </a:endParaRPr>
          </a:p>
        </p:txBody>
      </p:sp>
      <p:sp>
        <p:nvSpPr>
          <p:cNvPr id="575" name="Google Shape;575;p31"/>
          <p:cNvSpPr txBox="1"/>
          <p:nvPr>
            <p:ph idx="4294967295" type="subTitle"/>
          </p:nvPr>
        </p:nvSpPr>
        <p:spPr>
          <a:xfrm>
            <a:off x="2242300" y="2920675"/>
            <a:ext cx="65304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rPr>
              <a:t>Παρόμοια με το Spaceship, θα ξεκινήσουμε δημιουργώντας μια κλάση που ονομάζεται Asteroid που κληρονομεί από την GameObject. Ας επεξεργαστούμε το αρχείο space_rocks/models.py ως εξής:</a:t>
            </a:r>
            <a:endParaRPr>
              <a:solidFill>
                <a:schemeClr val="accent3"/>
              </a:solidFill>
            </a:endParaRPr>
          </a:p>
          <a:p>
            <a:pPr indent="0" lvl="0" marL="0" rtl="0" algn="l">
              <a:lnSpc>
                <a:spcPct val="115000"/>
              </a:lnSpc>
              <a:spcBef>
                <a:spcPts val="1200"/>
              </a:spcBef>
              <a:spcAft>
                <a:spcPts val="0"/>
              </a:spcAft>
              <a:buNone/>
            </a:pPr>
            <a:r>
              <a:t/>
            </a:r>
            <a:endParaRPr>
              <a:solidFill>
                <a:schemeClr val="accent3"/>
              </a:solidFill>
            </a:endParaRPr>
          </a:p>
          <a:p>
            <a:pPr indent="0" lvl="0" marL="0" rtl="0" algn="l">
              <a:lnSpc>
                <a:spcPct val="115000"/>
              </a:lnSpc>
              <a:spcBef>
                <a:spcPts val="1200"/>
              </a:spcBef>
              <a:spcAft>
                <a:spcPts val="0"/>
              </a:spcAft>
              <a:buNone/>
            </a:pPr>
            <a:r>
              <a:rPr lang="en">
                <a:solidFill>
                  <a:schemeClr val="lt2"/>
                </a:solidFill>
              </a:rPr>
              <a:t>class Asteroid(GameObject):</a:t>
            </a:r>
            <a:endParaRPr>
              <a:solidFill>
                <a:schemeClr val="lt2"/>
              </a:solidFill>
            </a:endParaRPr>
          </a:p>
          <a:p>
            <a:pPr indent="0" lvl="0" marL="0" rtl="0" algn="l">
              <a:lnSpc>
                <a:spcPct val="115000"/>
              </a:lnSpc>
              <a:spcBef>
                <a:spcPts val="1200"/>
              </a:spcBef>
              <a:spcAft>
                <a:spcPts val="0"/>
              </a:spcAft>
              <a:buNone/>
            </a:pPr>
            <a:r>
              <a:rPr lang="en">
                <a:solidFill>
                  <a:schemeClr val="lt2"/>
                </a:solidFill>
              </a:rPr>
              <a:t>def __init__(self, position):</a:t>
            </a:r>
            <a:endParaRPr>
              <a:solidFill>
                <a:schemeClr val="lt2"/>
              </a:solidFill>
            </a:endParaRPr>
          </a:p>
          <a:p>
            <a:pPr indent="0" lvl="0" marL="0" rtl="0" algn="l">
              <a:lnSpc>
                <a:spcPct val="115000"/>
              </a:lnSpc>
              <a:spcBef>
                <a:spcPts val="1200"/>
              </a:spcBef>
              <a:spcAft>
                <a:spcPts val="1200"/>
              </a:spcAft>
              <a:buNone/>
            </a:pPr>
            <a:r>
              <a:rPr lang="en">
                <a:solidFill>
                  <a:schemeClr val="lt2"/>
                </a:solidFill>
              </a:rPr>
              <a:t>super().__init__(position, load_sprite("asteroid"), (0, 0))</a:t>
            </a:r>
            <a:endParaRPr>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2"/>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Τυχαιοποίηση της θέσης των αστεροϊδών  </a:t>
            </a:r>
            <a:r>
              <a:rPr lang="en" sz="2700">
                <a:solidFill>
                  <a:schemeClr val="accent3"/>
                </a:solidFill>
              </a:rPr>
              <a:t>– </a:t>
            </a:r>
            <a:r>
              <a:rPr lang="en" sz="2700">
                <a:solidFill>
                  <a:schemeClr val="lt2"/>
                </a:solidFill>
              </a:rPr>
              <a:t>Βήμα 7.1</a:t>
            </a:r>
            <a:r>
              <a:rPr lang="en" sz="2700">
                <a:solidFill>
                  <a:schemeClr val="accent6"/>
                </a:solidFill>
              </a:rPr>
              <a:t>]</a:t>
            </a:r>
            <a:r>
              <a:rPr lang="en" sz="2700">
                <a:solidFill>
                  <a:schemeClr val="accent1"/>
                </a:solidFill>
              </a:rPr>
              <a:t> </a:t>
            </a:r>
            <a:endParaRPr sz="2700">
              <a:solidFill>
                <a:schemeClr val="accent3"/>
              </a:solidFill>
            </a:endParaRPr>
          </a:p>
        </p:txBody>
      </p:sp>
      <p:sp>
        <p:nvSpPr>
          <p:cNvPr id="581" name="Google Shape;581;p32"/>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2" name="Google Shape;582;p32"/>
          <p:cNvCxnSpPr>
            <a:endCxn id="581"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83" name="Google Shape;583;p3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84" name="Google Shape;584;p3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85" name="Google Shape;585;p3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86" name="Google Shape;586;p32"/>
          <p:cNvSpPr txBox="1"/>
          <p:nvPr>
            <p:ph type="title"/>
          </p:nvPr>
        </p:nvSpPr>
        <p:spPr>
          <a:xfrm flipH="1">
            <a:off x="980800" y="604200"/>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37.1.3</a:t>
            </a:r>
            <a:r>
              <a:rPr lang="en" sz="5000">
                <a:solidFill>
                  <a:schemeClr val="accent6"/>
                </a:solidFill>
              </a:rPr>
              <a:t>{</a:t>
            </a:r>
            <a:endParaRPr sz="5000">
              <a:solidFill>
                <a:schemeClr val="accent6"/>
              </a:solidFill>
            </a:endParaRPr>
          </a:p>
        </p:txBody>
      </p:sp>
      <p:sp>
        <p:nvSpPr>
          <p:cNvPr id="587" name="Google Shape;587;p32"/>
          <p:cNvSpPr txBox="1"/>
          <p:nvPr>
            <p:ph idx="4294967295" type="subTitle"/>
          </p:nvPr>
        </p:nvSpPr>
        <p:spPr>
          <a:xfrm>
            <a:off x="2380475" y="2665625"/>
            <a:ext cx="62061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rPr>
              <a:t>Για να δημιουργήσουμε μια τυχαία θέση, θα πρέπει να προσθέσουμε</a:t>
            </a:r>
            <a:endParaRPr>
              <a:solidFill>
                <a:schemeClr val="accent3"/>
              </a:solidFill>
            </a:endParaRPr>
          </a:p>
          <a:p>
            <a:pPr indent="0" lvl="0" marL="0" rtl="0" algn="l">
              <a:lnSpc>
                <a:spcPct val="115000"/>
              </a:lnSpc>
              <a:spcBef>
                <a:spcPts val="1200"/>
              </a:spcBef>
              <a:spcAft>
                <a:spcPts val="0"/>
              </a:spcAft>
              <a:buNone/>
            </a:pPr>
            <a:r>
              <a:rPr lang="en">
                <a:solidFill>
                  <a:schemeClr val="accent3"/>
                </a:solidFill>
              </a:rPr>
              <a:t>ορισμένα import στο αρχείο space_rocks/utils.py:</a:t>
            </a:r>
            <a:endParaRPr>
              <a:solidFill>
                <a:schemeClr val="accent3"/>
              </a:solidFill>
            </a:endParaRPr>
          </a:p>
          <a:p>
            <a:pPr indent="0" lvl="0" marL="0" rtl="0" algn="l">
              <a:lnSpc>
                <a:spcPct val="115000"/>
              </a:lnSpc>
              <a:spcBef>
                <a:spcPts val="1200"/>
              </a:spcBef>
              <a:spcAft>
                <a:spcPts val="0"/>
              </a:spcAft>
              <a:buNone/>
            </a:pPr>
            <a:r>
              <a:rPr lang="en">
                <a:solidFill>
                  <a:schemeClr val="lt2"/>
                </a:solidFill>
              </a:rPr>
              <a:t>import random</a:t>
            </a:r>
            <a:endParaRPr>
              <a:solidFill>
                <a:schemeClr val="lt2"/>
              </a:solidFill>
            </a:endParaRPr>
          </a:p>
          <a:p>
            <a:pPr indent="0" lvl="0" marL="0" rtl="0" algn="l">
              <a:lnSpc>
                <a:spcPct val="115000"/>
              </a:lnSpc>
              <a:spcBef>
                <a:spcPts val="1200"/>
              </a:spcBef>
              <a:spcAft>
                <a:spcPts val="0"/>
              </a:spcAft>
              <a:buNone/>
            </a:pPr>
            <a:r>
              <a:rPr lang="en">
                <a:solidFill>
                  <a:schemeClr val="lt2"/>
                </a:solidFill>
              </a:rPr>
              <a:t>from pygame.image import load</a:t>
            </a:r>
            <a:endParaRPr>
              <a:solidFill>
                <a:schemeClr val="lt2"/>
              </a:solidFill>
            </a:endParaRPr>
          </a:p>
          <a:p>
            <a:pPr indent="0" lvl="0" marL="0" rtl="0" algn="l">
              <a:lnSpc>
                <a:spcPct val="115000"/>
              </a:lnSpc>
              <a:spcBef>
                <a:spcPts val="1200"/>
              </a:spcBef>
              <a:spcAft>
                <a:spcPts val="0"/>
              </a:spcAft>
              <a:buNone/>
            </a:pPr>
            <a:r>
              <a:rPr lang="en">
                <a:solidFill>
                  <a:schemeClr val="lt2"/>
                </a:solidFill>
              </a:rPr>
              <a:t>from pygame.math import Vector2</a:t>
            </a:r>
            <a:endParaRPr>
              <a:solidFill>
                <a:schemeClr val="accent3"/>
              </a:solidFill>
            </a:endParaRPr>
          </a:p>
          <a:p>
            <a:pPr indent="0" lvl="0" marL="0" rtl="0" algn="l">
              <a:lnSpc>
                <a:spcPct val="115000"/>
              </a:lnSpc>
              <a:spcBef>
                <a:spcPts val="1200"/>
              </a:spcBef>
              <a:spcAft>
                <a:spcPts val="0"/>
              </a:spcAft>
              <a:buNone/>
            </a:pPr>
            <a:r>
              <a:rPr lang="en">
                <a:solidFill>
                  <a:schemeClr val="accent3"/>
                </a:solidFill>
              </a:rPr>
              <a:t>Στη συνέχεια, ας δημιουργήσουμε μια μέθοδο που ονομάζεται</a:t>
            </a:r>
            <a:endParaRPr>
              <a:solidFill>
                <a:schemeClr val="accent3"/>
              </a:solidFill>
            </a:endParaRPr>
          </a:p>
          <a:p>
            <a:pPr indent="0" lvl="0" marL="0" rtl="0" algn="l">
              <a:lnSpc>
                <a:spcPct val="115000"/>
              </a:lnSpc>
              <a:spcBef>
                <a:spcPts val="1200"/>
              </a:spcBef>
              <a:spcAft>
                <a:spcPts val="1200"/>
              </a:spcAft>
              <a:buNone/>
            </a:pPr>
            <a:r>
              <a:rPr lang="en">
                <a:solidFill>
                  <a:schemeClr val="accent3"/>
                </a:solidFill>
              </a:rPr>
              <a:t>get_random_position() στο ίδιο αρχείο:</a:t>
            </a:r>
            <a:endParaRPr>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3"/>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Μετακίνηση των αστεροϊδών  </a:t>
            </a:r>
            <a:r>
              <a:rPr lang="en" sz="2700">
                <a:solidFill>
                  <a:schemeClr val="accent3"/>
                </a:solidFill>
              </a:rPr>
              <a:t>– </a:t>
            </a:r>
            <a:r>
              <a:rPr lang="en" sz="2700">
                <a:solidFill>
                  <a:schemeClr val="lt2"/>
                </a:solidFill>
              </a:rPr>
              <a:t>Βήμα 7.2</a:t>
            </a:r>
            <a:r>
              <a:rPr lang="en" sz="2700">
                <a:solidFill>
                  <a:schemeClr val="accent6"/>
                </a:solidFill>
              </a:rPr>
              <a:t>]</a:t>
            </a:r>
            <a:r>
              <a:rPr lang="en" sz="2700">
                <a:solidFill>
                  <a:schemeClr val="accent1"/>
                </a:solidFill>
              </a:rPr>
              <a:t> </a:t>
            </a:r>
            <a:endParaRPr sz="2700">
              <a:solidFill>
                <a:schemeClr val="accent3"/>
              </a:solidFill>
            </a:endParaRPr>
          </a:p>
        </p:txBody>
      </p:sp>
      <p:sp>
        <p:nvSpPr>
          <p:cNvPr id="593" name="Google Shape;593;p33"/>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4" name="Google Shape;594;p33"/>
          <p:cNvCxnSpPr>
            <a:endCxn id="593"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95" name="Google Shape;595;p3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96" name="Google Shape;596;p3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97" name="Google Shape;597;p3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98" name="Google Shape;598;p33"/>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37.1.5</a:t>
            </a:r>
            <a:r>
              <a:rPr lang="en" sz="5000">
                <a:solidFill>
                  <a:schemeClr val="accent6"/>
                </a:solidFill>
              </a:rPr>
              <a:t>{</a:t>
            </a:r>
            <a:endParaRPr sz="5000">
              <a:solidFill>
                <a:schemeClr val="accent6"/>
              </a:solidFill>
            </a:endParaRPr>
          </a:p>
        </p:txBody>
      </p:sp>
      <p:sp>
        <p:nvSpPr>
          <p:cNvPr id="599" name="Google Shape;599;p33"/>
          <p:cNvSpPr txBox="1"/>
          <p:nvPr>
            <p:ph idx="4294967295" type="subTitle"/>
          </p:nvPr>
        </p:nvSpPr>
        <p:spPr>
          <a:xfrm>
            <a:off x="2704650" y="2721650"/>
            <a:ext cx="60681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Ας ξεκινήσουμε δημιουργώντας μια μέθοδο που ονομάζεται</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get_random_velocity() στο αρχείο space_rocks/utils.py:</a:t>
            </a:r>
            <a:endParaRPr sz="1300">
              <a:solidFill>
                <a:schemeClr val="accent3"/>
              </a:solidFill>
            </a:endParaRPr>
          </a:p>
          <a:p>
            <a:pPr indent="0" lvl="0" marL="0" rtl="0" algn="l">
              <a:lnSpc>
                <a:spcPct val="115000"/>
              </a:lnSpc>
              <a:spcBef>
                <a:spcPts val="1200"/>
              </a:spcBef>
              <a:spcAft>
                <a:spcPts val="0"/>
              </a:spcAft>
              <a:buNone/>
            </a:pPr>
            <a:r>
              <a:rPr lang="en" sz="1300">
                <a:solidFill>
                  <a:schemeClr val="lt2"/>
                </a:solidFill>
              </a:rPr>
              <a:t>def get_random_velocity(min_speed, max_speed):</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speed = random.randint(min_speed, max_speed)</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angle = random.randrange(0, 360)</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return Vector2(speed, 0).rotate(angle)</a:t>
            </a:r>
            <a:endParaRPr sz="1300">
              <a:solidFill>
                <a:schemeClr val="lt2"/>
              </a:solidFill>
            </a:endParaRPr>
          </a:p>
          <a:p>
            <a:pPr indent="0" lvl="0" marL="0" rtl="0" algn="l">
              <a:lnSpc>
                <a:spcPct val="115000"/>
              </a:lnSpc>
              <a:spcBef>
                <a:spcPts val="1200"/>
              </a:spcBef>
              <a:spcAft>
                <a:spcPts val="0"/>
              </a:spcAft>
              <a:buNone/>
            </a:pPr>
            <a:r>
              <a:rPr lang="en" sz="1300">
                <a:solidFill>
                  <a:schemeClr val="accent3"/>
                </a:solidFill>
              </a:rPr>
              <a:t>Η μέθοδος θα δημιουργήσει μια τυχαία τιμή μεταξύ min_speed και max_speed και μια τυχαία γωνία μεταξύ 0 και 360 μοιρών.</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Στη συνέχεια, θα δημιουργήσει ένα διάνυσμα με αυτήν την τιμή, που θα περιστρέφεται κατά αυτή τη γωνία.</a:t>
            </a:r>
            <a:endParaRPr sz="13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4"/>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Δημιουργία συγκρούσεων  </a:t>
            </a:r>
            <a:r>
              <a:rPr lang="en" sz="2700">
                <a:solidFill>
                  <a:schemeClr val="accent3"/>
                </a:solidFill>
              </a:rPr>
              <a:t>– </a:t>
            </a:r>
            <a:r>
              <a:rPr lang="en" sz="2700">
                <a:solidFill>
                  <a:schemeClr val="lt2"/>
                </a:solidFill>
              </a:rPr>
              <a:t>Βήμα 7.3</a:t>
            </a:r>
            <a:r>
              <a:rPr lang="en" sz="2700">
                <a:solidFill>
                  <a:schemeClr val="accent6"/>
                </a:solidFill>
              </a:rPr>
              <a:t>]</a:t>
            </a:r>
            <a:r>
              <a:rPr lang="en" sz="2700">
                <a:solidFill>
                  <a:schemeClr val="accent1"/>
                </a:solidFill>
              </a:rPr>
              <a:t> </a:t>
            </a:r>
            <a:endParaRPr sz="2700">
              <a:solidFill>
                <a:schemeClr val="accent3"/>
              </a:solidFill>
            </a:endParaRPr>
          </a:p>
        </p:txBody>
      </p:sp>
      <p:sp>
        <p:nvSpPr>
          <p:cNvPr id="605" name="Google Shape;605;p34"/>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6" name="Google Shape;606;p34"/>
          <p:cNvCxnSpPr>
            <a:endCxn id="605"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07" name="Google Shape;607;p3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08" name="Google Shape;608;p3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09" name="Google Shape;609;p3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10" name="Google Shape;610;p34"/>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37.1.5</a:t>
            </a:r>
            <a:r>
              <a:rPr lang="en" sz="5000">
                <a:solidFill>
                  <a:schemeClr val="accent6"/>
                </a:solidFill>
              </a:rPr>
              <a:t>{</a:t>
            </a:r>
            <a:endParaRPr sz="5000">
              <a:solidFill>
                <a:schemeClr val="accent6"/>
              </a:solidFill>
            </a:endParaRPr>
          </a:p>
        </p:txBody>
      </p:sp>
      <p:sp>
        <p:nvSpPr>
          <p:cNvPr id="611" name="Google Shape;611;p34"/>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rPr>
              <a:t>Ένα πολύ σημαντικό μέρος αυτού του παιχνιδιού είναι η πιθανότητα να</a:t>
            </a:r>
            <a:endParaRPr>
              <a:solidFill>
                <a:schemeClr val="accent3"/>
              </a:solidFill>
            </a:endParaRPr>
          </a:p>
          <a:p>
            <a:pPr indent="0" lvl="0" marL="0" rtl="0" algn="l">
              <a:lnSpc>
                <a:spcPct val="115000"/>
              </a:lnSpc>
              <a:spcBef>
                <a:spcPts val="1200"/>
              </a:spcBef>
              <a:spcAft>
                <a:spcPts val="0"/>
              </a:spcAft>
              <a:buNone/>
            </a:pPr>
            <a:r>
              <a:rPr lang="en">
                <a:solidFill>
                  <a:schemeClr val="accent3"/>
                </a:solidFill>
              </a:rPr>
              <a:t>καταστραφεί το διαστημόπλοιό μας από τη σύγκρουση με έναν</a:t>
            </a:r>
            <a:endParaRPr>
              <a:solidFill>
                <a:schemeClr val="accent3"/>
              </a:solidFill>
            </a:endParaRPr>
          </a:p>
          <a:p>
            <a:pPr indent="0" lvl="0" marL="0" rtl="0" algn="l">
              <a:lnSpc>
                <a:spcPct val="115000"/>
              </a:lnSpc>
              <a:spcBef>
                <a:spcPts val="1200"/>
              </a:spcBef>
              <a:spcAft>
                <a:spcPts val="0"/>
              </a:spcAft>
              <a:buNone/>
            </a:pPr>
            <a:r>
              <a:rPr lang="en">
                <a:solidFill>
                  <a:schemeClr val="accent3"/>
                </a:solidFill>
              </a:rPr>
              <a:t>αστεροειδή. Μπορούμε να ελέγξουμε τις συγκρούσεις χρησιμοποιώντας τη μέθοδο GameObject.collides_with() που εισήχθη προηγουμένως . </a:t>
            </a:r>
            <a:endParaRPr>
              <a:solidFill>
                <a:schemeClr val="accent3"/>
              </a:solidFill>
            </a:endParaRPr>
          </a:p>
          <a:p>
            <a:pPr indent="0" lvl="0" marL="0" rtl="0" algn="l">
              <a:lnSpc>
                <a:spcPct val="115000"/>
              </a:lnSpc>
              <a:spcBef>
                <a:spcPts val="1200"/>
              </a:spcBef>
              <a:spcAft>
                <a:spcPts val="1200"/>
              </a:spcAft>
              <a:buNone/>
            </a:pPr>
            <a:r>
              <a:rPr lang="en">
                <a:solidFill>
                  <a:schemeClr val="accent3"/>
                </a:solidFill>
              </a:rPr>
              <a:t>Το μόνο που χρειάζεται για να το κάνουμε είναι αυτή η μέθοδος για κάθε αστεροειδή.</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Δημιουργία σφαιρών</a:t>
            </a:r>
            <a:r>
              <a:rPr lang="en" sz="2700">
                <a:solidFill>
                  <a:schemeClr val="accent1"/>
                </a:solidFill>
              </a:rPr>
              <a:t> </a:t>
            </a:r>
            <a:r>
              <a:rPr lang="en" sz="2700">
                <a:solidFill>
                  <a:schemeClr val="accent3"/>
                </a:solidFill>
              </a:rPr>
              <a:t>– </a:t>
            </a:r>
            <a:r>
              <a:rPr lang="en" sz="2700">
                <a:solidFill>
                  <a:schemeClr val="lt2"/>
                </a:solidFill>
              </a:rPr>
              <a:t>Βήμα 8.1</a:t>
            </a:r>
            <a:r>
              <a:rPr lang="en" sz="2700">
                <a:solidFill>
                  <a:schemeClr val="accent6"/>
                </a:solidFill>
              </a:rPr>
              <a:t>]</a:t>
            </a:r>
            <a:r>
              <a:rPr lang="en" sz="2700">
                <a:solidFill>
                  <a:schemeClr val="accent1"/>
                </a:solidFill>
              </a:rPr>
              <a:t> </a:t>
            </a:r>
            <a:endParaRPr sz="2700">
              <a:solidFill>
                <a:schemeClr val="accent3"/>
              </a:solidFill>
            </a:endParaRPr>
          </a:p>
        </p:txBody>
      </p:sp>
      <p:sp>
        <p:nvSpPr>
          <p:cNvPr id="617" name="Google Shape;617;p35"/>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8" name="Google Shape;618;p35"/>
          <p:cNvCxnSpPr>
            <a:endCxn id="617"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19" name="Google Shape;619;p3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20" name="Google Shape;620;p3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21" name="Google Shape;621;p3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22" name="Google Shape;622;p35"/>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37.1.6</a:t>
            </a:r>
            <a:r>
              <a:rPr lang="en" sz="5000">
                <a:solidFill>
                  <a:schemeClr val="accent6"/>
                </a:solidFill>
              </a:rPr>
              <a:t>{</a:t>
            </a:r>
            <a:endParaRPr sz="5000">
              <a:solidFill>
                <a:schemeClr val="accent6"/>
              </a:solidFill>
            </a:endParaRPr>
          </a:p>
        </p:txBody>
      </p:sp>
      <p:sp>
        <p:nvSpPr>
          <p:cNvPr id="623" name="Google Shape;623;p35"/>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Σε αυτό το σημείο, έχουμε μερικούς τυχαία τοποθετημένους και</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κινούμενους αστεροειδείς και ένα διαστημόπλοιο που μπορεί να</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κινηθεί και να τους αποφύγει. Στο τέλος αυτού του βήματος, το διαστημόπλοιό μας θα μπορεί επίσης να αμυνθεί εκτοξεύοντας σφαίρες.</a:t>
            </a:r>
            <a:endParaRPr sz="1300">
              <a:solidFill>
                <a:schemeClr val="accent3"/>
              </a:solidFill>
            </a:endParaRPr>
          </a:p>
          <a:p>
            <a:pPr indent="0" lvl="0" marL="0" rtl="0" algn="l">
              <a:lnSpc>
                <a:spcPct val="115000"/>
              </a:lnSpc>
              <a:spcBef>
                <a:spcPts val="1200"/>
              </a:spcBef>
              <a:spcAft>
                <a:spcPts val="0"/>
              </a:spcAft>
              <a:buNone/>
            </a:pPr>
            <a:r>
              <a:rPr b="1" lang="en" sz="1300">
                <a:solidFill>
                  <a:schemeClr val="accent3"/>
                </a:solidFill>
              </a:rPr>
              <a:t>Δημιουργία Κλάσης</a:t>
            </a:r>
            <a:endParaRPr b="1"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Ας ξεκινήσουμε προσθέτοντας μια εικόνα μιας κουκκίδας στο</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assets/sprites….</a:t>
            </a:r>
            <a:endParaRPr sz="13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txBox="1"/>
          <p:nvPr>
            <p:ph idx="2" type="title"/>
          </p:nvPr>
        </p:nvSpPr>
        <p:spPr>
          <a:xfrm>
            <a:off x="2720525" y="807425"/>
            <a:ext cx="6216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Πυροβολώντας μια σφαίρα</a:t>
            </a:r>
            <a:r>
              <a:rPr lang="en" sz="2700">
                <a:solidFill>
                  <a:schemeClr val="accent1"/>
                </a:solidFill>
              </a:rPr>
              <a:t> </a:t>
            </a:r>
            <a:r>
              <a:rPr lang="en" sz="2700">
                <a:solidFill>
                  <a:schemeClr val="accent3"/>
                </a:solidFill>
              </a:rPr>
              <a:t>– </a:t>
            </a:r>
            <a:r>
              <a:rPr lang="en" sz="2700">
                <a:solidFill>
                  <a:schemeClr val="lt2"/>
                </a:solidFill>
              </a:rPr>
              <a:t>Βήμα 8.2</a:t>
            </a:r>
            <a:r>
              <a:rPr lang="en" sz="2700">
                <a:solidFill>
                  <a:schemeClr val="accent6"/>
                </a:solidFill>
              </a:rPr>
              <a:t>]</a:t>
            </a:r>
            <a:r>
              <a:rPr lang="en" sz="2700">
                <a:solidFill>
                  <a:schemeClr val="accent1"/>
                </a:solidFill>
              </a:rPr>
              <a:t> </a:t>
            </a:r>
            <a:endParaRPr sz="2700">
              <a:solidFill>
                <a:schemeClr val="accent3"/>
              </a:solidFill>
            </a:endParaRPr>
          </a:p>
        </p:txBody>
      </p:sp>
      <p:sp>
        <p:nvSpPr>
          <p:cNvPr id="629" name="Google Shape;629;p36"/>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0" name="Google Shape;630;p36"/>
          <p:cNvCxnSpPr>
            <a:endCxn id="629"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31" name="Google Shape;631;p3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32" name="Google Shape;632;p3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33" name="Google Shape;633;p3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34" name="Google Shape;634;p36"/>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37.1.7</a:t>
            </a:r>
            <a:r>
              <a:rPr lang="en" sz="5000">
                <a:solidFill>
                  <a:schemeClr val="accent6"/>
                </a:solidFill>
              </a:rPr>
              <a:t>{</a:t>
            </a:r>
            <a:endParaRPr sz="5000">
              <a:solidFill>
                <a:schemeClr val="accent6"/>
              </a:solidFill>
            </a:endParaRPr>
          </a:p>
        </p:txBody>
      </p:sp>
      <p:sp>
        <p:nvSpPr>
          <p:cNvPr id="635" name="Google Shape;635;p36"/>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accent3"/>
                </a:solidFill>
              </a:rPr>
              <a:t>Υπάρχει ένα μικρό θέμα με την εκτόξευση των σφαιρών. Οι κουκκίδες αποθηκεύονται στο κύριο αντικείμενο του παιχνιδιού, που αντιπροσωπεύεται από την κλάση SpaceRocks.</a:t>
            </a:r>
            <a:endParaRPr sz="1500">
              <a:solidFill>
                <a:schemeClr val="accent3"/>
              </a:solidFill>
            </a:endParaRPr>
          </a:p>
          <a:p>
            <a:pPr indent="0" lvl="0" marL="0" rtl="0" algn="l">
              <a:lnSpc>
                <a:spcPct val="115000"/>
              </a:lnSpc>
              <a:spcBef>
                <a:spcPts val="1200"/>
              </a:spcBef>
              <a:spcAft>
                <a:spcPts val="1200"/>
              </a:spcAft>
              <a:buNone/>
            </a:pPr>
            <a:r>
              <a:rPr lang="en" sz="1500">
                <a:solidFill>
                  <a:schemeClr val="accent3"/>
                </a:solidFill>
              </a:rPr>
              <a:t>Ωστόσο, η λογική της βολής θα πρέπει να καθορίζεται από το διαστημόπλοιο. Είναι το διαστημόπλοιο που ξέρει πώς να δημιουργεί μια νέα σφαίρα, αλλά είναι το παιχνίδι που αποθηκεύει και αργότερα ζωντανεύει τις σφαίρες.</a:t>
            </a:r>
            <a:endParaRPr sz="15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