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ira Cod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FiraCod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0e83822d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0e83822d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0e83822d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0e83822d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0e83822d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0e83822d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e984535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0e984535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0e984535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0e984535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13d15ae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13d15ae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351d94a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f351d94a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351d94a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351d94a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0e83822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0e83822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0e83822d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0e83822d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0e83822d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0e83822d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.wikipedia.org/wiki/%CE%95%CE%BA%CF%84%CE%B5%CE%BB%CE%AD%CF%83%CE%B9%CE%BC%CE%BF_%CE%B1%CF%81%CF%87%CE%B5%CE%AF%CE%BF" TargetMode="External"/><Relationship Id="rId4" Type="http://schemas.openxmlformats.org/officeDocument/2006/relationships/hyperlink" Target="https://el.wikipedia.org/wiki/%CE%A0%CF%81%CF%8C%CE%B3%CF%81%CE%B1%CE%BC%CE%BC%CE%B1_%CF%85%CF%80%CE%BF%CE%BB%CE%BF%CE%B3%CE%B9%CF%83%CF%84%CE%A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</a:t>
            </a:r>
            <a:r>
              <a:rPr lang="en">
                <a:solidFill>
                  <a:schemeClr val="accent2"/>
                </a:solidFill>
              </a:rPr>
              <a:t>‘Προγραμματισμού</a:t>
            </a:r>
            <a:r>
              <a:rPr lang="en">
                <a:solidFill>
                  <a:schemeClr val="accent2"/>
                </a:solidFill>
              </a:rPr>
              <a:t>’: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Εισηγητής: Νίκος Κούκος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Python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61" name="Google Shape;4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64" name="Google Shape;464;p25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/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5" name="Google Shape;615;p34"/>
          <p:cNvSpPr txBox="1"/>
          <p:nvPr>
            <p:ph idx="2" type="title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IDE - Integrated Development Environment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7" name="Google Shape;617;p34"/>
          <p:cNvCxnSpPr>
            <a:endCxn id="616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19" name="Google Shape;619;p3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3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1" name="Google Shape;6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625" y="1584625"/>
            <a:ext cx="4428575" cy="2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type="title"/>
          </p:nvPr>
        </p:nvSpPr>
        <p:spPr>
          <a:xfrm flipH="1">
            <a:off x="1167800" y="680025"/>
            <a:ext cx="1350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1.5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7" name="Google Shape;627;p35"/>
          <p:cNvSpPr txBox="1"/>
          <p:nvPr>
            <p:ph idx="2" type="title"/>
          </p:nvPr>
        </p:nvSpPr>
        <p:spPr>
          <a:xfrm>
            <a:off x="2814900" y="803775"/>
            <a:ext cx="3514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Βιβλιογραφία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8" name="Google Shape;628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29" name="Google Shape;629;p35"/>
          <p:cNvSpPr txBox="1"/>
          <p:nvPr>
            <p:ph idx="4294967295" type="subTitle"/>
          </p:nvPr>
        </p:nvSpPr>
        <p:spPr>
          <a:xfrm>
            <a:off x="101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0" name="Google Shape;630;p3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1" name="Google Shape;631;p35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3000"/>
          </a:p>
        </p:txBody>
      </p:sp>
      <p:sp>
        <p:nvSpPr>
          <p:cNvPr id="632" name="Google Shape;632;p35"/>
          <p:cNvSpPr txBox="1"/>
          <p:nvPr>
            <p:ph idx="4294967295" type="subTitle"/>
          </p:nvPr>
        </p:nvSpPr>
        <p:spPr>
          <a:xfrm>
            <a:off x="2357600" y="1747613"/>
            <a:ext cx="6405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&lt; Εισαγωγή στον Προγραμματισμό με την Python &gt;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33" name="Google Shape;633;p35"/>
          <p:cNvSpPr txBox="1"/>
          <p:nvPr>
            <p:ph idx="4294967295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Νικόλαος Αγγελιδάκης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34" name="Google Shape;634;p35"/>
          <p:cNvSpPr txBox="1"/>
          <p:nvPr>
            <p:ph idx="2" type="title"/>
          </p:nvPr>
        </p:nvSpPr>
        <p:spPr>
          <a:xfrm flipH="1">
            <a:off x="2332550" y="22012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02</a:t>
            </a:r>
            <a:endParaRPr/>
          </a:p>
        </p:txBody>
      </p:sp>
      <p:sp>
        <p:nvSpPr>
          <p:cNvPr id="635" name="Google Shape;635;p35"/>
          <p:cNvSpPr txBox="1"/>
          <p:nvPr>
            <p:ph idx="4294967295" type="subTitle"/>
          </p:nvPr>
        </p:nvSpPr>
        <p:spPr>
          <a:xfrm>
            <a:off x="3204650" y="2520288"/>
            <a:ext cx="5303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&lt; Εκμάθηση Python μέσω παραδειγμάτων &gt;</a:t>
            </a:r>
            <a:endParaRPr/>
          </a:p>
        </p:txBody>
      </p:sp>
      <p:sp>
        <p:nvSpPr>
          <p:cNvPr id="636" name="Google Shape;636;p35"/>
          <p:cNvSpPr txBox="1"/>
          <p:nvPr>
            <p:ph idx="4294967295" type="subTitle"/>
          </p:nvPr>
        </p:nvSpPr>
        <p:spPr>
          <a:xfrm>
            <a:off x="3204650" y="2199838"/>
            <a:ext cx="4711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Δημήτρης Λεβεντέας - TASPYTHON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637" name="Google Shape;637;p35"/>
          <p:cNvSpPr txBox="1"/>
          <p:nvPr>
            <p:ph idx="4294967295" type="title"/>
          </p:nvPr>
        </p:nvSpPr>
        <p:spPr>
          <a:xfrm flipH="1">
            <a:off x="3204650" y="2962971"/>
            <a:ext cx="872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8" name="Google Shape;638;p35"/>
          <p:cNvSpPr txBox="1"/>
          <p:nvPr>
            <p:ph idx="1" type="subTitle"/>
          </p:nvPr>
        </p:nvSpPr>
        <p:spPr>
          <a:xfrm>
            <a:off x="4052500" y="3542700"/>
            <a:ext cx="4865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A Practical Introduction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639" name="Google Shape;639;p35"/>
          <p:cNvSpPr txBox="1"/>
          <p:nvPr>
            <p:ph idx="4294967295" type="subTitle"/>
          </p:nvPr>
        </p:nvSpPr>
        <p:spPr>
          <a:xfrm>
            <a:off x="3932125" y="3204300"/>
            <a:ext cx="4518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Brian Heinold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"/>
          <p:cNvSpPr txBox="1"/>
          <p:nvPr>
            <p:ph idx="4294967295" type="title"/>
          </p:nvPr>
        </p:nvSpPr>
        <p:spPr>
          <a:xfrm flipH="1">
            <a:off x="4181200" y="4088471"/>
            <a:ext cx="872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1" name="Google Shape;641;p35"/>
          <p:cNvSpPr txBox="1"/>
          <p:nvPr>
            <p:ph idx="4294967295" type="subTitle"/>
          </p:nvPr>
        </p:nvSpPr>
        <p:spPr>
          <a:xfrm>
            <a:off x="4984625" y="4193550"/>
            <a:ext cx="4011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Wikipedia - w3schools.org - etc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/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</a:t>
            </a:r>
            <a:r>
              <a:rPr lang="en" sz="5000"/>
              <a:t>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7" name="Google Shape;647;p36"/>
          <p:cNvSpPr txBox="1"/>
          <p:nvPr>
            <p:ph idx="2" type="title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Εισαγωγή στην Python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8" name="Google Shape;648;p36"/>
          <p:cNvSpPr txBox="1"/>
          <p:nvPr>
            <p:ph idx="4294967295" type="subTitle"/>
          </p:nvPr>
        </p:nvSpPr>
        <p:spPr>
          <a:xfrm>
            <a:off x="710125" y="468717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49" name="Google Shape;649;p3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0" name="Google Shape;650;p3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1" name="Google Shape;651;p3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3000"/>
          </a:p>
        </p:txBody>
      </p:sp>
      <p:sp>
        <p:nvSpPr>
          <p:cNvPr id="652" name="Google Shape;652;p36"/>
          <p:cNvSpPr txBox="1"/>
          <p:nvPr>
            <p:ph idx="4294967295" type="subTitle"/>
          </p:nvPr>
        </p:nvSpPr>
        <p:spPr>
          <a:xfrm>
            <a:off x="2357600" y="1747613"/>
            <a:ext cx="6405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Δημιουργός, χρονολογίες, εκδόσεις, μέλλον &gt;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/>
          <p:nvPr>
            <p:ph idx="4294967295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Ιστορία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654" name="Google Shape;654;p36"/>
          <p:cNvSpPr txBox="1"/>
          <p:nvPr>
            <p:ph idx="2" type="title"/>
          </p:nvPr>
        </p:nvSpPr>
        <p:spPr>
          <a:xfrm flipH="1">
            <a:off x="2332550" y="22012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02</a:t>
            </a:r>
            <a:endParaRPr/>
          </a:p>
        </p:txBody>
      </p:sp>
      <p:sp>
        <p:nvSpPr>
          <p:cNvPr id="655" name="Google Shape;655;p36"/>
          <p:cNvSpPr txBox="1"/>
          <p:nvPr>
            <p:ph idx="4294967295" type="subTitle"/>
          </p:nvPr>
        </p:nvSpPr>
        <p:spPr>
          <a:xfrm>
            <a:off x="3204650" y="2520288"/>
            <a:ext cx="5303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The Zen of Python - Tim Peters &gt;</a:t>
            </a:r>
            <a:endParaRPr sz="1200"/>
          </a:p>
        </p:txBody>
      </p:sp>
      <p:sp>
        <p:nvSpPr>
          <p:cNvPr id="656" name="Google Shape;656;p36"/>
          <p:cNvSpPr txBox="1"/>
          <p:nvPr>
            <p:ph idx="4294967295" type="subTitle"/>
          </p:nvPr>
        </p:nvSpPr>
        <p:spPr>
          <a:xfrm>
            <a:off x="3204650" y="2199838"/>
            <a:ext cx="4711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Φιλοσοφία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7" name="Google Shape;657;p36"/>
          <p:cNvSpPr txBox="1"/>
          <p:nvPr>
            <p:ph idx="4294967295" type="title"/>
          </p:nvPr>
        </p:nvSpPr>
        <p:spPr>
          <a:xfrm flipH="1">
            <a:off x="3204650" y="2820621"/>
            <a:ext cx="872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8" name="Google Shape;658;p36"/>
          <p:cNvSpPr txBox="1"/>
          <p:nvPr>
            <p:ph idx="1" type="subTitle"/>
          </p:nvPr>
        </p:nvSpPr>
        <p:spPr>
          <a:xfrm>
            <a:off x="4278900" y="4188488"/>
            <a:ext cx="4865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“Hello World!”&gt;</a:t>
            </a:r>
            <a:endParaRPr sz="1600"/>
          </a:p>
        </p:txBody>
      </p:sp>
      <p:sp>
        <p:nvSpPr>
          <p:cNvPr id="659" name="Google Shape;659;p36"/>
          <p:cNvSpPr txBox="1"/>
          <p:nvPr>
            <p:ph idx="4294967295" type="subTitle"/>
          </p:nvPr>
        </p:nvSpPr>
        <p:spPr>
          <a:xfrm>
            <a:off x="3932125" y="3061950"/>
            <a:ext cx="4518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Εγκατάσταση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6"/>
          <p:cNvSpPr txBox="1"/>
          <p:nvPr>
            <p:ph idx="4294967295" type="title"/>
          </p:nvPr>
        </p:nvSpPr>
        <p:spPr>
          <a:xfrm flipH="1">
            <a:off x="4135950" y="3717434"/>
            <a:ext cx="8721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1" name="Google Shape;661;p36"/>
          <p:cNvSpPr txBox="1"/>
          <p:nvPr>
            <p:ph idx="4294967295" type="subTitle"/>
          </p:nvPr>
        </p:nvSpPr>
        <p:spPr>
          <a:xfrm>
            <a:off x="4886725" y="3813950"/>
            <a:ext cx="4011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Το πρώτο μας προγραμματάκι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62" name="Google Shape;662;p36"/>
          <p:cNvSpPr txBox="1"/>
          <p:nvPr>
            <p:ph idx="1" type="subTitle"/>
          </p:nvPr>
        </p:nvSpPr>
        <p:spPr>
          <a:xfrm>
            <a:off x="4033225" y="3325850"/>
            <a:ext cx="48651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“Κατέβασμα” και εγκατάσταση της Python&gt;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7"/>
          <p:cNvSpPr txBox="1"/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8" name="Google Shape;668;p37"/>
          <p:cNvSpPr txBox="1"/>
          <p:nvPr>
            <p:ph idx="2" type="title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Εισαγωγή στην Python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9" name="Google Shape;669;p37"/>
          <p:cNvSpPr txBox="1"/>
          <p:nvPr>
            <p:ph idx="4294967295" type="subTitle"/>
          </p:nvPr>
        </p:nvSpPr>
        <p:spPr>
          <a:xfrm>
            <a:off x="710125" y="468717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70" name="Google Shape;670;p3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1" name="Google Shape;671;p3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37"/>
          <p:cNvSpPr txBox="1"/>
          <p:nvPr>
            <p:ph idx="1" type="subTitle"/>
          </p:nvPr>
        </p:nvSpPr>
        <p:spPr>
          <a:xfrm>
            <a:off x="1484025" y="1481400"/>
            <a:ext cx="5137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Zen of Python </a:t>
            </a:r>
            <a:r>
              <a:rPr lang="en">
                <a:solidFill>
                  <a:schemeClr val="accent2"/>
                </a:solidFill>
              </a:rPr>
              <a:t>&lt; </a:t>
            </a:r>
            <a:r>
              <a:rPr lang="en">
                <a:solidFill>
                  <a:schemeClr val="accent2"/>
                </a:solidFill>
              </a:rPr>
              <a:t>Tim Peters</a:t>
            </a:r>
            <a:r>
              <a:rPr lang="en">
                <a:solidFill>
                  <a:schemeClr val="accent2"/>
                </a:solidFill>
              </a:rPr>
              <a:t>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200">
                <a:solidFill>
                  <a:schemeClr val="accent6"/>
                </a:solidFill>
              </a:rPr>
              <a:t>{</a:t>
            </a:r>
            <a:endParaRPr sz="2200">
              <a:solidFill>
                <a:schemeClr val="accent6"/>
              </a:solidFill>
            </a:endParaRPr>
          </a:p>
        </p:txBody>
      </p:sp>
      <p:grpSp>
        <p:nvGrpSpPr>
          <p:cNvPr id="673" name="Google Shape;673;p37"/>
          <p:cNvGrpSpPr/>
          <p:nvPr/>
        </p:nvGrpSpPr>
        <p:grpSpPr>
          <a:xfrm>
            <a:off x="1425600" y="2012238"/>
            <a:ext cx="506100" cy="2254900"/>
            <a:chOff x="1084825" y="4070563"/>
            <a:chExt cx="506100" cy="1075863"/>
          </a:xfrm>
        </p:grpSpPr>
        <p:cxnSp>
          <p:nvCxnSpPr>
            <p:cNvPr id="674" name="Google Shape;674;p37"/>
            <p:cNvCxnSpPr/>
            <p:nvPr/>
          </p:nvCxnSpPr>
          <p:spPr>
            <a:xfrm>
              <a:off x="1337875" y="40705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37"/>
            <p:cNvSpPr txBox="1"/>
            <p:nvPr/>
          </p:nvSpPr>
          <p:spPr>
            <a:xfrm>
              <a:off x="1084825" y="4852725"/>
              <a:ext cx="5061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76" name="Google Shape;676;p37"/>
          <p:cNvSpPr txBox="1"/>
          <p:nvPr>
            <p:ph idx="4294967295" type="subTitle"/>
          </p:nvPr>
        </p:nvSpPr>
        <p:spPr>
          <a:xfrm>
            <a:off x="2580925" y="2012100"/>
            <a:ext cx="5137500" cy="23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/>
              <a:t>Beautiful is better than ugly.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Explicit is better than implicit.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Simple is better than complex.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Complex is better than complicated.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Flat is better than </a:t>
            </a:r>
            <a:r>
              <a:rPr lang="en" sz="1200"/>
              <a:t> nested.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Sparse is better than dense.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Readability counts.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&gt;</a:t>
            </a:r>
            <a:endParaRPr sz="1200"/>
          </a:p>
        </p:txBody>
      </p:sp>
      <p:grpSp>
        <p:nvGrpSpPr>
          <p:cNvPr id="677" name="Google Shape;677;p37"/>
          <p:cNvGrpSpPr/>
          <p:nvPr/>
        </p:nvGrpSpPr>
        <p:grpSpPr>
          <a:xfrm>
            <a:off x="2024709" y="2244314"/>
            <a:ext cx="320076" cy="320076"/>
            <a:chOff x="1562938" y="4248450"/>
            <a:chExt cx="475950" cy="475950"/>
          </a:xfrm>
        </p:grpSpPr>
        <p:sp>
          <p:nvSpPr>
            <p:cNvPr id="678" name="Google Shape;678;p37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1931701" y="2191046"/>
            <a:ext cx="506092" cy="426611"/>
            <a:chOff x="1665363" y="1706700"/>
            <a:chExt cx="578325" cy="487500"/>
          </a:xfrm>
        </p:grpSpPr>
        <p:sp>
          <p:nvSpPr>
            <p:cNvPr id="694" name="Google Shape;694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8"/>
          <p:cNvSpPr txBox="1"/>
          <p:nvPr>
            <p:ph type="title"/>
          </p:nvPr>
        </p:nvSpPr>
        <p:spPr>
          <a:xfrm>
            <a:off x="710125" y="334750"/>
            <a:ext cx="3861900" cy="3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Εγκατάσταση της </a:t>
            </a:r>
            <a:r>
              <a:rPr lang="en">
                <a:solidFill>
                  <a:schemeClr val="accent2"/>
                </a:solidFill>
              </a:rPr>
              <a:t>‘Python’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“Κατέβασμα”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Εγκατάσταση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Ρυθμίσεις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IDLE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1" name="Google Shape;701;p38"/>
          <p:cNvSpPr txBox="1"/>
          <p:nvPr/>
        </p:nvSpPr>
        <p:spPr>
          <a:xfrm>
            <a:off x="791450" y="3130512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02" name="Google Shape;702;p38"/>
          <p:cNvCxnSpPr>
            <a:endCxn id="701" idx="0"/>
          </p:cNvCxnSpPr>
          <p:nvPr/>
        </p:nvCxnSpPr>
        <p:spPr>
          <a:xfrm>
            <a:off x="1044500" y="1346412"/>
            <a:ext cx="0" cy="1784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8"/>
          <p:cNvSpPr txBox="1"/>
          <p:nvPr>
            <p:ph idx="4294967295" type="subTitle"/>
          </p:nvPr>
        </p:nvSpPr>
        <p:spPr>
          <a:xfrm>
            <a:off x="4209375" y="474137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04" name="Google Shape;704;p3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5" name="Google Shape;705;p3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"/>
          <p:cNvSpPr txBox="1"/>
          <p:nvPr>
            <p:ph type="title"/>
          </p:nvPr>
        </p:nvSpPr>
        <p:spPr>
          <a:xfrm>
            <a:off x="710125" y="334750"/>
            <a:ext cx="3861900" cy="3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Γνωριμία με </a:t>
            </a:r>
            <a:r>
              <a:rPr lang="en"/>
              <a:t>την </a:t>
            </a:r>
            <a:r>
              <a:rPr lang="en">
                <a:solidFill>
                  <a:schemeClr val="accent2"/>
                </a:solidFill>
              </a:rPr>
              <a:t>‘Python’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“Hello World”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Γνωριμία με το </a:t>
            </a:r>
            <a:r>
              <a:rPr lang="en" sz="1800">
                <a:solidFill>
                  <a:schemeClr val="accent1"/>
                </a:solidFill>
              </a:rPr>
              <a:t>IDLE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→ import this</a:t>
            </a:r>
            <a:endParaRPr sz="1800">
              <a:solidFill>
                <a:schemeClr val="accent1"/>
              </a:solidFill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➔"/>
            </a:pPr>
            <a:r>
              <a:rPr lang="en" sz="1800">
                <a:solidFill>
                  <a:schemeClr val="accent1"/>
                </a:solidFill>
              </a:rPr>
              <a:t>Zen of Python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1" name="Google Shape;711;p39"/>
          <p:cNvSpPr txBox="1"/>
          <p:nvPr/>
        </p:nvSpPr>
        <p:spPr>
          <a:xfrm>
            <a:off x="791450" y="3130512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12" name="Google Shape;712;p39"/>
          <p:cNvCxnSpPr>
            <a:endCxn id="711" idx="0"/>
          </p:cNvCxnSpPr>
          <p:nvPr/>
        </p:nvCxnSpPr>
        <p:spPr>
          <a:xfrm>
            <a:off x="1044500" y="1346412"/>
            <a:ext cx="0" cy="1784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39"/>
          <p:cNvSpPr txBox="1"/>
          <p:nvPr>
            <p:ph idx="4294967295" type="subTitle"/>
          </p:nvPr>
        </p:nvSpPr>
        <p:spPr>
          <a:xfrm>
            <a:off x="4209375" y="474137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14" name="Google Shape;714;p3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5" name="Google Shape;715;p3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Εισαγωγή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‘στον Προγραμματισμό’;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0" name="Google Shape;470;p26"/>
          <p:cNvSpPr txBox="1"/>
          <p:nvPr>
            <p:ph idx="1" type="body"/>
          </p:nvPr>
        </p:nvSpPr>
        <p:spPr>
          <a:xfrm>
            <a:off x="1464250" y="1063175"/>
            <a:ext cx="3391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                 α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710125" y="4694725"/>
            <a:ext cx="3861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Γλώσσα Προγραμματισμού 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3404625" y="1808550"/>
            <a:ext cx="12378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3404625" y="3663000"/>
            <a:ext cx="12378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3404625" y="2631275"/>
            <a:ext cx="12378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25" y="2038725"/>
            <a:ext cx="1465300" cy="1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/>
          <p:nvPr/>
        </p:nvSpPr>
        <p:spPr>
          <a:xfrm>
            <a:off x="5143500" y="1727750"/>
            <a:ext cx="34953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[Μηχανή επεξεργασίας Δεδομένων]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[Εντολές με μορφή προγραμμάτων]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[Γλώσσες προγραμματισμού                       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Code"/>
                <a:ea typeface="Fira Code"/>
                <a:cs typeface="Fira Code"/>
                <a:sym typeface="Fira Code"/>
              </a:rPr>
              <a:t>    Προγραμματισμός]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2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78" name="Google Shape;478;p2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2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Κάθε ζήτημα που τίθεται προς επίλυση</a:t>
            </a:r>
            <a:r>
              <a:rPr lang="en"/>
              <a:t> &gt;</a:t>
            </a:r>
            <a:endParaRPr/>
          </a:p>
        </p:txBody>
      </p:sp>
      <p:sp>
        <p:nvSpPr>
          <p:cNvPr id="485" name="Google Shape;485;p2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Τι είναι πρόβλημα;</a:t>
            </a:r>
            <a:endParaRPr/>
          </a:p>
        </p:txBody>
      </p:sp>
      <p:sp>
        <p:nvSpPr>
          <p:cNvPr id="486" name="Google Shape;486;p27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7" name="Google Shape;487;p27"/>
          <p:cNvSpPr txBox="1"/>
          <p:nvPr>
            <p:ph idx="4" type="subTitle"/>
          </p:nvPr>
        </p:nvSpPr>
        <p:spPr>
          <a:xfrm>
            <a:off x="3722225" y="2835175"/>
            <a:ext cx="5303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Πολλά δεδομένα, πολλά ζητούμενα, επαναλαμβανόμενη και πολύπλοκη μέθοδος επίλυσης</a:t>
            </a:r>
            <a:r>
              <a:rPr lang="en"/>
              <a:t> &gt;</a:t>
            </a:r>
            <a:endParaRPr/>
          </a:p>
        </p:txBody>
      </p:sp>
      <p:sp>
        <p:nvSpPr>
          <p:cNvPr id="488" name="Google Shape;488;p27"/>
          <p:cNvSpPr txBox="1"/>
          <p:nvPr>
            <p:ph idx="5" type="subTitle"/>
          </p:nvPr>
        </p:nvSpPr>
        <p:spPr>
          <a:xfrm>
            <a:off x="3722225" y="2418463"/>
            <a:ext cx="4711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Πού μας βοηθούν οι υπολογιστές;</a:t>
            </a:r>
            <a:endParaRPr/>
          </a:p>
        </p:txBody>
      </p:sp>
      <p:sp>
        <p:nvSpPr>
          <p:cNvPr id="489" name="Google Shape;489;p27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0" name="Google Shape;490;p27"/>
          <p:cNvSpPr txBox="1"/>
          <p:nvPr>
            <p:ph idx="7" type="subTitle"/>
          </p:nvPr>
        </p:nvSpPr>
        <p:spPr>
          <a:xfrm>
            <a:off x="5114975" y="3738600"/>
            <a:ext cx="3722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Έχουν ταχύτητα, συνέπεια, αποθήκευση, επαναλαμβάνουν βήματα χιλιάδες φορές</a:t>
            </a:r>
            <a:r>
              <a:rPr lang="en"/>
              <a:t> &gt;</a:t>
            </a:r>
            <a:endParaRPr/>
          </a:p>
        </p:txBody>
      </p:sp>
      <p:sp>
        <p:nvSpPr>
          <p:cNvPr id="491" name="Google Shape;491;p27"/>
          <p:cNvSpPr txBox="1"/>
          <p:nvPr>
            <p:ph idx="8" type="subTitle"/>
          </p:nvPr>
        </p:nvSpPr>
        <p:spPr>
          <a:xfrm>
            <a:off x="4964775" y="3400200"/>
            <a:ext cx="4518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Πού μας βοηθούν οι υπολογιστές;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Πρόβλημα και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‘Υπολογιστής’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3" name="Google Shape;493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4" name="Google Shape;494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5" name="Google Shape;495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497" name="Google Shape;497;p27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98" name="Google Shape;498;p27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9" name="Google Shape;499;p27"/>
          <p:cNvSpPr txBox="1"/>
          <p:nvPr>
            <p:ph type="title"/>
          </p:nvPr>
        </p:nvSpPr>
        <p:spPr>
          <a:xfrm flipH="1">
            <a:off x="-158925" y="609250"/>
            <a:ext cx="119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5" name="Google Shape;505;p28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Περιεχόμενο, δεδομένα, ζητούμενα &gt;</a:t>
            </a:r>
            <a:endParaRPr/>
          </a:p>
        </p:txBody>
      </p:sp>
      <p:sp>
        <p:nvSpPr>
          <p:cNvPr id="506" name="Google Shape;506;p28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Πλήρης κατανόηση</a:t>
            </a:r>
            <a:endParaRPr/>
          </a:p>
        </p:txBody>
      </p:sp>
      <p:sp>
        <p:nvSpPr>
          <p:cNvPr id="507" name="Google Shape;507;p28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8" name="Google Shape;508;p28"/>
          <p:cNvSpPr txBox="1"/>
          <p:nvPr>
            <p:ph idx="4" type="subTitle"/>
          </p:nvPr>
        </p:nvSpPr>
        <p:spPr>
          <a:xfrm>
            <a:off x="3722225" y="2755475"/>
            <a:ext cx="4410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Αναγωγή σε υποπροβλήματα, επίλυση και επανασύνθεσή τους &gt;</a:t>
            </a:r>
            <a:endParaRPr/>
          </a:p>
        </p:txBody>
      </p:sp>
      <p:sp>
        <p:nvSpPr>
          <p:cNvPr id="509" name="Google Shape;509;p28"/>
          <p:cNvSpPr txBox="1"/>
          <p:nvPr>
            <p:ph idx="5" type="subTitle"/>
          </p:nvPr>
        </p:nvSpPr>
        <p:spPr>
          <a:xfrm>
            <a:off x="3722225" y="2418463"/>
            <a:ext cx="4711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Επαρκή και Οργανωμένη Ανάλυση</a:t>
            </a:r>
            <a:endParaRPr/>
          </a:p>
        </p:txBody>
      </p:sp>
      <p:sp>
        <p:nvSpPr>
          <p:cNvPr id="510" name="Google Shape;510;p28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1" name="Google Shape;511;p28"/>
          <p:cNvSpPr txBox="1"/>
          <p:nvPr>
            <p:ph idx="7" type="subTitle"/>
          </p:nvPr>
        </p:nvSpPr>
        <p:spPr>
          <a:xfrm>
            <a:off x="5114975" y="3738600"/>
            <a:ext cx="3722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Οργανωμένα και πεπερασμένα βήματα επίλυσης &gt;</a:t>
            </a:r>
            <a:endParaRPr/>
          </a:p>
        </p:txBody>
      </p:sp>
      <p:sp>
        <p:nvSpPr>
          <p:cNvPr id="512" name="Google Shape;512;p28"/>
          <p:cNvSpPr txBox="1"/>
          <p:nvPr>
            <p:ph idx="8" type="subTitle"/>
          </p:nvPr>
        </p:nvSpPr>
        <p:spPr>
          <a:xfrm>
            <a:off x="4971375" y="3469725"/>
            <a:ext cx="3634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Βήματα επίλυσης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8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Επίλυση προβλήματος</a:t>
            </a:r>
            <a:r>
              <a:rPr lang="en" sz="2500"/>
              <a:t> </a:t>
            </a:r>
            <a:r>
              <a:rPr lang="en" sz="2500">
                <a:solidFill>
                  <a:schemeClr val="accent2"/>
                </a:solidFill>
              </a:rPr>
              <a:t>’αποτελεσματικά’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15" name="Google Shape;515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6" name="Google Shape;516;p2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7" name="Google Shape;517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18" name="Google Shape;518;p28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ex-apostaseos.</a:t>
            </a: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28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title"/>
          </p:nvPr>
        </p:nvSpPr>
        <p:spPr>
          <a:xfrm flipH="1">
            <a:off x="952700" y="74725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5" name="Google Shape;525;p29"/>
          <p:cNvSpPr txBox="1"/>
          <p:nvPr>
            <p:ph idx="2" type="title"/>
          </p:nvPr>
        </p:nvSpPr>
        <p:spPr>
          <a:xfrm>
            <a:off x="2633463" y="174994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Τι είναι Αλγόριθμος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6" name="Google Shape;526;p29"/>
          <p:cNvSpPr txBox="1"/>
          <p:nvPr>
            <p:ph idx="1" type="subTitle"/>
          </p:nvPr>
        </p:nvSpPr>
        <p:spPr>
          <a:xfrm>
            <a:off x="3068176" y="2755950"/>
            <a:ext cx="44088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Μια πεπερασμένη και αυστηρά καθορισμένη σειρά βημάτων με την οποία επιλύεται ένα πρόβλημα. Στο τέλος πρέπει να υπάρχει αποτέλεσμα και ο αλγόριθμος πρέπει να τελειώνει &gt;</a:t>
            </a:r>
            <a:endParaRPr sz="1500"/>
          </a:p>
        </p:txBody>
      </p:sp>
      <p:sp>
        <p:nvSpPr>
          <p:cNvPr id="527" name="Google Shape;527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8" name="Google Shape;528;p29"/>
          <p:cNvCxnSpPr>
            <a:endCxn id="52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30" name="Google Shape;530;p2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1" name="Google Shape;531;p2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title"/>
          </p:nvPr>
        </p:nvSpPr>
        <p:spPr>
          <a:xfrm flipH="1">
            <a:off x="952700" y="74725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7" name="Google Shape;537;p30"/>
          <p:cNvSpPr txBox="1"/>
          <p:nvPr>
            <p:ph idx="2" type="title"/>
          </p:nvPr>
        </p:nvSpPr>
        <p:spPr>
          <a:xfrm>
            <a:off x="2583825" y="1090075"/>
            <a:ext cx="62535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Γλώσσες Προγραμματισμού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9" name="Google Shape;539;p30"/>
          <p:cNvCxnSpPr>
            <a:endCxn id="538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41" name="Google Shape;541;p3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0"/>
          <p:cNvSpPr txBox="1"/>
          <p:nvPr>
            <p:ph idx="4294967295" type="subTitle"/>
          </p:nvPr>
        </p:nvSpPr>
        <p:spPr>
          <a:xfrm>
            <a:off x="3673025" y="2020325"/>
            <a:ext cx="4410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</a:t>
            </a:r>
            <a:r>
              <a:rPr lang="en"/>
              <a:t> Python, JavaScript, Visual Basic, Delphi, Perl, PHP, ECMAScript, Ruby, C#, Java και άλλες</a:t>
            </a:r>
            <a:r>
              <a:rPr lang="en"/>
              <a:t> &gt;</a:t>
            </a:r>
            <a:endParaRPr/>
          </a:p>
        </p:txBody>
      </p:sp>
      <p:sp>
        <p:nvSpPr>
          <p:cNvPr id="544" name="Google Shape;544;p30"/>
          <p:cNvSpPr txBox="1"/>
          <p:nvPr>
            <p:ph idx="4294967295" type="subTitle"/>
          </p:nvPr>
        </p:nvSpPr>
        <p:spPr>
          <a:xfrm>
            <a:off x="3742525" y="1625575"/>
            <a:ext cx="2284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Υψηλού επιπέδου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5" name="Google Shape;545;p30"/>
          <p:cNvSpPr txBox="1"/>
          <p:nvPr>
            <p:ph idx="2" type="title"/>
          </p:nvPr>
        </p:nvSpPr>
        <p:spPr>
          <a:xfrm flipH="1">
            <a:off x="3148000" y="2762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30"/>
          <p:cNvSpPr txBox="1"/>
          <p:nvPr>
            <p:ph idx="4294967295" type="subTitle"/>
          </p:nvPr>
        </p:nvSpPr>
        <p:spPr>
          <a:xfrm>
            <a:off x="4020100" y="3098475"/>
            <a:ext cx="4410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Assembly, VHDL, Machine code &gt;</a:t>
            </a:r>
            <a:endParaRPr/>
          </a:p>
        </p:txBody>
      </p:sp>
      <p:sp>
        <p:nvSpPr>
          <p:cNvPr id="547" name="Google Shape;547;p30"/>
          <p:cNvSpPr txBox="1"/>
          <p:nvPr>
            <p:ph idx="4294967295" type="subTitle"/>
          </p:nvPr>
        </p:nvSpPr>
        <p:spPr>
          <a:xfrm>
            <a:off x="4020100" y="2761463"/>
            <a:ext cx="4711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Χαμηλού επιπέδου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48" name="Google Shape;548;p30"/>
          <p:cNvSpPr txBox="1"/>
          <p:nvPr>
            <p:ph idx="2" type="title"/>
          </p:nvPr>
        </p:nvSpPr>
        <p:spPr>
          <a:xfrm flipH="1">
            <a:off x="2754325" y="16819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/>
          <p:nvPr>
            <p:ph type="title"/>
          </p:nvPr>
        </p:nvSpPr>
        <p:spPr>
          <a:xfrm flipH="1">
            <a:off x="952700" y="74725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4" name="Google Shape;554;p31"/>
          <p:cNvSpPr txBox="1"/>
          <p:nvPr>
            <p:ph idx="2" type="title"/>
          </p:nvPr>
        </p:nvSpPr>
        <p:spPr>
          <a:xfrm>
            <a:off x="2583825" y="1090075"/>
            <a:ext cx="62535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Γλώσσες Προγραμματισμού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5" name="Google Shape;555;p3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6" name="Google Shape;556;p31"/>
          <p:cNvCxnSpPr>
            <a:endCxn id="555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58" name="Google Shape;558;p3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3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0" name="Google Shape;560;p31"/>
          <p:cNvSpPr txBox="1"/>
          <p:nvPr>
            <p:ph idx="4294967295" type="subTitle"/>
          </p:nvPr>
        </p:nvSpPr>
        <p:spPr>
          <a:xfrm>
            <a:off x="3673025" y="2020325"/>
            <a:ext cx="34365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Αυστηρά ορισμένη σύνταξη και ορολογία &gt;</a:t>
            </a:r>
            <a:endParaRPr/>
          </a:p>
        </p:txBody>
      </p:sp>
      <p:sp>
        <p:nvSpPr>
          <p:cNvPr id="561" name="Google Shape;561;p31"/>
          <p:cNvSpPr txBox="1"/>
          <p:nvPr>
            <p:ph idx="4294967295" type="subTitle"/>
          </p:nvPr>
        </p:nvSpPr>
        <p:spPr>
          <a:xfrm>
            <a:off x="3434700" y="1653750"/>
            <a:ext cx="2918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Χαρακτηριστικά τους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2" name="Google Shape;562;p31"/>
          <p:cNvSpPr txBox="1"/>
          <p:nvPr>
            <p:ph idx="2" type="title"/>
          </p:nvPr>
        </p:nvSpPr>
        <p:spPr>
          <a:xfrm flipH="1">
            <a:off x="3148000" y="2762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3" name="Google Shape;563;p31"/>
          <p:cNvSpPr txBox="1"/>
          <p:nvPr>
            <p:ph idx="4294967295" type="subTitle"/>
          </p:nvPr>
        </p:nvSpPr>
        <p:spPr>
          <a:xfrm>
            <a:off x="4170850" y="3259025"/>
            <a:ext cx="4410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Πρέπει να είναι κατανοητή τόσο από τον υπολογιστή (μηχανή), όσο και από τον άνθρωπο (προγραμματιστή) &gt;</a:t>
            </a:r>
            <a:endParaRPr/>
          </a:p>
        </p:txBody>
      </p:sp>
      <p:sp>
        <p:nvSpPr>
          <p:cNvPr id="564" name="Google Shape;564;p31"/>
          <p:cNvSpPr txBox="1"/>
          <p:nvPr>
            <p:ph idx="4294967295" type="subTitle"/>
          </p:nvPr>
        </p:nvSpPr>
        <p:spPr>
          <a:xfrm>
            <a:off x="3931925" y="2714525"/>
            <a:ext cx="2918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Ιδιαίτερο χαρακτηριστικό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5" name="Google Shape;565;p31"/>
          <p:cNvSpPr txBox="1"/>
          <p:nvPr>
            <p:ph idx="2" type="title"/>
          </p:nvPr>
        </p:nvSpPr>
        <p:spPr>
          <a:xfrm flipH="1">
            <a:off x="2754325" y="16819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>
            <p:ph type="title"/>
          </p:nvPr>
        </p:nvSpPr>
        <p:spPr>
          <a:xfrm flipH="1">
            <a:off x="952700" y="74725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1" name="Google Shape;571;p32"/>
          <p:cNvSpPr txBox="1"/>
          <p:nvPr>
            <p:ph idx="2" type="title"/>
          </p:nvPr>
        </p:nvSpPr>
        <p:spPr>
          <a:xfrm>
            <a:off x="2633477" y="112320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Τι είναι Προγραμματισμός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2" name="Google Shape;572;p32"/>
          <p:cNvSpPr txBox="1"/>
          <p:nvPr>
            <p:ph idx="1" type="subTitle"/>
          </p:nvPr>
        </p:nvSpPr>
        <p:spPr>
          <a:xfrm>
            <a:off x="3122401" y="2418325"/>
            <a:ext cx="44088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r>
              <a:rPr lang="en" sz="1700">
                <a:solidFill>
                  <a:schemeClr val="dk2"/>
                </a:solidFill>
              </a:rPr>
              <a:t>Προγραμματισμός υπολογιστών είναι η διαδικασία δημιουργίας ενός συνόλου υπολογισμών με σκοπό την επίτευξη συγκεκριμένων αποτελεσμάτων μέσω του σχεδιασμού /κατασκευής ενός </a:t>
            </a:r>
            <a:r>
              <a:rPr lang="en" sz="17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εκτελέσιμου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προγράμματος στον υπολογιστή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&gt;</a:t>
            </a:r>
            <a:endParaRPr sz="1500"/>
          </a:p>
        </p:txBody>
      </p:sp>
      <p:sp>
        <p:nvSpPr>
          <p:cNvPr id="573" name="Google Shape;573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4" name="Google Shape;574;p32"/>
          <p:cNvCxnSpPr>
            <a:endCxn id="573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76" name="Google Shape;576;p3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3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3" name="Google Shape;583;p33"/>
          <p:cNvSpPr txBox="1"/>
          <p:nvPr>
            <p:ph idx="2" type="title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Εργαλεία Προγραμματισμού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5" name="Google Shape;585;p33"/>
          <p:cNvCxnSpPr>
            <a:endCxn id="584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87" name="Google Shape;587;p3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8" name="Google Shape;588;p3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89" name="Google Shape;589;p33"/>
          <p:cNvGrpSpPr/>
          <p:nvPr/>
        </p:nvGrpSpPr>
        <p:grpSpPr>
          <a:xfrm>
            <a:off x="3044619" y="1481400"/>
            <a:ext cx="5285781" cy="2462302"/>
            <a:chOff x="7287096" y="1165659"/>
            <a:chExt cx="1219439" cy="1051367"/>
          </a:xfrm>
        </p:grpSpPr>
        <p:grpSp>
          <p:nvGrpSpPr>
            <p:cNvPr id="590" name="Google Shape;590;p33"/>
            <p:cNvGrpSpPr/>
            <p:nvPr/>
          </p:nvGrpSpPr>
          <p:grpSpPr>
            <a:xfrm>
              <a:off x="7287122" y="1969726"/>
              <a:ext cx="1219413" cy="247300"/>
              <a:chOff x="7287122" y="1969726"/>
              <a:chExt cx="1219413" cy="247300"/>
            </a:xfrm>
          </p:grpSpPr>
          <p:sp>
            <p:nvSpPr>
              <p:cNvPr id="591" name="Google Shape;591;p33"/>
              <p:cNvSpPr/>
              <p:nvPr/>
            </p:nvSpPr>
            <p:spPr>
              <a:xfrm flipH="1">
                <a:off x="8139943" y="1969726"/>
                <a:ext cx="366592" cy="247300"/>
              </a:xfrm>
              <a:custGeom>
                <a:rect b="b" l="l" r="r" t="t"/>
                <a:pathLst>
                  <a:path extrusionOk="0" h="26428" w="14992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    Εντοπισμός   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         λαθών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grpSp>
            <p:nvGrpSpPr>
              <p:cNvPr id="592" name="Google Shape;592;p33"/>
              <p:cNvGrpSpPr/>
              <p:nvPr/>
            </p:nvGrpSpPr>
            <p:grpSpPr>
              <a:xfrm>
                <a:off x="7287122" y="2063892"/>
                <a:ext cx="967279" cy="73428"/>
                <a:chOff x="7287122" y="2063892"/>
                <a:chExt cx="967279" cy="73428"/>
              </a:xfrm>
            </p:grpSpPr>
            <p:sp>
              <p:nvSpPr>
                <p:cNvPr id="593" name="Google Shape;593;p33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Debugger</a:t>
                  </a:r>
                  <a:endParaRPr/>
                </a:p>
              </p:txBody>
            </p:sp>
            <p:cxnSp>
              <p:nvCxnSpPr>
                <p:cNvPr id="594" name="Google Shape;594;p33"/>
                <p:cNvCxnSpPr/>
                <p:nvPr/>
              </p:nvCxnSpPr>
              <p:spPr>
                <a:xfrm rot="10800000">
                  <a:off x="7818501" y="2100651"/>
                  <a:ext cx="435900" cy="2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FD9E0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595" name="Google Shape;595;p33"/>
            <p:cNvGrpSpPr/>
            <p:nvPr/>
          </p:nvGrpSpPr>
          <p:grpSpPr>
            <a:xfrm>
              <a:off x="7287122" y="1712200"/>
              <a:ext cx="1219402" cy="246767"/>
              <a:chOff x="7287122" y="1712200"/>
              <a:chExt cx="1219402" cy="246767"/>
            </a:xfrm>
          </p:grpSpPr>
          <p:sp>
            <p:nvSpPr>
              <p:cNvPr id="596" name="Google Shape;596;p33"/>
              <p:cNvSpPr/>
              <p:nvPr/>
            </p:nvSpPr>
            <p:spPr>
              <a:xfrm flipH="1">
                <a:off x="8107787" y="1712200"/>
                <a:ext cx="398736" cy="246767"/>
              </a:xfrm>
              <a:custGeom>
                <a:rect b="b" l="l" r="r" t="t"/>
                <a:pathLst>
                  <a:path extrusionOk="0" h="26371" w="29952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    Σύνδεση με  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             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     βιβλιοθήκες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grpSp>
            <p:nvGrpSpPr>
              <p:cNvPr id="597" name="Google Shape;597;p33"/>
              <p:cNvGrpSpPr/>
              <p:nvPr/>
            </p:nvGrpSpPr>
            <p:grpSpPr>
              <a:xfrm>
                <a:off x="7287122" y="1842861"/>
                <a:ext cx="831782" cy="73419"/>
                <a:chOff x="7287122" y="1842861"/>
                <a:chExt cx="831782" cy="73419"/>
              </a:xfrm>
            </p:grpSpPr>
            <p:sp>
              <p:nvSpPr>
                <p:cNvPr id="598" name="Google Shape;598;p33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Linker</a:t>
                  </a:r>
                  <a:endParaRPr/>
                </a:p>
              </p:txBody>
            </p:sp>
            <p:cxnSp>
              <p:nvCxnSpPr>
                <p:cNvPr id="599" name="Google Shape;599;p33"/>
                <p:cNvCxnSpPr/>
                <p:nvPr/>
              </p:nvCxnSpPr>
              <p:spPr>
                <a:xfrm rot="10800000">
                  <a:off x="7818304" y="1879761"/>
                  <a:ext cx="300600" cy="1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600" name="Google Shape;600;p33"/>
            <p:cNvGrpSpPr/>
            <p:nvPr/>
          </p:nvGrpSpPr>
          <p:grpSpPr>
            <a:xfrm>
              <a:off x="7287096" y="1447523"/>
              <a:ext cx="1219428" cy="286667"/>
              <a:chOff x="7287096" y="1447523"/>
              <a:chExt cx="1219428" cy="286667"/>
            </a:xfrm>
          </p:grpSpPr>
          <p:sp>
            <p:nvSpPr>
              <p:cNvPr id="601" name="Google Shape;601;p33"/>
              <p:cNvSpPr/>
              <p:nvPr/>
            </p:nvSpPr>
            <p:spPr>
              <a:xfrm flipH="1">
                <a:off x="8083522" y="1447523"/>
                <a:ext cx="423001" cy="286667"/>
              </a:xfrm>
              <a:custGeom>
                <a:rect b="b" l="l" r="r" t="t"/>
                <a:pathLst>
                  <a:path extrusionOk="0" h="30635" w="44762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Μετάφραση σε       </a:t>
                </a:r>
                <a:endParaRPr sz="1000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ενδιάμεσο κώδικα</a:t>
                </a:r>
                <a:endParaRPr sz="700"/>
              </a:p>
            </p:txBody>
          </p:sp>
          <p:grpSp>
            <p:nvGrpSpPr>
              <p:cNvPr id="602" name="Google Shape;602;p33"/>
              <p:cNvGrpSpPr/>
              <p:nvPr/>
            </p:nvGrpSpPr>
            <p:grpSpPr>
              <a:xfrm>
                <a:off x="7287096" y="1581980"/>
                <a:ext cx="852829" cy="73428"/>
                <a:chOff x="7287096" y="1581980"/>
                <a:chExt cx="852829" cy="73428"/>
              </a:xfrm>
            </p:grpSpPr>
            <p:sp>
              <p:nvSpPr>
                <p:cNvPr id="603" name="Google Shape;603;p33"/>
                <p:cNvSpPr/>
                <p:nvPr/>
              </p:nvSpPr>
              <p:spPr>
                <a:xfrm flipH="1">
                  <a:off x="7287096" y="1581980"/>
                  <a:ext cx="677630" cy="73428"/>
                </a:xfrm>
                <a:custGeom>
                  <a:rect b="b" l="l" r="r" t="t"/>
                  <a:pathLst>
                    <a:path extrusionOk="0" h="7847" w="35124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Compiler</a:t>
                  </a:r>
                  <a:r>
                    <a:rPr lang="en"/>
                    <a:t> </a:t>
                  </a: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ή</a:t>
                  </a:r>
                  <a:r>
                    <a:rPr lang="en"/>
                    <a:t> </a:t>
                  </a: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Interpreter</a:t>
                  </a:r>
                  <a:endParaRPr/>
                </a:p>
              </p:txBody>
            </p:sp>
            <p:cxnSp>
              <p:nvCxnSpPr>
                <p:cNvPr id="604" name="Google Shape;604;p33"/>
                <p:cNvCxnSpPr/>
                <p:nvPr/>
              </p:nvCxnSpPr>
              <p:spPr>
                <a:xfrm flipH="1">
                  <a:off x="7964725" y="1618700"/>
                  <a:ext cx="175200" cy="1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2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  <p:grpSp>
          <p:nvGrpSpPr>
            <p:cNvPr id="605" name="Google Shape;605;p33"/>
            <p:cNvGrpSpPr/>
            <p:nvPr/>
          </p:nvGrpSpPr>
          <p:grpSpPr>
            <a:xfrm>
              <a:off x="7287122" y="1165659"/>
              <a:ext cx="1219402" cy="344253"/>
              <a:chOff x="7287122" y="1165659"/>
              <a:chExt cx="1219402" cy="344253"/>
            </a:xfrm>
          </p:grpSpPr>
          <p:sp>
            <p:nvSpPr>
              <p:cNvPr id="606" name="Google Shape;606;p33"/>
              <p:cNvSpPr/>
              <p:nvPr/>
            </p:nvSpPr>
            <p:spPr>
              <a:xfrm flipH="1">
                <a:off x="7916733" y="1165659"/>
                <a:ext cx="589791" cy="344253"/>
              </a:xfrm>
              <a:custGeom>
                <a:rect b="b" l="l" r="r" t="t"/>
                <a:pathLst>
                  <a:path extrusionOk="0" h="36789" w="62727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   Συντάκτης</a:t>
                </a:r>
                <a:r>
                  <a:rPr lang="en" sz="1000"/>
                  <a:t> </a:t>
                </a:r>
                <a:r>
                  <a:rPr lang="en" sz="1300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κειμένου</a:t>
                </a:r>
                <a:endParaRPr sz="1000"/>
              </a:p>
            </p:txBody>
          </p:sp>
          <p:grpSp>
            <p:nvGrpSpPr>
              <p:cNvPr id="607" name="Google Shape;607;p33"/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608" name="Google Shape;608;p33"/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rect b="b" l="l" r="r" t="t"/>
                  <a:pathLst>
                    <a:path extrusionOk="0" h="7846" w="35124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869F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chemeClr val="dk2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Editor</a:t>
                  </a:r>
                  <a:endParaRPr/>
                </a:p>
              </p:txBody>
            </p:sp>
            <p:cxnSp>
              <p:nvCxnSpPr>
                <p:cNvPr id="609" name="Google Shape;609;p33"/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69FB1"/>
                  </a:solidFill>
                  <a:prstDash val="solid"/>
                  <a:round/>
                  <a:headEnd len="med" w="med" type="none"/>
                  <a:tailEnd len="med" w="med" type="oval"/>
                </a:ln>
              </p:spPr>
            </p:cxn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