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8" r:id="rId1"/>
    <p:sldMasterId id="2147483729" r:id="rId2"/>
    <p:sldMasterId id="2147483730" r:id="rId3"/>
    <p:sldMasterId id="2147483731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Fira Code" panose="020B0809050000020004" pitchFamily="49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238dc90a3b4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238dc90a3b4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238e2934c3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238e2934c3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238e2934c3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238e2934c3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238e2934c3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238e2934c3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238dc90a3b4_0_2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238dc90a3b4_0_2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238dc90a3b4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238dc90a3b4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238dc90a3b4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238dc90a3b4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238dc90a3b4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238dc90a3b4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238e2934c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238e2934c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238e2934c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238e2934c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238e2934c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238e2934c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238e2934c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238e2934c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3" name="Google Shape;213;p23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3" name="Google Shape;233;p25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5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6" name="Google Shape;236;p25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9" name="Google Shape;239;p25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5" name="Google Shape;255;p25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27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27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7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27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27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2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28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28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28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28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2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2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2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9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0" name="Google Shape;330;p29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29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29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29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29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29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29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29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29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29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2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2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2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2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2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2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2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2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2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2" name="Google Shape;352;p2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3" name="Google Shape;353;p2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4" name="Google Shape;354;p2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0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0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9" name="Google Shape;359;p30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3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3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3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3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30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5" name="Google Shape;375;p30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30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7" name="Google Shape;377;p30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1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82" name="Google Shape;382;p3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3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3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3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3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3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3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3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3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3" name="Google Shape;393;p3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" name="Google Shape;394;p3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5" name="Google Shape;395;p3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6" name="Google Shape;396;p3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98" name="Google Shape;398;p31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99" name="Google Shape;399;p31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00" name="Google Shape;400;p31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2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2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32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3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3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3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3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3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6" name="Google Shape;416;p3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7" name="Google Shape;417;p3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8" name="Google Shape;418;p3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9" name="Google Shape;419;p3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3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3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3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3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3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3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3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3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3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3" name="Google Shape;433;p3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4" name="Google Shape;434;p3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33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33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39" name="Google Shape;43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4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44" name="Google Shape;444;p34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5" name="Google Shape;445;p34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6" name="Google Shape;446;p3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3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3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3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0" name="Google Shape;450;p3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1" name="Google Shape;451;p3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2" name="Google Shape;452;p3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3" name="Google Shape;453;p3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4" name="Google Shape;454;p3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5" name="Google Shape;455;p3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6" name="Google Shape;456;p3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7" name="Google Shape;457;p3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8" name="Google Shape;458;p3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9" name="Google Shape;459;p3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0" name="Google Shape;460;p34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l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l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l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5" name="Google Shape;465;p3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6" name="Google Shape;466;p3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7" name="Google Shape;467;p3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8" name="Google Shape;468;p3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9" name="Google Shape;469;p3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0" name="Google Shape;470;p3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1" name="Google Shape;471;p3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2" name="Google Shape;472;p3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3" name="Google Shape;473;p3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4" name="Google Shape;474;p3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5" name="Google Shape;475;p3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6" name="Google Shape;476;p3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7" name="Google Shape;477;p3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2" name="Google Shape;482;p3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3" name="Google Shape;483;p3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4" name="Google Shape;484;p3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5" name="Google Shape;485;p3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7" name="Google Shape;487;p3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8" name="Google Shape;488;p3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9" name="Google Shape;489;p3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0" name="Google Shape;490;p3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1" name="Google Shape;491;p3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2" name="Google Shape;492;p3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3" name="Google Shape;493;p3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4" name="Google Shape;494;p3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8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2" name="Google Shape;502;p38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3" name="Google Shape;503;p38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4" name="Google Shape;504;p3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5" name="Google Shape;505;p3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6" name="Google Shape;506;p3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7" name="Google Shape;507;p3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8" name="Google Shape;508;p3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9" name="Google Shape;509;p3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0" name="Google Shape;510;p3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1" name="Google Shape;511;p3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2" name="Google Shape;512;p3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3" name="Google Shape;513;p3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4" name="Google Shape;514;p3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5" name="Google Shape;515;p3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6" name="Google Shape;516;p3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7" name="Google Shape;517;p3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9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39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3" name="Google Shape;523;p39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3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5" name="Google Shape;525;p3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7" name="Google Shape;527;p3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8" name="Google Shape;528;p3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9" name="Google Shape;529;p3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0" name="Google Shape;530;p3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1" name="Google Shape;531;p3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2" name="Google Shape;532;p3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3" name="Google Shape;533;p3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4" name="Google Shape;534;p3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5" name="Google Shape;535;p3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6" name="Google Shape;536;p3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7" name="Google Shape;537;p3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0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0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40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3" name="Google Shape;543;p4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4" name="Google Shape;544;p4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5" name="Google Shape;545;p4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6" name="Google Shape;546;p4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7" name="Google Shape;547;p4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8" name="Google Shape;548;p4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9" name="Google Shape;549;p4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0" name="Google Shape;550;p4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1" name="Google Shape;551;p4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2" name="Google Shape;552;p4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3" name="Google Shape;553;p4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4" name="Google Shape;554;p4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5" name="Google Shape;555;p4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6" name="Google Shape;556;p4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1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61" name="Google Shape;561;p4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62" name="Google Shape;562;p4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3" name="Google Shape;563;p4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4" name="Google Shape;564;p4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5" name="Google Shape;565;p4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6" name="Google Shape;566;p4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7" name="Google Shape;567;p4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8" name="Google Shape;568;p4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9" name="Google Shape;569;p4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0" name="Google Shape;570;p4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1" name="Google Shape;571;p4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2" name="Google Shape;572;p4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3" name="Google Shape;573;p4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4" name="Google Shape;574;p4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5" name="Google Shape;575;p4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7" name="Google Shape;577;p4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2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2" name="Google Shape;582;p4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3" name="Google Shape;583;p4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4" name="Google Shape;584;p4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5" name="Google Shape;585;p4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6" name="Google Shape;586;p4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7" name="Google Shape;587;p4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8" name="Google Shape;588;p4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9" name="Google Shape;589;p4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0" name="Google Shape;590;p4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1" name="Google Shape;591;p4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2" name="Google Shape;592;p4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3" name="Google Shape;593;p4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4" name="Google Shape;594;p4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5" name="Google Shape;595;p4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3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3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0" name="Google Shape;600;p43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4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2" name="Google Shape;602;p4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3" name="Google Shape;603;p4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4" name="Google Shape;604;p4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5" name="Google Shape;605;p4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6" name="Google Shape;606;p4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7" name="Google Shape;607;p4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8" name="Google Shape;608;p4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9" name="Google Shape;609;p4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0" name="Google Shape;610;p4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1" name="Google Shape;611;p4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2" name="Google Shape;612;p4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3" name="Google Shape;613;p4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4" name="Google Shape;614;p4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4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4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9" name="Google Shape;619;p4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0" name="Google Shape;620;p4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1" name="Google Shape;621;p4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2" name="Google Shape;622;p4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3" name="Google Shape;623;p4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4" name="Google Shape;624;p4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5" name="Google Shape;625;p4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6" name="Google Shape;626;p4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4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8" name="Google Shape;628;p4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9" name="Google Shape;629;p4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0" name="Google Shape;630;p4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1" name="Google Shape;631;p4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2" name="Google Shape;632;p4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5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45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7" name="Google Shape;637;p45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8" name="Google Shape;638;p4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4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4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4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4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4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4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5" name="Google Shape;645;p4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6" name="Google Shape;646;p4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7" name="Google Shape;647;p4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8" name="Google Shape;648;p4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9" name="Google Shape;649;p4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0" name="Google Shape;650;p4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1" name="Google Shape;651;p4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6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7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7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8" name="Google Shape;658;p47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9" name="Google Shape;659;p4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0" name="Google Shape;660;p4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1" name="Google Shape;661;p4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2" name="Google Shape;662;p4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3" name="Google Shape;663;p4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4" name="Google Shape;664;p4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5" name="Google Shape;665;p4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6" name="Google Shape;666;p4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7" name="Google Shape;667;p4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8" name="Google Shape;668;p4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9" name="Google Shape;669;p4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0" name="Google Shape;670;p4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1" name="Google Shape;671;p4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2" name="Google Shape;672;p4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9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78" name="Google Shape;678;p4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9" name="Google Shape;679;p4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0" name="Google Shape;680;p49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81" name="Google Shape;681;p49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2" name="Google Shape;682;p4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3" name="Google Shape;683;p49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84" name="Google Shape;684;p49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5" name="Google Shape;685;p4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6" name="Google Shape;686;p4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7" name="Google Shape;687;p4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8" name="Google Shape;688;p4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9" name="Google Shape;689;p4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0" name="Google Shape;690;p4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1" name="Google Shape;691;p4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2" name="Google Shape;692;p4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3" name="Google Shape;693;p4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4" name="Google Shape;694;p4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5" name="Google Shape;695;p4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6" name="Google Shape;696;p4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7" name="Google Shape;697;p4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8" name="Google Shape;698;p4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9" name="Google Shape;699;p4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0" name="Google Shape;700;p4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50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5" name="Google Shape;705;p50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6" name="Google Shape;706;p5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7" name="Google Shape;707;p5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8" name="Google Shape;708;p5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9" name="Google Shape;709;p5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0" name="Google Shape;710;p5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1" name="Google Shape;711;p5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2" name="Google Shape;712;p5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3" name="Google Shape;713;p5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4" name="Google Shape;714;p5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5" name="Google Shape;715;p5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6" name="Google Shape;716;p5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7" name="Google Shape;717;p5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8" name="Google Shape;718;p5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9" name="Google Shape;719;p5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1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4" name="Google Shape;724;p51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5" name="Google Shape;725;p51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6" name="Google Shape;726;p51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7" name="Google Shape;727;p51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8" name="Google Shape;728;p51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9" name="Google Shape;729;p5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0" name="Google Shape;730;p5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1" name="Google Shape;731;p5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2" name="Google Shape;732;p5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3" name="Google Shape;733;p5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4" name="Google Shape;734;p5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5" name="Google Shape;735;p5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6" name="Google Shape;736;p5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7" name="Google Shape;737;p5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8" name="Google Shape;738;p5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9" name="Google Shape;739;p5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0" name="Google Shape;740;p5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1" name="Google Shape;741;p5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2" name="Google Shape;742;p5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3" name="Google Shape;743;p5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52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52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52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9" name="Google Shape;749;p52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52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52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52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52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52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5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6" name="Google Shape;756;p5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7" name="Google Shape;757;p5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8" name="Google Shape;758;p5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9" name="Google Shape;759;p5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0" name="Google Shape;760;p5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1" name="Google Shape;761;p5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2" name="Google Shape;762;p5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3" name="Google Shape;763;p5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4" name="Google Shape;764;p5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5" name="Google Shape;765;p5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6" name="Google Shape;766;p5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7" name="Google Shape;767;p5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8" name="Google Shape;768;p5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9" name="Google Shape;769;p5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5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53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53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76" name="Google Shape;776;p53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7" name="Google Shape;777;p53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78" name="Google Shape;778;p53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9" name="Google Shape;779;p53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80" name="Google Shape;780;p53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1" name="Google Shape;781;p53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82" name="Google Shape;782;p53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3" name="Google Shape;783;p53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84" name="Google Shape;784;p53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5" name="Google Shape;785;p5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6" name="Google Shape;786;p5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7" name="Google Shape;787;p5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8" name="Google Shape;788;p5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9" name="Google Shape;789;p5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0" name="Google Shape;790;p5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1" name="Google Shape;791;p5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2" name="Google Shape;792;p5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3" name="Google Shape;793;p5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4" name="Google Shape;794;p5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5" name="Google Shape;795;p5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6" name="Google Shape;796;p5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7" name="Google Shape;797;p5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8" name="Google Shape;798;p5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9" name="Google Shape;799;p5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5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54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4" name="Google Shape;804;p54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5" name="Google Shape;805;p5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6" name="Google Shape;806;p5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7" name="Google Shape;807;p5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8" name="Google Shape;808;p5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9" name="Google Shape;809;p5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0" name="Google Shape;810;p5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1" name="Google Shape;811;p5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2" name="Google Shape;812;p5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3" name="Google Shape;813;p5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4" name="Google Shape;814;p5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5" name="Google Shape;815;p5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6" name="Google Shape;816;p5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7" name="Google Shape;817;p5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8" name="Google Shape;818;p5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9" name="Google Shape;819;p54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0" name="Google Shape;820;p54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1" name="Google Shape;821;p54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2" name="Google Shape;822;p54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5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55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827" name="Google Shape;827;p5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8" name="Google Shape;828;p5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9" name="Google Shape;829;p5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0" name="Google Shape;830;p5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1" name="Google Shape;831;p5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2" name="Google Shape;832;p5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3" name="Google Shape;833;p5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4" name="Google Shape;834;p5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5" name="Google Shape;835;p5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6" name="Google Shape;836;p5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7" name="Google Shape;837;p5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8" name="Google Shape;838;p5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9" name="Google Shape;839;p5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0" name="Google Shape;840;p5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1" name="Google Shape;841;p5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5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43" name="Google Shape;843;p55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844" name="Google Shape;844;p55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45" name="Google Shape;845;p55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5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56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0" name="Google Shape;850;p56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1" name="Google Shape;851;p5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2" name="Google Shape;852;p5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3" name="Google Shape;853;p5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4" name="Google Shape;854;p5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5" name="Google Shape;855;p5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6" name="Google Shape;856;p5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7" name="Google Shape;857;p5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8" name="Google Shape;858;p5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9" name="Google Shape;859;p5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0" name="Google Shape;860;p5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1" name="Google Shape;861;p5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2" name="Google Shape;862;p5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3" name="Google Shape;863;p5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4" name="Google Shape;864;p5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5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5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9" name="Google Shape;869;p5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0" name="Google Shape;870;p5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1" name="Google Shape;871;p5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2" name="Google Shape;872;p5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3" name="Google Shape;873;p5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4" name="Google Shape;874;p5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5" name="Google Shape;875;p5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6" name="Google Shape;876;p5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7" name="Google Shape;877;p5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8" name="Google Shape;878;p5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9" name="Google Shape;879;p5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0" name="Google Shape;880;p5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1" name="Google Shape;881;p5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2" name="Google Shape;882;p57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83" name="Google Shape;883;p57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84" name="Google Shape;884;p5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5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58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89" name="Google Shape;889;p58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0" name="Google Shape;890;p58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1" name="Google Shape;891;p5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2" name="Google Shape;892;p5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3" name="Google Shape;893;p5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4" name="Google Shape;894;p5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5" name="Google Shape;895;p5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6" name="Google Shape;896;p5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7" name="Google Shape;897;p5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8" name="Google Shape;898;p5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9" name="Google Shape;899;p5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0" name="Google Shape;900;p5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1" name="Google Shape;901;p5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2" name="Google Shape;902;p5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3" name="Google Shape;903;p5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4" name="Google Shape;904;p5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5" name="Google Shape;905;p58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l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l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l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5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0" name="Google Shape;910;p5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1" name="Google Shape;911;p5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2" name="Google Shape;912;p5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3" name="Google Shape;913;p5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4" name="Google Shape;914;p5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5" name="Google Shape;915;p5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6" name="Google Shape;916;p5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7" name="Google Shape;917;p5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8" name="Google Shape;918;p5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9" name="Google Shape;919;p5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0" name="Google Shape;920;p5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1" name="Google Shape;921;p5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2" name="Google Shape;922;p5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6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60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6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7" name="Google Shape;927;p6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8" name="Google Shape;928;p6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9" name="Google Shape;929;p6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0" name="Google Shape;930;p6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1" name="Google Shape;931;p6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2" name="Google Shape;932;p6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3" name="Google Shape;933;p6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4" name="Google Shape;934;p6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5" name="Google Shape;935;p6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6" name="Google Shape;936;p6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7" name="Google Shape;937;p6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8" name="Google Shape;938;p6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9" name="Google Shape;939;p6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6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6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7" name="Google Shape;947;p6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8" name="Google Shape;948;p6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9" name="Google Shape;949;p6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0" name="Google Shape;950;p6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1" name="Google Shape;951;p6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2" name="Google Shape;952;p6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3" name="Google Shape;953;p6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4" name="Google Shape;954;p6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5" name="Google Shape;955;p6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6" name="Google Shape;956;p6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7" name="Google Shape;957;p6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8" name="Google Shape;958;p6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9" name="Google Shape;959;p6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0" name="Google Shape;960;p6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1" name="Google Shape;961;p6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2" name="Google Shape;962;p6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6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7" name="Google Shape;967;p6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8" name="Google Shape;968;p6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9" name="Google Shape;969;p6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0" name="Google Shape;970;p6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1" name="Google Shape;971;p6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2" name="Google Shape;972;p6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3" name="Google Shape;973;p6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4" name="Google Shape;974;p6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5" name="Google Shape;975;p6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6" name="Google Shape;976;p6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7" name="Google Shape;977;p6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8" name="Google Shape;978;p6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9" name="Google Shape;979;p6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0" name="Google Shape;980;p6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1" name="Google Shape;981;p6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2" name="Google Shape;982;p6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7" name="Google Shape;987;p6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8" name="Google Shape;988;p6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9" name="Google Shape;989;p6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0" name="Google Shape;990;p6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1" name="Google Shape;991;p6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2" name="Google Shape;992;p6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3" name="Google Shape;993;p6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4" name="Google Shape;994;p6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5" name="Google Shape;995;p6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6" name="Google Shape;996;p6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7" name="Google Shape;997;p6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8" name="Google Shape;998;p6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9" name="Google Shape;999;p6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0" name="Google Shape;1000;p6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1" name="Google Shape;1001;p6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6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06" name="Google Shape;1006;p6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07" name="Google Shape;1007;p6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8" name="Google Shape;1008;p6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9" name="Google Shape;1009;p6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0" name="Google Shape;1010;p6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1" name="Google Shape;1011;p6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2" name="Google Shape;1012;p6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3" name="Google Shape;1013;p6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4" name="Google Shape;1014;p6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5" name="Google Shape;1015;p6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6" name="Google Shape;1016;p6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7" name="Google Shape;1017;p6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8" name="Google Shape;1018;p6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9" name="Google Shape;1019;p6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0" name="Google Shape;1020;p6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1" name="Google Shape;1021;p6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2" name="Google Shape;1022;p6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6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6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7" name="Google Shape;1027;p6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8" name="Google Shape;1028;p6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9" name="Google Shape;1029;p6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0" name="Google Shape;1030;p6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1" name="Google Shape;1031;p6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2" name="Google Shape;1032;p6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3" name="Google Shape;1033;p6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4" name="Google Shape;1034;p6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5" name="Google Shape;1035;p6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6" name="Google Shape;1036;p6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7" name="Google Shape;1037;p6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8" name="Google Shape;1038;p6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9" name="Google Shape;1039;p6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0" name="Google Shape;1040;p6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6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6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6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5" name="Google Shape;1045;p6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6" name="Google Shape;1046;p6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7" name="Google Shape;1047;p6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8" name="Google Shape;1048;p6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9" name="Google Shape;1049;p6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0" name="Google Shape;1050;p6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1" name="Google Shape;1051;p6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2" name="Google Shape;1052;p6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3" name="Google Shape;1053;p6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4" name="Google Shape;1054;p6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5" name="Google Shape;1055;p6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6" name="Google Shape;1056;p6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7" name="Google Shape;1057;p6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8" name="Google Shape;1058;p6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9" name="Google Shape;1059;p6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6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6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64" name="Google Shape;1064;p6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5" name="Google Shape;1065;p6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6" name="Google Shape;1066;p6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7" name="Google Shape;1067;p6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8" name="Google Shape;1068;p6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9" name="Google Shape;1069;p6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0" name="Google Shape;1070;p6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1" name="Google Shape;1071;p6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2" name="Google Shape;1072;p6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3" name="Google Shape;1073;p6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4" name="Google Shape;1074;p6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5" name="Google Shape;1075;p6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6" name="Google Shape;1076;p6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7" name="Google Shape;1077;p6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6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6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6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82" name="Google Shape;1082;p6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3" name="Google Shape;1083;p6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4" name="Google Shape;1084;p6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5" name="Google Shape;1085;p6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6" name="Google Shape;1086;p6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7" name="Google Shape;1087;p6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8" name="Google Shape;1088;p6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9" name="Google Shape;1089;p6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0" name="Google Shape;1090;p6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1" name="Google Shape;1091;p6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2" name="Google Shape;1092;p6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3" name="Google Shape;1093;p6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4" name="Google Shape;1094;p6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5" name="Google Shape;1095;p6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6" name="Google Shape;1096;p6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7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7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7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7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3" name="Google Shape;1103;p7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4" name="Google Shape;1104;p7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5" name="Google Shape;1105;p7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6" name="Google Shape;1106;p7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7" name="Google Shape;1107;p7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8" name="Google Shape;1108;p7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9" name="Google Shape;1109;p7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0" name="Google Shape;1110;p7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1" name="Google Shape;1111;p7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2" name="Google Shape;1112;p7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3" name="Google Shape;1113;p7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4" name="Google Shape;1114;p7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5" name="Google Shape;1115;p7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6" name="Google Shape;1116;p7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7" name="Google Shape;1117;p7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7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7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123" name="Google Shape;1123;p7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4" name="Google Shape;1124;p7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5" name="Google Shape;1125;p7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126" name="Google Shape;1126;p7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7" name="Google Shape;1127;p7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8" name="Google Shape;1128;p7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129" name="Google Shape;1129;p7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0" name="Google Shape;1130;p7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1" name="Google Shape;1131;p7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2" name="Google Shape;1132;p7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3" name="Google Shape;1133;p7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4" name="Google Shape;1134;p7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5" name="Google Shape;1135;p7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6" name="Google Shape;1136;p7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7" name="Google Shape;1137;p7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8" name="Google Shape;1138;p7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9" name="Google Shape;1139;p7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0" name="Google Shape;1140;p7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1" name="Google Shape;1141;p7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2" name="Google Shape;1142;p7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3" name="Google Shape;1143;p7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4" name="Google Shape;1144;p7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5" name="Google Shape;1145;p7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7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7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7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50" name="Google Shape;1150;p7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1" name="Google Shape;1151;p7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2" name="Google Shape;1152;p7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3" name="Google Shape;1153;p7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4" name="Google Shape;1154;p7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5" name="Google Shape;1155;p7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6" name="Google Shape;1156;p7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7" name="Google Shape;1157;p7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8" name="Google Shape;1158;p7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9" name="Google Shape;1159;p7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0" name="Google Shape;1160;p7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1" name="Google Shape;1161;p7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2" name="Google Shape;1162;p7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3" name="Google Shape;1163;p7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4" name="Google Shape;1164;p7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7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7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7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69" name="Google Shape;1169;p7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70" name="Google Shape;1170;p7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1" name="Google Shape;1171;p7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72" name="Google Shape;1172;p7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3" name="Google Shape;1173;p7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4" name="Google Shape;1174;p7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5" name="Google Shape;1175;p7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6" name="Google Shape;1176;p7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7" name="Google Shape;1177;p7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8" name="Google Shape;1178;p7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9" name="Google Shape;1179;p7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0" name="Google Shape;1180;p7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1" name="Google Shape;1181;p7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2" name="Google Shape;1182;p7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3" name="Google Shape;1183;p7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4" name="Google Shape;1184;p7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5" name="Google Shape;1185;p7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6" name="Google Shape;1186;p7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7" name="Google Shape;1187;p7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8" name="Google Shape;1188;p7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7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7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7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93" name="Google Shape;1193;p7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94" name="Google Shape;1194;p7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5" name="Google Shape;1195;p7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6" name="Google Shape;1196;p7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97" name="Google Shape;1197;p7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98" name="Google Shape;1198;p7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9" name="Google Shape;1199;p7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0" name="Google Shape;1200;p7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1" name="Google Shape;1201;p7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2" name="Google Shape;1202;p7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3" name="Google Shape;1203;p7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4" name="Google Shape;1204;p7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5" name="Google Shape;1205;p7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6" name="Google Shape;1206;p7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7" name="Google Shape;1207;p7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8" name="Google Shape;1208;p7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9" name="Google Shape;1209;p7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0" name="Google Shape;1210;p7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1" name="Google Shape;1211;p7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2" name="Google Shape;1212;p7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3" name="Google Shape;1213;p7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4" name="Google Shape;1214;p7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7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7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7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19" name="Google Shape;1219;p7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0" name="Google Shape;1220;p7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21" name="Google Shape;1221;p7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2" name="Google Shape;1222;p7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23" name="Google Shape;1223;p7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4" name="Google Shape;1224;p7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25" name="Google Shape;1225;p7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6" name="Google Shape;1226;p7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27" name="Google Shape;1227;p7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8" name="Google Shape;1228;p7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29" name="Google Shape;1229;p7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0" name="Google Shape;1230;p7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1" name="Google Shape;1231;p7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2" name="Google Shape;1232;p7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3" name="Google Shape;1233;p7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4" name="Google Shape;1234;p7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5" name="Google Shape;1235;p7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6" name="Google Shape;1236;p7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7" name="Google Shape;1237;p7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8" name="Google Shape;1238;p7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9" name="Google Shape;1239;p7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0" name="Google Shape;1240;p7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1" name="Google Shape;1241;p7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2" name="Google Shape;1242;p7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3" name="Google Shape;1243;p7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4" name="Google Shape;1244;p7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7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7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7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9" name="Google Shape;1249;p7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0" name="Google Shape;1250;p7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1" name="Google Shape;1251;p7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2" name="Google Shape;1252;p7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3" name="Google Shape;1253;p7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4" name="Google Shape;1254;p7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5" name="Google Shape;1255;p7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6" name="Google Shape;1256;p7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7" name="Google Shape;1257;p7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8" name="Google Shape;1258;p7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9" name="Google Shape;1259;p7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0" name="Google Shape;1260;p7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1" name="Google Shape;1261;p7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2" name="Google Shape;1262;p7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3" name="Google Shape;1263;p7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4" name="Google Shape;1264;p7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5" name="Google Shape;1265;p7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6" name="Google Shape;1266;p7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7" name="Google Shape;1267;p7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7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7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7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1272" name="Google Shape;1272;p7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3" name="Google Shape;1273;p7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4" name="Google Shape;1274;p7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5" name="Google Shape;1275;p7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6" name="Google Shape;1276;p7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7" name="Google Shape;1277;p7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8" name="Google Shape;1278;p7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9" name="Google Shape;1279;p7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0" name="Google Shape;1280;p7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1" name="Google Shape;1281;p7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2" name="Google Shape;1282;p7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3" name="Google Shape;1283;p7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4" name="Google Shape;1284;p7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5" name="Google Shape;1285;p7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6" name="Google Shape;1286;p7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7" name="Google Shape;1287;p7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288" name="Google Shape;1288;p7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1289" name="Google Shape;1289;p7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290" name="Google Shape;1290;p7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8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8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8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5" name="Google Shape;1295;p8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6" name="Google Shape;1296;p8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7" name="Google Shape;1297;p8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8" name="Google Shape;1298;p8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9" name="Google Shape;1299;p8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0" name="Google Shape;1300;p8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1" name="Google Shape;1301;p8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2" name="Google Shape;1302;p8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3" name="Google Shape;1303;p8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4" name="Google Shape;1304;p8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5" name="Google Shape;1305;p8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6" name="Google Shape;1306;p8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7" name="Google Shape;1307;p8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8" name="Google Shape;1308;p8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9" name="Google Shape;1309;p8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8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8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8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4" name="Google Shape;1314;p8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5" name="Google Shape;1315;p8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6" name="Google Shape;1316;p8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7" name="Google Shape;1317;p8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8" name="Google Shape;1318;p8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9" name="Google Shape;1319;p8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0" name="Google Shape;1320;p8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1" name="Google Shape;1321;p8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2" name="Google Shape;1322;p8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3" name="Google Shape;1323;p8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4" name="Google Shape;1324;p8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5" name="Google Shape;1325;p8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6" name="Google Shape;1326;p8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7" name="Google Shape;1327;p8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28" name="Google Shape;1328;p8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29" name="Google Shape;1329;p8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8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8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8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34" name="Google Shape;1334;p8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35" name="Google Shape;1335;p8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36" name="Google Shape;1336;p8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7" name="Google Shape;1337;p8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8" name="Google Shape;1338;p8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9" name="Google Shape;1339;p8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0" name="Google Shape;1340;p8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1" name="Google Shape;1341;p8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2" name="Google Shape;1342;p8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3" name="Google Shape;1343;p8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4" name="Google Shape;1344;p8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5" name="Google Shape;1345;p8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6" name="Google Shape;1346;p8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7" name="Google Shape;1347;p8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8" name="Google Shape;1348;p8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9" name="Google Shape;1349;p8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0" name="Google Shape;1350;p8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l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l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l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8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8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8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5" name="Google Shape;1355;p8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6" name="Google Shape;1356;p8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7" name="Google Shape;1357;p8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8" name="Google Shape;1358;p8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9" name="Google Shape;1359;p8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0" name="Google Shape;1360;p8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1" name="Google Shape;1361;p8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2" name="Google Shape;1362;p8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3" name="Google Shape;1363;p8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4" name="Google Shape;1364;p8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5" name="Google Shape;1365;p8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6" name="Google Shape;1366;p8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7" name="Google Shape;1367;p8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8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8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8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2" name="Google Shape;1372;p8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3" name="Google Shape;1373;p8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4" name="Google Shape;1374;p8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5" name="Google Shape;1375;p8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6" name="Google Shape;1376;p8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7" name="Google Shape;1377;p8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8" name="Google Shape;1378;p8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9" name="Google Shape;1379;p8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0" name="Google Shape;1380;p8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1" name="Google Shape;1381;p8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2" name="Google Shape;1382;p8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3" name="Google Shape;1383;p8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4" name="Google Shape;1384;p8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497" name="Google Shape;49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942" name="Google Shape;942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85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Γλώσσα</a:t>
            </a:r>
            <a:r>
              <a:rPr lang="el">
                <a:solidFill>
                  <a:schemeClr val="accent2"/>
                </a:solidFill>
              </a:rPr>
              <a:t>‘Προγραμματισμού’: </a:t>
            </a:r>
            <a:r>
              <a:rPr lang="el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90" name="Google Shape;1390;p85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&lt; Εισηγητής: Νίκος Κούκος &gt;</a:t>
            </a:r>
            <a:endParaRPr/>
          </a:p>
        </p:txBody>
      </p:sp>
      <p:sp>
        <p:nvSpPr>
          <p:cNvPr id="1391" name="Google Shape;1391;p85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ΕΚΠΑΙΔΕΥΤΙΚΟΣ ΟΜΙΛΟΣ ΕΥΔΟΚΙΜΟΣ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392" name="Google Shape;1392;p85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6"/>
                </a:solidFill>
              </a:rPr>
              <a:t>[</a:t>
            </a:r>
            <a:r>
              <a:rPr lang="el">
                <a:solidFill>
                  <a:schemeClr val="accent1"/>
                </a:solidFill>
              </a:rPr>
              <a:t>Python</a:t>
            </a:r>
            <a:r>
              <a:rPr lang="el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393" name="Google Shape;1393;p8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1394" name="Google Shape;1394;p8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95" name="Google Shape;1395;p8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1396" name="Google Shape;139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5" y="4537800"/>
            <a:ext cx="441450" cy="6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7" name="Google Shape;1397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575" y="2872075"/>
            <a:ext cx="2866847" cy="161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p85"/>
          <p:cNvSpPr txBox="1">
            <a:spLocks noGrp="1"/>
          </p:cNvSpPr>
          <p:nvPr>
            <p:ph type="subTitle" idx="1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2"/>
                </a:solidFill>
              </a:rPr>
              <a:t>ex-apostaseos</a:t>
            </a:r>
            <a:r>
              <a:rPr lang="el" sz="1400">
                <a:solidFill>
                  <a:schemeClr val="accent3"/>
                </a:solidFill>
              </a:rPr>
              <a:t>.</a:t>
            </a:r>
            <a:r>
              <a:rPr lang="el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1399" name="Google Shape;1399;p85"/>
          <p:cNvSpPr txBox="1">
            <a:spLocks noGrp="1"/>
          </p:cNvSpPr>
          <p:nvPr>
            <p:ph type="subTitle" idx="1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2"/>
                </a:solidFill>
              </a:rPr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1400" name="Google Shape;1400;p85"/>
          <p:cNvGrpSpPr/>
          <p:nvPr/>
        </p:nvGrpSpPr>
        <p:grpSpPr>
          <a:xfrm>
            <a:off x="7351658" y="687818"/>
            <a:ext cx="365770" cy="365752"/>
            <a:chOff x="2806813" y="5231175"/>
            <a:chExt cx="295500" cy="292625"/>
          </a:xfrm>
        </p:grpSpPr>
        <p:sp>
          <p:nvSpPr>
            <p:cNvPr id="1401" name="Google Shape;1401;p85"/>
            <p:cNvSpPr/>
            <p:nvPr/>
          </p:nvSpPr>
          <p:spPr>
            <a:xfrm>
              <a:off x="3034838" y="5258150"/>
              <a:ext cx="46000" cy="229925"/>
            </a:xfrm>
            <a:custGeom>
              <a:avLst/>
              <a:gdLst/>
              <a:ahLst/>
              <a:cxnLst/>
              <a:rect l="l" t="t" r="r" b="b"/>
              <a:pathLst>
                <a:path w="1840" h="9197" extrusionOk="0">
                  <a:moveTo>
                    <a:pt x="0" y="0"/>
                  </a:moveTo>
                  <a:lnTo>
                    <a:pt x="0" y="9197"/>
                  </a:lnTo>
                  <a:lnTo>
                    <a:pt x="1839" y="9197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5"/>
            <p:cNvSpPr/>
            <p:nvPr/>
          </p:nvSpPr>
          <p:spPr>
            <a:xfrm>
              <a:off x="2954238" y="5326875"/>
              <a:ext cx="46000" cy="161200"/>
            </a:xfrm>
            <a:custGeom>
              <a:avLst/>
              <a:gdLst/>
              <a:ahLst/>
              <a:cxnLst/>
              <a:rect l="l" t="t" r="r" b="b"/>
              <a:pathLst>
                <a:path w="1840" h="6448" extrusionOk="0">
                  <a:moveTo>
                    <a:pt x="1" y="1"/>
                  </a:moveTo>
                  <a:lnTo>
                    <a:pt x="1" y="6448"/>
                  </a:lnTo>
                  <a:lnTo>
                    <a:pt x="1840" y="6448"/>
                  </a:lnTo>
                  <a:lnTo>
                    <a:pt x="1840" y="1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5"/>
            <p:cNvSpPr/>
            <p:nvPr/>
          </p:nvSpPr>
          <p:spPr>
            <a:xfrm>
              <a:off x="2873663" y="5396100"/>
              <a:ext cx="46000" cy="91975"/>
            </a:xfrm>
            <a:custGeom>
              <a:avLst/>
              <a:gdLst/>
              <a:ahLst/>
              <a:cxnLst/>
              <a:rect l="l" t="t" r="r" b="b"/>
              <a:pathLst>
                <a:path w="1840" h="3679" extrusionOk="0">
                  <a:moveTo>
                    <a:pt x="0" y="0"/>
                  </a:moveTo>
                  <a:lnTo>
                    <a:pt x="0" y="3679"/>
                  </a:lnTo>
                  <a:lnTo>
                    <a:pt x="1839" y="3679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5"/>
            <p:cNvSpPr/>
            <p:nvPr/>
          </p:nvSpPr>
          <p:spPr>
            <a:xfrm>
              <a:off x="3051888" y="5302000"/>
              <a:ext cx="12425" cy="11725"/>
            </a:xfrm>
            <a:custGeom>
              <a:avLst/>
              <a:gdLst/>
              <a:ahLst/>
              <a:cxnLst/>
              <a:rect l="l" t="t" r="r" b="b"/>
              <a:pathLst>
                <a:path w="497" h="469" extrusionOk="0">
                  <a:moveTo>
                    <a:pt x="276" y="1"/>
                  </a:moveTo>
                  <a:cubicBezTo>
                    <a:pt x="261" y="1"/>
                    <a:pt x="245" y="3"/>
                    <a:pt x="228" y="7"/>
                  </a:cubicBezTo>
                  <a:cubicBezTo>
                    <a:pt x="1" y="64"/>
                    <a:pt x="1" y="405"/>
                    <a:pt x="228" y="462"/>
                  </a:cubicBezTo>
                  <a:cubicBezTo>
                    <a:pt x="245" y="467"/>
                    <a:pt x="261" y="469"/>
                    <a:pt x="276" y="469"/>
                  </a:cubicBezTo>
                  <a:cubicBezTo>
                    <a:pt x="497" y="469"/>
                    <a:pt x="497" y="1"/>
                    <a:pt x="27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5"/>
            <p:cNvSpPr/>
            <p:nvPr/>
          </p:nvSpPr>
          <p:spPr>
            <a:xfrm>
              <a:off x="2806813" y="5231175"/>
              <a:ext cx="295500" cy="292625"/>
            </a:xfrm>
            <a:custGeom>
              <a:avLst/>
              <a:gdLst/>
              <a:ahLst/>
              <a:cxnLst/>
              <a:rect l="l" t="t" r="r" b="b"/>
              <a:pathLst>
                <a:path w="11820" h="11705" extrusionOk="0">
                  <a:moveTo>
                    <a:pt x="4286" y="6974"/>
                  </a:moveTo>
                  <a:lnTo>
                    <a:pt x="4286" y="10197"/>
                  </a:lnTo>
                  <a:lnTo>
                    <a:pt x="2902" y="10197"/>
                  </a:lnTo>
                  <a:lnTo>
                    <a:pt x="2902" y="6974"/>
                  </a:lnTo>
                  <a:close/>
                  <a:moveTo>
                    <a:pt x="7509" y="4205"/>
                  </a:moveTo>
                  <a:lnTo>
                    <a:pt x="7509" y="10197"/>
                  </a:lnTo>
                  <a:lnTo>
                    <a:pt x="6125" y="10197"/>
                  </a:lnTo>
                  <a:lnTo>
                    <a:pt x="6125" y="4205"/>
                  </a:lnTo>
                  <a:close/>
                  <a:moveTo>
                    <a:pt x="10714" y="1456"/>
                  </a:moveTo>
                  <a:lnTo>
                    <a:pt x="10714" y="10197"/>
                  </a:lnTo>
                  <a:lnTo>
                    <a:pt x="9349" y="10197"/>
                  </a:lnTo>
                  <a:lnTo>
                    <a:pt x="9349" y="1456"/>
                  </a:lnTo>
                  <a:close/>
                  <a:moveTo>
                    <a:pt x="1290" y="1"/>
                  </a:moveTo>
                  <a:cubicBezTo>
                    <a:pt x="1190" y="1"/>
                    <a:pt x="1091" y="62"/>
                    <a:pt x="1062" y="186"/>
                  </a:cubicBezTo>
                  <a:lnTo>
                    <a:pt x="1062" y="1001"/>
                  </a:lnTo>
                  <a:lnTo>
                    <a:pt x="247" y="1001"/>
                  </a:lnTo>
                  <a:cubicBezTo>
                    <a:pt x="1" y="1058"/>
                    <a:pt x="1" y="1399"/>
                    <a:pt x="247" y="1456"/>
                  </a:cubicBezTo>
                  <a:lnTo>
                    <a:pt x="1081" y="1456"/>
                  </a:lnTo>
                  <a:lnTo>
                    <a:pt x="1081" y="2385"/>
                  </a:lnTo>
                  <a:lnTo>
                    <a:pt x="247" y="2385"/>
                  </a:lnTo>
                  <a:cubicBezTo>
                    <a:pt x="1" y="2442"/>
                    <a:pt x="1" y="2783"/>
                    <a:pt x="247" y="2840"/>
                  </a:cubicBezTo>
                  <a:lnTo>
                    <a:pt x="1081" y="2840"/>
                  </a:lnTo>
                  <a:lnTo>
                    <a:pt x="1081" y="3769"/>
                  </a:lnTo>
                  <a:lnTo>
                    <a:pt x="247" y="3769"/>
                  </a:lnTo>
                  <a:cubicBezTo>
                    <a:pt x="1" y="3826"/>
                    <a:pt x="1" y="4168"/>
                    <a:pt x="247" y="4224"/>
                  </a:cubicBezTo>
                  <a:lnTo>
                    <a:pt x="1081" y="4224"/>
                  </a:lnTo>
                  <a:lnTo>
                    <a:pt x="1081" y="5135"/>
                  </a:lnTo>
                  <a:lnTo>
                    <a:pt x="247" y="5135"/>
                  </a:lnTo>
                  <a:cubicBezTo>
                    <a:pt x="1" y="5210"/>
                    <a:pt x="1" y="5533"/>
                    <a:pt x="247" y="5609"/>
                  </a:cubicBezTo>
                  <a:lnTo>
                    <a:pt x="1081" y="5609"/>
                  </a:lnTo>
                  <a:lnTo>
                    <a:pt x="1081" y="6519"/>
                  </a:lnTo>
                  <a:lnTo>
                    <a:pt x="247" y="6519"/>
                  </a:lnTo>
                  <a:cubicBezTo>
                    <a:pt x="1" y="6576"/>
                    <a:pt x="1" y="6917"/>
                    <a:pt x="247" y="6974"/>
                  </a:cubicBezTo>
                  <a:lnTo>
                    <a:pt x="1081" y="6974"/>
                  </a:lnTo>
                  <a:lnTo>
                    <a:pt x="1081" y="7903"/>
                  </a:lnTo>
                  <a:lnTo>
                    <a:pt x="247" y="7903"/>
                  </a:lnTo>
                  <a:cubicBezTo>
                    <a:pt x="1" y="7960"/>
                    <a:pt x="1" y="8301"/>
                    <a:pt x="247" y="8358"/>
                  </a:cubicBezTo>
                  <a:lnTo>
                    <a:pt x="1081" y="8358"/>
                  </a:lnTo>
                  <a:lnTo>
                    <a:pt x="1081" y="9287"/>
                  </a:lnTo>
                  <a:lnTo>
                    <a:pt x="247" y="9287"/>
                  </a:lnTo>
                  <a:cubicBezTo>
                    <a:pt x="1" y="9344"/>
                    <a:pt x="1" y="9685"/>
                    <a:pt x="247" y="9742"/>
                  </a:cubicBezTo>
                  <a:lnTo>
                    <a:pt x="1081" y="9742"/>
                  </a:lnTo>
                  <a:lnTo>
                    <a:pt x="1081" y="10425"/>
                  </a:lnTo>
                  <a:cubicBezTo>
                    <a:pt x="1081" y="10558"/>
                    <a:pt x="1176" y="10671"/>
                    <a:pt x="1309" y="10671"/>
                  </a:cubicBezTo>
                  <a:lnTo>
                    <a:pt x="2010" y="10671"/>
                  </a:lnTo>
                  <a:lnTo>
                    <a:pt x="2010" y="11506"/>
                  </a:lnTo>
                  <a:cubicBezTo>
                    <a:pt x="1973" y="11638"/>
                    <a:pt x="2101" y="11705"/>
                    <a:pt x="2231" y="11705"/>
                  </a:cubicBezTo>
                  <a:cubicBezTo>
                    <a:pt x="2361" y="11705"/>
                    <a:pt x="2494" y="11638"/>
                    <a:pt x="2466" y="11506"/>
                  </a:cubicBezTo>
                  <a:lnTo>
                    <a:pt x="2466" y="10671"/>
                  </a:lnTo>
                  <a:lnTo>
                    <a:pt x="3376" y="10671"/>
                  </a:lnTo>
                  <a:lnTo>
                    <a:pt x="3376" y="11506"/>
                  </a:lnTo>
                  <a:cubicBezTo>
                    <a:pt x="3404" y="11619"/>
                    <a:pt x="3504" y="11676"/>
                    <a:pt x="3606" y="11676"/>
                  </a:cubicBezTo>
                  <a:cubicBezTo>
                    <a:pt x="3708" y="11676"/>
                    <a:pt x="3812" y="11619"/>
                    <a:pt x="3850" y="11506"/>
                  </a:cubicBezTo>
                  <a:lnTo>
                    <a:pt x="3850" y="10671"/>
                  </a:lnTo>
                  <a:lnTo>
                    <a:pt x="4760" y="10671"/>
                  </a:lnTo>
                  <a:lnTo>
                    <a:pt x="4760" y="11506"/>
                  </a:lnTo>
                  <a:cubicBezTo>
                    <a:pt x="4788" y="11619"/>
                    <a:pt x="4888" y="11676"/>
                    <a:pt x="4987" y="11676"/>
                  </a:cubicBezTo>
                  <a:cubicBezTo>
                    <a:pt x="5087" y="11676"/>
                    <a:pt x="5187" y="11619"/>
                    <a:pt x="5215" y="11506"/>
                  </a:cubicBezTo>
                  <a:lnTo>
                    <a:pt x="5215" y="10671"/>
                  </a:lnTo>
                  <a:lnTo>
                    <a:pt x="6125" y="10671"/>
                  </a:lnTo>
                  <a:lnTo>
                    <a:pt x="6125" y="11506"/>
                  </a:lnTo>
                  <a:cubicBezTo>
                    <a:pt x="6154" y="11619"/>
                    <a:pt x="6253" y="11676"/>
                    <a:pt x="6355" y="11676"/>
                  </a:cubicBezTo>
                  <a:cubicBezTo>
                    <a:pt x="6457" y="11676"/>
                    <a:pt x="6561" y="11619"/>
                    <a:pt x="6599" y="11506"/>
                  </a:cubicBezTo>
                  <a:lnTo>
                    <a:pt x="6599" y="10671"/>
                  </a:lnTo>
                  <a:lnTo>
                    <a:pt x="7509" y="10671"/>
                  </a:lnTo>
                  <a:lnTo>
                    <a:pt x="7509" y="11506"/>
                  </a:lnTo>
                  <a:cubicBezTo>
                    <a:pt x="7538" y="11619"/>
                    <a:pt x="7637" y="11676"/>
                    <a:pt x="7737" y="11676"/>
                  </a:cubicBezTo>
                  <a:cubicBezTo>
                    <a:pt x="7836" y="11676"/>
                    <a:pt x="7936" y="11619"/>
                    <a:pt x="7964" y="11506"/>
                  </a:cubicBezTo>
                  <a:lnTo>
                    <a:pt x="7964" y="10671"/>
                  </a:lnTo>
                  <a:lnTo>
                    <a:pt x="8894" y="10671"/>
                  </a:lnTo>
                  <a:lnTo>
                    <a:pt x="8894" y="11506"/>
                  </a:lnTo>
                  <a:cubicBezTo>
                    <a:pt x="8856" y="11638"/>
                    <a:pt x="8988" y="11705"/>
                    <a:pt x="9121" y="11705"/>
                  </a:cubicBezTo>
                  <a:cubicBezTo>
                    <a:pt x="9254" y="11705"/>
                    <a:pt x="9387" y="11638"/>
                    <a:pt x="9349" y="11506"/>
                  </a:cubicBezTo>
                  <a:lnTo>
                    <a:pt x="9349" y="10671"/>
                  </a:lnTo>
                  <a:lnTo>
                    <a:pt x="10259" y="10671"/>
                  </a:lnTo>
                  <a:lnTo>
                    <a:pt x="10259" y="11506"/>
                  </a:lnTo>
                  <a:cubicBezTo>
                    <a:pt x="10230" y="11638"/>
                    <a:pt x="10363" y="11705"/>
                    <a:pt x="10496" y="11705"/>
                  </a:cubicBezTo>
                  <a:cubicBezTo>
                    <a:pt x="10629" y="11705"/>
                    <a:pt x="10761" y="11638"/>
                    <a:pt x="10733" y="11506"/>
                  </a:cubicBezTo>
                  <a:lnTo>
                    <a:pt x="10733" y="10671"/>
                  </a:lnTo>
                  <a:lnTo>
                    <a:pt x="11548" y="10671"/>
                  </a:lnTo>
                  <a:cubicBezTo>
                    <a:pt x="11561" y="10674"/>
                    <a:pt x="11574" y="10675"/>
                    <a:pt x="11586" y="10675"/>
                  </a:cubicBezTo>
                  <a:cubicBezTo>
                    <a:pt x="11816" y="10675"/>
                    <a:pt x="11820" y="10209"/>
                    <a:pt x="11597" y="10209"/>
                  </a:cubicBezTo>
                  <a:cubicBezTo>
                    <a:pt x="11582" y="10209"/>
                    <a:pt x="11565" y="10212"/>
                    <a:pt x="11548" y="10216"/>
                  </a:cubicBezTo>
                  <a:lnTo>
                    <a:pt x="11548" y="10197"/>
                  </a:lnTo>
                  <a:lnTo>
                    <a:pt x="11188" y="10197"/>
                  </a:lnTo>
                  <a:lnTo>
                    <a:pt x="11188" y="1228"/>
                  </a:lnTo>
                  <a:cubicBezTo>
                    <a:pt x="11188" y="1096"/>
                    <a:pt x="11074" y="982"/>
                    <a:pt x="10941" y="982"/>
                  </a:cubicBezTo>
                  <a:lnTo>
                    <a:pt x="9102" y="982"/>
                  </a:lnTo>
                  <a:cubicBezTo>
                    <a:pt x="8969" y="982"/>
                    <a:pt x="8875" y="1096"/>
                    <a:pt x="8875" y="1228"/>
                  </a:cubicBezTo>
                  <a:lnTo>
                    <a:pt x="8875" y="10197"/>
                  </a:lnTo>
                  <a:lnTo>
                    <a:pt x="7945" y="10197"/>
                  </a:lnTo>
                  <a:lnTo>
                    <a:pt x="7945" y="3978"/>
                  </a:lnTo>
                  <a:cubicBezTo>
                    <a:pt x="7945" y="3845"/>
                    <a:pt x="7851" y="3750"/>
                    <a:pt x="7718" y="3750"/>
                  </a:cubicBezTo>
                  <a:lnTo>
                    <a:pt x="5879" y="3750"/>
                  </a:lnTo>
                  <a:cubicBezTo>
                    <a:pt x="5746" y="3750"/>
                    <a:pt x="5632" y="3845"/>
                    <a:pt x="5632" y="3978"/>
                  </a:cubicBezTo>
                  <a:lnTo>
                    <a:pt x="5632" y="10197"/>
                  </a:lnTo>
                  <a:lnTo>
                    <a:pt x="4760" y="10197"/>
                  </a:lnTo>
                  <a:lnTo>
                    <a:pt x="4760" y="6746"/>
                  </a:lnTo>
                  <a:cubicBezTo>
                    <a:pt x="4760" y="6614"/>
                    <a:pt x="4646" y="6500"/>
                    <a:pt x="4513" y="6500"/>
                  </a:cubicBezTo>
                  <a:lnTo>
                    <a:pt x="2674" y="6500"/>
                  </a:lnTo>
                  <a:cubicBezTo>
                    <a:pt x="2541" y="6500"/>
                    <a:pt x="2447" y="6614"/>
                    <a:pt x="2447" y="6746"/>
                  </a:cubicBezTo>
                  <a:lnTo>
                    <a:pt x="2447" y="10197"/>
                  </a:lnTo>
                  <a:lnTo>
                    <a:pt x="1517" y="10197"/>
                  </a:lnTo>
                  <a:lnTo>
                    <a:pt x="1517" y="186"/>
                  </a:lnTo>
                  <a:cubicBezTo>
                    <a:pt x="1489" y="62"/>
                    <a:pt x="1390" y="1"/>
                    <a:pt x="1290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5"/>
            <p:cNvSpPr/>
            <p:nvPr/>
          </p:nvSpPr>
          <p:spPr>
            <a:xfrm>
              <a:off x="3051888" y="5326000"/>
              <a:ext cx="11875" cy="44925"/>
            </a:xfrm>
            <a:custGeom>
              <a:avLst/>
              <a:gdLst/>
              <a:ahLst/>
              <a:cxnLst/>
              <a:rect l="l" t="t" r="r" b="b"/>
              <a:pathLst>
                <a:path w="475" h="1797" extrusionOk="0">
                  <a:moveTo>
                    <a:pt x="238" y="0"/>
                  </a:moveTo>
                  <a:cubicBezTo>
                    <a:pt x="138" y="0"/>
                    <a:pt x="39" y="62"/>
                    <a:pt x="1" y="185"/>
                  </a:cubicBezTo>
                  <a:lnTo>
                    <a:pt x="1" y="1569"/>
                  </a:lnTo>
                  <a:cubicBezTo>
                    <a:pt x="1" y="1699"/>
                    <a:pt x="109" y="1792"/>
                    <a:pt x="238" y="1796"/>
                  </a:cubicBezTo>
                  <a:lnTo>
                    <a:pt x="238" y="1796"/>
                  </a:lnTo>
                  <a:cubicBezTo>
                    <a:pt x="366" y="1792"/>
                    <a:pt x="475" y="1699"/>
                    <a:pt x="475" y="1569"/>
                  </a:cubicBezTo>
                  <a:lnTo>
                    <a:pt x="475" y="185"/>
                  </a:lnTo>
                  <a:cubicBezTo>
                    <a:pt x="437" y="62"/>
                    <a:pt x="337" y="0"/>
                    <a:pt x="238" y="0"/>
                  </a:cubicBezTo>
                  <a:close/>
                  <a:moveTo>
                    <a:pt x="238" y="1796"/>
                  </a:moveTo>
                  <a:cubicBezTo>
                    <a:pt x="235" y="1797"/>
                    <a:pt x="231" y="1797"/>
                    <a:pt x="228" y="1797"/>
                  </a:cubicBezTo>
                  <a:lnTo>
                    <a:pt x="247" y="1797"/>
                  </a:lnTo>
                  <a:cubicBezTo>
                    <a:pt x="244" y="1797"/>
                    <a:pt x="241" y="1797"/>
                    <a:pt x="238" y="1796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7" name="Google Shape;1407;p85"/>
          <p:cNvSpPr txBox="1">
            <a:spLocks noGrp="1"/>
          </p:cNvSpPr>
          <p:nvPr>
            <p:ph type="subTitle" idx="2"/>
          </p:nvPr>
        </p:nvSpPr>
        <p:spPr>
          <a:xfrm>
            <a:off x="7754825" y="640300"/>
            <a:ext cx="12666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accent6"/>
                </a:solidFill>
              </a:rPr>
              <a:t>[</a:t>
            </a:r>
            <a:r>
              <a:rPr lang="el" sz="1000">
                <a:solidFill>
                  <a:schemeClr val="accent1"/>
                </a:solidFill>
              </a:rPr>
              <a:t>8η Εβδομάδα</a:t>
            </a:r>
            <a:r>
              <a:rPr lang="el" sz="1000">
                <a:solidFill>
                  <a:schemeClr val="accent6"/>
                </a:solidFill>
              </a:rPr>
              <a:t>] </a:t>
            </a:r>
            <a:endParaRPr sz="1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94"/>
          <p:cNvSpPr txBox="1">
            <a:spLocks noGrp="1"/>
          </p:cNvSpPr>
          <p:nvPr>
            <p:ph type="title"/>
          </p:nvPr>
        </p:nvSpPr>
        <p:spPr>
          <a:xfrm flipH="1">
            <a:off x="962625" y="7472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8.2.4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514" name="Google Shape;1514;p94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6"/>
                </a:solidFill>
              </a:rPr>
              <a:t>[</a:t>
            </a:r>
            <a:r>
              <a:rPr lang="el" sz="2700">
                <a:solidFill>
                  <a:schemeClr val="accent1"/>
                </a:solidFill>
              </a:rPr>
              <a:t>Ασκήσεις για Εμπέδωση </a:t>
            </a:r>
            <a:r>
              <a:rPr lang="el" sz="2700">
                <a:solidFill>
                  <a:schemeClr val="lt2"/>
                </a:solidFill>
              </a:rPr>
              <a:t>(Άσκηση 4)</a:t>
            </a:r>
            <a:r>
              <a:rPr lang="el" sz="2700">
                <a:solidFill>
                  <a:schemeClr val="accent6"/>
                </a:solidFill>
              </a:rPr>
              <a:t>]</a:t>
            </a:r>
            <a:r>
              <a:rPr lang="el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1515" name="Google Shape;1515;p94"/>
          <p:cNvSpPr txBox="1">
            <a:spLocks noGrp="1"/>
          </p:cNvSpPr>
          <p:nvPr>
            <p:ph type="subTitle" idx="1"/>
          </p:nvPr>
        </p:nvSpPr>
        <p:spPr>
          <a:xfrm>
            <a:off x="2244075" y="2150275"/>
            <a:ext cx="31347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'''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Γράψτε ένα πρόγραμμα το οποίο να ζητάει από τον χρήστη μια λέξη και μετά να εξετάζει αν είναι παλίνδρομο (αν γράφεται και αντίστροφα). Κατόπιν, να τυπώνει αν είναι ή όχι.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'''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94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517" name="Google Shape;1517;p94"/>
          <p:cNvCxnSpPr>
            <a:endCxn id="1516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8" name="Google Shape;1518;p9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519" name="Google Shape;1519;p94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520" name="Google Shape;1520;p94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521" name="Google Shape;1521;p94"/>
          <p:cNvSpPr txBox="1">
            <a:spLocks noGrp="1"/>
          </p:cNvSpPr>
          <p:nvPr>
            <p:ph type="subTitle" idx="1"/>
          </p:nvPr>
        </p:nvSpPr>
        <p:spPr>
          <a:xfrm>
            <a:off x="5298475" y="3059700"/>
            <a:ext cx="35850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def is_palindrome(word):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    return word == word[::-1]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user_input = input("Εισάγετε μια λέξη ή φράση: ")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if is_palindrome(user_input):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    print("Είναι παλίνδρομο!")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else: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    print("Δεν είναι παλίνδρομο.")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96"/>
          <p:cNvSpPr txBox="1">
            <a:spLocks noGrp="1"/>
          </p:cNvSpPr>
          <p:nvPr>
            <p:ph type="title"/>
          </p:nvPr>
        </p:nvSpPr>
        <p:spPr>
          <a:xfrm flipH="1">
            <a:off x="962625" y="7472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 dirty="0"/>
              <a:t>8.2.</a:t>
            </a:r>
            <a:r>
              <a:rPr lang="en-US" sz="3000" dirty="0"/>
              <a:t>5</a:t>
            </a:r>
            <a:r>
              <a:rPr lang="el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1540" name="Google Shape;1540;p96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6"/>
                </a:solidFill>
              </a:rPr>
              <a:t>[</a:t>
            </a:r>
            <a:r>
              <a:rPr lang="el" sz="2700">
                <a:solidFill>
                  <a:schemeClr val="accent1"/>
                </a:solidFill>
              </a:rPr>
              <a:t>Ασκήσεις για Εμπέδωση </a:t>
            </a:r>
            <a:r>
              <a:rPr lang="el" sz="2700">
                <a:solidFill>
                  <a:schemeClr val="lt2"/>
                </a:solidFill>
              </a:rPr>
              <a:t>(Άσκηση 6)</a:t>
            </a:r>
            <a:r>
              <a:rPr lang="el" sz="2700">
                <a:solidFill>
                  <a:schemeClr val="accent6"/>
                </a:solidFill>
              </a:rPr>
              <a:t>]</a:t>
            </a:r>
            <a:r>
              <a:rPr lang="el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1541" name="Google Shape;1541;p96"/>
          <p:cNvSpPr txBox="1">
            <a:spLocks noGrp="1"/>
          </p:cNvSpPr>
          <p:nvPr>
            <p:ph type="subTitle" idx="1"/>
          </p:nvPr>
        </p:nvSpPr>
        <p:spPr>
          <a:xfrm>
            <a:off x="2244075" y="2150275"/>
            <a:ext cx="31347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'''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Ζητήστε από το χρήστη να εισάγει μια λίστα από αριθμούς και εμφανίστε το μεγαλύτερο στοιχείο της λίστας.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'''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96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543" name="Google Shape;1543;p96"/>
          <p:cNvCxnSpPr>
            <a:endCxn id="1542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4" name="Google Shape;1544;p96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545" name="Google Shape;1545;p96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546" name="Google Shape;1546;p96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547" name="Google Shape;1547;p96"/>
          <p:cNvSpPr txBox="1">
            <a:spLocks noGrp="1"/>
          </p:cNvSpPr>
          <p:nvPr>
            <p:ph type="subTitle" idx="1"/>
          </p:nvPr>
        </p:nvSpPr>
        <p:spPr>
          <a:xfrm>
            <a:off x="5298475" y="3059700"/>
            <a:ext cx="35850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nums = input("Εισάγετε μια λίστα από αριθμούς, χωρισμένους με κόμματα: ")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nums_list = nums.split(",")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max_num = max(nums_list)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print(f"Το μεγαλύτερο στοιχείο της λίστας είναι το: {max_num}")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97"/>
          <p:cNvSpPr txBox="1">
            <a:spLocks noGrp="1"/>
          </p:cNvSpPr>
          <p:nvPr>
            <p:ph type="title"/>
          </p:nvPr>
        </p:nvSpPr>
        <p:spPr>
          <a:xfrm flipH="1">
            <a:off x="962625" y="7472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 dirty="0"/>
              <a:t>8.2.</a:t>
            </a:r>
            <a:r>
              <a:rPr lang="en-US" sz="3000" dirty="0"/>
              <a:t>6</a:t>
            </a:r>
            <a:r>
              <a:rPr lang="el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1553" name="Google Shape;1553;p97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6"/>
                </a:solidFill>
              </a:rPr>
              <a:t>[</a:t>
            </a:r>
            <a:r>
              <a:rPr lang="el" sz="2700">
                <a:solidFill>
                  <a:schemeClr val="accent1"/>
                </a:solidFill>
              </a:rPr>
              <a:t>Ασκήσεις για Εμπέδωση </a:t>
            </a:r>
            <a:r>
              <a:rPr lang="el" sz="2700">
                <a:solidFill>
                  <a:schemeClr val="lt2"/>
                </a:solidFill>
              </a:rPr>
              <a:t>(Άσκηση 7)</a:t>
            </a:r>
            <a:r>
              <a:rPr lang="el" sz="2700">
                <a:solidFill>
                  <a:schemeClr val="accent6"/>
                </a:solidFill>
              </a:rPr>
              <a:t>]</a:t>
            </a:r>
            <a:r>
              <a:rPr lang="el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1554" name="Google Shape;1554;p97"/>
          <p:cNvSpPr txBox="1">
            <a:spLocks noGrp="1"/>
          </p:cNvSpPr>
          <p:nvPr>
            <p:ph type="subTitle" idx="1"/>
          </p:nvPr>
        </p:nvSpPr>
        <p:spPr>
          <a:xfrm>
            <a:off x="2244075" y="2150275"/>
            <a:ext cx="31347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'''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Ζητήστε από το χρήστη να εισάγει έναν ακέραιο αριθμό και εμφανίστε αν ο αριθμός είναι άρτιος ή περιττός.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'''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97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556" name="Google Shape;1556;p97"/>
          <p:cNvCxnSpPr>
            <a:endCxn id="1555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7" name="Google Shape;1557;p97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558" name="Google Shape;1558;p97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559" name="Google Shape;1559;p97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560" name="Google Shape;1560;p97"/>
          <p:cNvSpPr txBox="1">
            <a:spLocks noGrp="1"/>
          </p:cNvSpPr>
          <p:nvPr>
            <p:ph type="subTitle" idx="1"/>
          </p:nvPr>
        </p:nvSpPr>
        <p:spPr>
          <a:xfrm>
            <a:off x="5298475" y="3059700"/>
            <a:ext cx="35850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num = int(input("Εισάγετε έναν ακέραιο αριθμό: "))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if num % 2 == 0: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    print("Ο αριθμός είναι άρτιος.")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else: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    print("Ο αριθμός είναι περιττός.")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86"/>
          <p:cNvSpPr txBox="1">
            <a:spLocks noGrp="1"/>
          </p:cNvSpPr>
          <p:nvPr>
            <p:ph type="title"/>
          </p:nvPr>
        </p:nvSpPr>
        <p:spPr>
          <a:xfrm flipH="1">
            <a:off x="943650" y="37680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8.0.0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413" name="Google Shape;1413;p86"/>
          <p:cNvSpPr txBox="1">
            <a:spLocks noGrp="1"/>
          </p:cNvSpPr>
          <p:nvPr>
            <p:ph type="title" idx="2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6"/>
                </a:solidFill>
              </a:rPr>
              <a:t>[</a:t>
            </a:r>
            <a:r>
              <a:rPr lang="el">
                <a:solidFill>
                  <a:schemeClr val="accent1"/>
                </a:solidFill>
              </a:rPr>
              <a:t>Ανακεφαλαίωση προηγούμενου μαθήματος</a:t>
            </a:r>
            <a:r>
              <a:rPr lang="el">
                <a:solidFill>
                  <a:schemeClr val="accent6"/>
                </a:solidFill>
              </a:rPr>
              <a:t>]</a:t>
            </a:r>
            <a:r>
              <a:rPr lang="el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14" name="Google Shape;1414;p86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415" name="Google Shape;1415;p86"/>
          <p:cNvCxnSpPr>
            <a:endCxn id="1414" idx="0"/>
          </p:cNvCxnSpPr>
          <p:nvPr/>
        </p:nvCxnSpPr>
        <p:spPr>
          <a:xfrm flipH="1">
            <a:off x="2380425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6" name="Google Shape;1416;p86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417" name="Google Shape;1417;p86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418" name="Google Shape;1418;p86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419" name="Google Shape;1419;p86"/>
          <p:cNvSpPr txBox="1">
            <a:spLocks noGrp="1"/>
          </p:cNvSpPr>
          <p:nvPr>
            <p:ph type="subTitle" idx="1"/>
          </p:nvPr>
        </p:nvSpPr>
        <p:spPr>
          <a:xfrm>
            <a:off x="2714750" y="2004400"/>
            <a:ext cx="60075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/>
              <a:t>&lt; 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Εργασία με συναρτήσεις, ορίσματα, λίστες</a:t>
            </a:r>
            <a:endParaRPr sz="1600">
              <a:solidFill>
                <a:schemeClr val="lt2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Προαιρετικά ορίσματα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Επιστροφή λεξικού από συνάρτηση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Όρισμα σε λίστα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Αποτροπή τροποποίησης λίστας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Διευκρινήσεις ορισμάτων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Λύσεις προηγούμενων ασκήσεων:1,2,3,4,5,6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600"/>
              <a:t>&gt;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87"/>
          <p:cNvSpPr txBox="1">
            <a:spLocks noGrp="1"/>
          </p:cNvSpPr>
          <p:nvPr>
            <p:ph type="title"/>
          </p:nvPr>
        </p:nvSpPr>
        <p:spPr>
          <a:xfrm flipH="1">
            <a:off x="962625" y="7472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8.1.0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425" name="Google Shape;1425;p87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6"/>
                </a:solidFill>
              </a:rPr>
              <a:t>[</a:t>
            </a:r>
            <a:r>
              <a:rPr lang="el" sz="2700">
                <a:solidFill>
                  <a:schemeClr val="accent1"/>
                </a:solidFill>
              </a:rPr>
              <a:t>Δηλώσεις ελέγχου </a:t>
            </a:r>
            <a:r>
              <a:rPr lang="el" sz="2700">
                <a:solidFill>
                  <a:schemeClr val="lt2"/>
                </a:solidFill>
              </a:rPr>
              <a:t>(try,except)</a:t>
            </a:r>
            <a:r>
              <a:rPr lang="el" sz="2700">
                <a:solidFill>
                  <a:schemeClr val="accent6"/>
                </a:solidFill>
              </a:rPr>
              <a:t>]</a:t>
            </a:r>
            <a:r>
              <a:rPr lang="el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1426" name="Google Shape;1426;p87"/>
          <p:cNvSpPr txBox="1">
            <a:spLocks noGrp="1"/>
          </p:cNvSpPr>
          <p:nvPr>
            <p:ph type="subTitle" idx="1"/>
          </p:nvPr>
        </p:nvSpPr>
        <p:spPr>
          <a:xfrm>
            <a:off x="2769600" y="2739513"/>
            <a:ext cx="58455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Έλεγχος του πως συνεχίζει ένα πρόγραμμα μετά από ένα σφάλμα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Ορισμός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>
                <a:latin typeface="Arial"/>
                <a:ea typeface="Arial"/>
                <a:cs typeface="Arial"/>
                <a:sym typeface="Arial"/>
              </a:rPr>
              <a:t>try: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latin typeface="Arial"/>
                <a:ea typeface="Arial"/>
                <a:cs typeface="Arial"/>
                <a:sym typeface="Arial"/>
              </a:rPr>
              <a:t>κάνε κάτι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latin typeface="Arial"/>
                <a:ea typeface="Arial"/>
                <a:cs typeface="Arial"/>
                <a:sym typeface="Arial"/>
              </a:rPr>
              <a:t>except: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latin typeface="Arial"/>
                <a:ea typeface="Arial"/>
                <a:cs typeface="Arial"/>
                <a:sym typeface="Arial"/>
              </a:rPr>
              <a:t>κάνε κάτι άλλο όταν παρουσιαστεί ένα σφάλμα</a:t>
            </a:r>
            <a:endParaRPr sz="1400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87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428" name="Google Shape;1428;p87"/>
          <p:cNvCxnSpPr>
            <a:endCxn id="1427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9" name="Google Shape;1429;p87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430" name="Google Shape;1430;p87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431" name="Google Shape;1431;p87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88"/>
          <p:cNvSpPr txBox="1">
            <a:spLocks noGrp="1"/>
          </p:cNvSpPr>
          <p:nvPr>
            <p:ph type="title"/>
          </p:nvPr>
        </p:nvSpPr>
        <p:spPr>
          <a:xfrm flipH="1">
            <a:off x="962625" y="7472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8.1.1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437" name="Google Shape;1437;p88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6"/>
                </a:solidFill>
              </a:rPr>
              <a:t>[</a:t>
            </a:r>
            <a:r>
              <a:rPr lang="el" sz="2700">
                <a:solidFill>
                  <a:schemeClr val="accent1"/>
                </a:solidFill>
              </a:rPr>
              <a:t>Δηλώσεις ελέγχου </a:t>
            </a:r>
            <a:r>
              <a:rPr lang="el" sz="2700">
                <a:solidFill>
                  <a:schemeClr val="lt2"/>
                </a:solidFill>
              </a:rPr>
              <a:t>(try,except)</a:t>
            </a:r>
            <a:r>
              <a:rPr lang="el" sz="2700">
                <a:solidFill>
                  <a:schemeClr val="accent6"/>
                </a:solidFill>
              </a:rPr>
              <a:t>]</a:t>
            </a:r>
            <a:r>
              <a:rPr lang="el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1438" name="Google Shape;1438;p88"/>
          <p:cNvSpPr txBox="1">
            <a:spLocks noGrp="1"/>
          </p:cNvSpPr>
          <p:nvPr>
            <p:ph type="subTitle" idx="1"/>
          </p:nvPr>
        </p:nvSpPr>
        <p:spPr>
          <a:xfrm>
            <a:off x="2769600" y="2739513"/>
            <a:ext cx="58455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/>
              <a:t>&lt;</a:t>
            </a:r>
            <a:endParaRPr sz="2000"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</a:pPr>
            <a:r>
              <a:rPr lang="el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Τύποι προκαθορισμένων σφαλμάτων της Python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</a:pPr>
            <a:r>
              <a:rPr lang="el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Αναφορές και παραδείγματα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</a:pPr>
            <a:r>
              <a:rPr lang="el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Πλήρης λίστα: </a:t>
            </a:r>
            <a:r>
              <a:rPr lang="el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https://docs.python.org/3/library/exceptions.html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400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None/>
            </a:pPr>
            <a:r>
              <a:rPr lang="el">
                <a:latin typeface="Arial"/>
                <a:ea typeface="Arial"/>
                <a:cs typeface="Arial"/>
                <a:sym typeface="Arial"/>
              </a:rPr>
              <a:t>&gt;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88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440" name="Google Shape;1440;p88"/>
          <p:cNvCxnSpPr>
            <a:endCxn id="1439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1" name="Google Shape;1441;p8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442" name="Google Shape;1442;p88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443" name="Google Shape;1443;p88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89"/>
          <p:cNvSpPr txBox="1">
            <a:spLocks noGrp="1"/>
          </p:cNvSpPr>
          <p:nvPr>
            <p:ph type="title"/>
          </p:nvPr>
        </p:nvSpPr>
        <p:spPr>
          <a:xfrm flipH="1">
            <a:off x="962625" y="7472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8.1.2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449" name="Google Shape;1449;p89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6"/>
                </a:solidFill>
              </a:rPr>
              <a:t>[</a:t>
            </a:r>
            <a:r>
              <a:rPr lang="el" sz="2700">
                <a:solidFill>
                  <a:schemeClr val="accent1"/>
                </a:solidFill>
              </a:rPr>
              <a:t>Δηλώσεις ελέγχου </a:t>
            </a:r>
            <a:r>
              <a:rPr lang="el" sz="2700">
                <a:solidFill>
                  <a:schemeClr val="lt2"/>
                </a:solidFill>
              </a:rPr>
              <a:t>(try,except) - Εξάσκηση</a:t>
            </a:r>
            <a:r>
              <a:rPr lang="el" sz="2700">
                <a:solidFill>
                  <a:schemeClr val="accent6"/>
                </a:solidFill>
              </a:rPr>
              <a:t>]</a:t>
            </a:r>
            <a:r>
              <a:rPr lang="el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1450" name="Google Shape;1450;p89"/>
          <p:cNvSpPr txBox="1">
            <a:spLocks noGrp="1"/>
          </p:cNvSpPr>
          <p:nvPr>
            <p:ph type="subTitle" idx="1"/>
          </p:nvPr>
        </p:nvSpPr>
        <p:spPr>
          <a:xfrm>
            <a:off x="2225975" y="1960750"/>
            <a:ext cx="31347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120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Γράψτε μια συνάρτηση που να υπολογίζει τη διαίρεση του 5 με το μηδέν (5/0) και να εμφανίζει ένα μήνυμα λάθους χρησιμοποιώντας τη δήλωση try, except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89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452" name="Google Shape;1452;p89"/>
          <p:cNvCxnSpPr>
            <a:endCxn id="1451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3" name="Google Shape;1453;p8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454" name="Google Shape;1454;p89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455" name="Google Shape;1455;p89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456" name="Google Shape;1456;p89"/>
          <p:cNvSpPr txBox="1">
            <a:spLocks noGrp="1"/>
          </p:cNvSpPr>
          <p:nvPr>
            <p:ph type="subTitle" idx="1"/>
          </p:nvPr>
        </p:nvSpPr>
        <p:spPr>
          <a:xfrm>
            <a:off x="5289425" y="3123075"/>
            <a:ext cx="35850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l" sz="1300">
                <a:latin typeface="Arial"/>
                <a:ea typeface="Arial"/>
                <a:cs typeface="Arial"/>
                <a:sym typeface="Arial"/>
              </a:rPr>
              <a:t>def divide():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latin typeface="Arial"/>
                <a:ea typeface="Arial"/>
                <a:cs typeface="Arial"/>
                <a:sym typeface="Arial"/>
              </a:rPr>
              <a:t>    return 5 / 0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latin typeface="Arial"/>
                <a:ea typeface="Arial"/>
                <a:cs typeface="Arial"/>
                <a:sym typeface="Arial"/>
              </a:rPr>
              <a:t>try: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latin typeface="Arial"/>
                <a:ea typeface="Arial"/>
                <a:cs typeface="Arial"/>
                <a:sym typeface="Arial"/>
              </a:rPr>
              <a:t>    divide()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latin typeface="Arial"/>
                <a:ea typeface="Arial"/>
                <a:cs typeface="Arial"/>
                <a:sym typeface="Arial"/>
              </a:rPr>
              <a:t>except ZeroDivisionError as ze: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latin typeface="Arial"/>
                <a:ea typeface="Arial"/>
                <a:cs typeface="Arial"/>
                <a:sym typeface="Arial"/>
              </a:rPr>
              <a:t>    print("Γιατί προσπαθεις να διαιρέσεις έναν αριθμό με το μηδέν!!")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latin typeface="Arial"/>
                <a:ea typeface="Arial"/>
                <a:cs typeface="Arial"/>
                <a:sym typeface="Arial"/>
              </a:rPr>
              <a:t>except: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300">
                <a:latin typeface="Arial"/>
                <a:ea typeface="Arial"/>
                <a:cs typeface="Arial"/>
                <a:sym typeface="Arial"/>
              </a:rPr>
              <a:t>    print("Οποιοδήποτε άλλο σφάλμα")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90"/>
          <p:cNvSpPr txBox="1">
            <a:spLocks noGrp="1"/>
          </p:cNvSpPr>
          <p:nvPr>
            <p:ph type="title"/>
          </p:nvPr>
        </p:nvSpPr>
        <p:spPr>
          <a:xfrm flipH="1">
            <a:off x="962625" y="7472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8.2.1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462" name="Google Shape;1462;p90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6"/>
                </a:solidFill>
              </a:rPr>
              <a:t>[</a:t>
            </a:r>
            <a:r>
              <a:rPr lang="el" sz="2700">
                <a:solidFill>
                  <a:schemeClr val="accent1"/>
                </a:solidFill>
              </a:rPr>
              <a:t>Ασκήσεις για Εμπέδωση </a:t>
            </a:r>
            <a:r>
              <a:rPr lang="el" sz="2700">
                <a:solidFill>
                  <a:schemeClr val="lt2"/>
                </a:solidFill>
              </a:rPr>
              <a:t>(Άσκηση 1)</a:t>
            </a:r>
            <a:r>
              <a:rPr lang="el" sz="2700">
                <a:solidFill>
                  <a:schemeClr val="accent6"/>
                </a:solidFill>
              </a:rPr>
              <a:t>]</a:t>
            </a:r>
            <a:r>
              <a:rPr lang="el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1463" name="Google Shape;1463;p90"/>
          <p:cNvSpPr txBox="1">
            <a:spLocks noGrp="1"/>
          </p:cNvSpPr>
          <p:nvPr>
            <p:ph type="subTitle" idx="1"/>
          </p:nvPr>
        </p:nvSpPr>
        <p:spPr>
          <a:xfrm>
            <a:off x="2244075" y="2150275"/>
            <a:ext cx="31347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'''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Γράψτε ένα πρόγραμμα το οποίο να ζητάει από τον χρήστη έναν αριθμό. Κατόπιν να τον πολλαπλασιάζει με το 5 και να τυπώνει το αποτέλεσμα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'''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9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465" name="Google Shape;1465;p90"/>
          <p:cNvCxnSpPr>
            <a:endCxn id="1464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6" name="Google Shape;1466;p9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467" name="Google Shape;1467;p90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468" name="Google Shape;1468;p90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469" name="Google Shape;1469;p90"/>
          <p:cNvSpPr txBox="1">
            <a:spLocks noGrp="1"/>
          </p:cNvSpPr>
          <p:nvPr>
            <p:ph type="subTitle" idx="1"/>
          </p:nvPr>
        </p:nvSpPr>
        <p:spPr>
          <a:xfrm>
            <a:off x="5271325" y="2914800"/>
            <a:ext cx="35850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num = int(input("Εισάγετε έναν αριθμό: "))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result = num * 5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print(f"Το γινόμενό του με το 5 είναι: {result}")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# Μπορούμε να χρησιμοποιήσουμε και τους παρακάτω τρόπους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# για να πάρουμε την ίδια εκτύπωση (αφαιρέστε το # για  να τους δοκιμάσετε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# print("Το γινόμενό του με το 5 είναι:",result)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# print("Το γινόμενό του με το 5 είναι: %s)" %(result))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# print("Το γινόμενό του με το 5 είναι: " + str(result))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91"/>
          <p:cNvSpPr txBox="1">
            <a:spLocks noGrp="1"/>
          </p:cNvSpPr>
          <p:nvPr>
            <p:ph type="title"/>
          </p:nvPr>
        </p:nvSpPr>
        <p:spPr>
          <a:xfrm flipH="1">
            <a:off x="962625" y="7472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8.2.2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475" name="Google Shape;1475;p91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6"/>
                </a:solidFill>
              </a:rPr>
              <a:t>[</a:t>
            </a:r>
            <a:r>
              <a:rPr lang="el" sz="2700">
                <a:solidFill>
                  <a:schemeClr val="accent1"/>
                </a:solidFill>
              </a:rPr>
              <a:t>Ασκήσεις για Εμπέδωση </a:t>
            </a:r>
            <a:r>
              <a:rPr lang="el" sz="2700">
                <a:solidFill>
                  <a:schemeClr val="lt2"/>
                </a:solidFill>
              </a:rPr>
              <a:t>(Άσκηση 2)</a:t>
            </a:r>
            <a:r>
              <a:rPr lang="el" sz="2700">
                <a:solidFill>
                  <a:schemeClr val="accent6"/>
                </a:solidFill>
              </a:rPr>
              <a:t>]</a:t>
            </a:r>
            <a:r>
              <a:rPr lang="el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1476" name="Google Shape;1476;p91"/>
          <p:cNvSpPr txBox="1">
            <a:spLocks noGrp="1"/>
          </p:cNvSpPr>
          <p:nvPr>
            <p:ph type="subTitle" idx="1"/>
          </p:nvPr>
        </p:nvSpPr>
        <p:spPr>
          <a:xfrm>
            <a:off x="2244075" y="2150275"/>
            <a:ext cx="31347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'''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Ζητήστε από το χρήστη να εισάγει το όνομά του και τυπώστε ένα καλωσόρισμα.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'''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91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478" name="Google Shape;1478;p91"/>
          <p:cNvCxnSpPr>
            <a:endCxn id="1477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9" name="Google Shape;1479;p91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480" name="Google Shape;1480;p91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481" name="Google Shape;1481;p91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482" name="Google Shape;1482;p91"/>
          <p:cNvSpPr txBox="1">
            <a:spLocks noGrp="1"/>
          </p:cNvSpPr>
          <p:nvPr>
            <p:ph type="subTitle" idx="1"/>
          </p:nvPr>
        </p:nvSpPr>
        <p:spPr>
          <a:xfrm>
            <a:off x="5271325" y="2914800"/>
            <a:ext cx="35850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name = input("Ποιο είναι το όνομά σας; ")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print(f"Καλώς ήρθες, {name}!")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92"/>
          <p:cNvSpPr txBox="1">
            <a:spLocks noGrp="1"/>
          </p:cNvSpPr>
          <p:nvPr>
            <p:ph type="title"/>
          </p:nvPr>
        </p:nvSpPr>
        <p:spPr>
          <a:xfrm flipH="1">
            <a:off x="962625" y="74725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8.2.3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488" name="Google Shape;1488;p92"/>
          <p:cNvSpPr txBox="1">
            <a:spLocks noGrp="1"/>
          </p:cNvSpPr>
          <p:nvPr>
            <p:ph type="title" idx="2"/>
          </p:nvPr>
        </p:nvSpPr>
        <p:spPr>
          <a:xfrm>
            <a:off x="2565900" y="1031800"/>
            <a:ext cx="62529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>
                <a:solidFill>
                  <a:schemeClr val="accent6"/>
                </a:solidFill>
              </a:rPr>
              <a:t>[</a:t>
            </a:r>
            <a:r>
              <a:rPr lang="el" sz="2700">
                <a:solidFill>
                  <a:schemeClr val="accent1"/>
                </a:solidFill>
              </a:rPr>
              <a:t>Ασκήσεις για Εμπέδωση </a:t>
            </a:r>
            <a:r>
              <a:rPr lang="el" sz="2700">
                <a:solidFill>
                  <a:schemeClr val="lt2"/>
                </a:solidFill>
              </a:rPr>
              <a:t>(Άσκηση 3)</a:t>
            </a:r>
            <a:r>
              <a:rPr lang="el" sz="2700">
                <a:solidFill>
                  <a:schemeClr val="accent6"/>
                </a:solidFill>
              </a:rPr>
              <a:t>]</a:t>
            </a:r>
            <a:r>
              <a:rPr lang="el" sz="2700">
                <a:solidFill>
                  <a:schemeClr val="accent1"/>
                </a:solidFill>
              </a:rPr>
              <a:t> </a:t>
            </a:r>
            <a:endParaRPr sz="2700">
              <a:solidFill>
                <a:schemeClr val="accent3"/>
              </a:solidFill>
            </a:endParaRPr>
          </a:p>
        </p:txBody>
      </p:sp>
      <p:sp>
        <p:nvSpPr>
          <p:cNvPr id="1489" name="Google Shape;1489;p92"/>
          <p:cNvSpPr txBox="1">
            <a:spLocks noGrp="1"/>
          </p:cNvSpPr>
          <p:nvPr>
            <p:ph type="subTitle" idx="1"/>
          </p:nvPr>
        </p:nvSpPr>
        <p:spPr>
          <a:xfrm>
            <a:off x="2244075" y="2150275"/>
            <a:ext cx="31347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'''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Ζητήστε από το χρήστη να εισάγει το όνομά του και το επίθετό του και εμφανίστε τα σε αντίστροφη σειρά (όλα τα γράμματα αντίστροφα).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'''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92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491" name="Google Shape;1491;p92"/>
          <p:cNvCxnSpPr>
            <a:endCxn id="1490" idx="0"/>
          </p:cNvCxnSpPr>
          <p:nvPr/>
        </p:nvCxnSpPr>
        <p:spPr>
          <a:xfrm flipH="1">
            <a:off x="2380425" y="1777275"/>
            <a:ext cx="12600" cy="1809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2" name="Google Shape;1492;p92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493" name="Google Shape;1493;p92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494" name="Google Shape;1494;p92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495" name="Google Shape;1495;p92"/>
          <p:cNvSpPr txBox="1">
            <a:spLocks noGrp="1"/>
          </p:cNvSpPr>
          <p:nvPr>
            <p:ph type="subTitle" idx="1"/>
          </p:nvPr>
        </p:nvSpPr>
        <p:spPr>
          <a:xfrm>
            <a:off x="5271325" y="2914800"/>
            <a:ext cx="35850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first_name = input("Ποιο είναι το όνομά σας; ")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last_name = input("Ποιο είναι το επίθετό σας; ")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full_name = f"{first_name} {last_name}"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reversed_name = full_name[::-1]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200">
                <a:latin typeface="Arial"/>
                <a:ea typeface="Arial"/>
                <a:cs typeface="Arial"/>
                <a:sym typeface="Arial"/>
              </a:rPr>
              <a:t>print(f"Το όνομά σας ανάποδα είναι: {reversed_name}")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93"/>
          <p:cNvSpPr txBox="1">
            <a:spLocks noGrp="1"/>
          </p:cNvSpPr>
          <p:nvPr>
            <p:ph type="title"/>
          </p:nvPr>
        </p:nvSpPr>
        <p:spPr>
          <a:xfrm flipH="1">
            <a:off x="943650" y="376800"/>
            <a:ext cx="1728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8.3.0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501" name="Google Shape;1501;p93"/>
          <p:cNvSpPr txBox="1">
            <a:spLocks noGrp="1"/>
          </p:cNvSpPr>
          <p:nvPr>
            <p:ph type="title" idx="2"/>
          </p:nvPr>
        </p:nvSpPr>
        <p:spPr>
          <a:xfrm>
            <a:off x="2624427" y="752750"/>
            <a:ext cx="63750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6"/>
                </a:solidFill>
              </a:rPr>
              <a:t>[</a:t>
            </a:r>
            <a:r>
              <a:rPr lang="el">
                <a:solidFill>
                  <a:schemeClr val="accent1"/>
                </a:solidFill>
              </a:rPr>
              <a:t>String slicing</a:t>
            </a:r>
            <a:r>
              <a:rPr lang="el">
                <a:solidFill>
                  <a:schemeClr val="accent6"/>
                </a:solidFill>
              </a:rPr>
              <a:t>]</a:t>
            </a:r>
            <a:r>
              <a:rPr lang="el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02" name="Google Shape;1502;p93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503" name="Google Shape;1503;p93"/>
          <p:cNvCxnSpPr>
            <a:endCxn id="1502" idx="0"/>
          </p:cNvCxnSpPr>
          <p:nvPr/>
        </p:nvCxnSpPr>
        <p:spPr>
          <a:xfrm flipH="1">
            <a:off x="2380425" y="1264875"/>
            <a:ext cx="14100" cy="2321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4" name="Google Shape;1504;p9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1505" name="Google Shape;1505;p93"/>
          <p:cNvSpPr txBox="1">
            <a:spLocks noGrp="1"/>
          </p:cNvSpPr>
          <p:nvPr>
            <p:ph type="subTitle" idx="4294967295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506" name="Google Shape;1506;p93"/>
          <p:cNvSpPr txBox="1">
            <a:spLocks noGrp="1"/>
          </p:cNvSpPr>
          <p:nvPr>
            <p:ph type="subTitle" idx="4294967295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507" name="Google Shape;1507;p93"/>
          <p:cNvSpPr txBox="1">
            <a:spLocks noGrp="1"/>
          </p:cNvSpPr>
          <p:nvPr>
            <p:ph type="subTitle" idx="1"/>
          </p:nvPr>
        </p:nvSpPr>
        <p:spPr>
          <a:xfrm>
            <a:off x="2741925" y="1535775"/>
            <a:ext cx="60075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/>
              <a:t>&lt; 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Slicing από την αρχή</a:t>
            </a:r>
            <a:endParaRPr sz="1600">
              <a:solidFill>
                <a:schemeClr val="lt2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Slicing μέχρι το τέλος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Slicing με Αρνητική ευρετηρίαση (Negative indexing)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600"/>
              <a:t>&gt;</a:t>
            </a:r>
            <a:endParaRPr sz="1600"/>
          </a:p>
        </p:txBody>
      </p:sp>
      <p:sp>
        <p:nvSpPr>
          <p:cNvPr id="1508" name="Google Shape;1508;p93"/>
          <p:cNvSpPr txBox="1"/>
          <p:nvPr/>
        </p:nvSpPr>
        <p:spPr>
          <a:xfrm>
            <a:off x="5034825" y="3096975"/>
            <a:ext cx="32328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Παράδειγμα:</a:t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 = "Hello, W</a:t>
            </a:r>
            <a:r>
              <a:rPr lang="el" sz="13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o</a:t>
            </a:r>
            <a:r>
              <a:rPr lang="el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rl</a:t>
            </a:r>
            <a:r>
              <a:rPr lang="el" sz="13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d</a:t>
            </a:r>
            <a:r>
              <a:rPr lang="el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!"</a:t>
            </a:r>
            <a:endParaRPr sz="13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print(b[-5:-2])</a:t>
            </a:r>
            <a:endParaRPr sz="13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Αποτέλεσμα:</a:t>
            </a:r>
            <a:endParaRPr sz="13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orl</a:t>
            </a:r>
            <a:endParaRPr sz="1300"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Microsoft Office PowerPoint</Application>
  <PresentationFormat>Προβολή στην οθόνη (16:9)</PresentationFormat>
  <Paragraphs>166</Paragraphs>
  <Slides>12</Slides>
  <Notes>12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4</vt:i4>
      </vt:variant>
      <vt:variant>
        <vt:lpstr>Τίτλοι διαφανειών</vt:lpstr>
      </vt:variant>
      <vt:variant>
        <vt:i4>12</vt:i4>
      </vt:variant>
    </vt:vector>
  </HeadingPairs>
  <TitlesOfParts>
    <vt:vector size="20" baseType="lpstr">
      <vt:lpstr>Calibri</vt:lpstr>
      <vt:lpstr>Arial</vt:lpstr>
      <vt:lpstr>Fira Code</vt:lpstr>
      <vt:lpstr>Montserrat</vt:lpstr>
      <vt:lpstr>Simple Light</vt:lpstr>
      <vt:lpstr>Programming Language Workshop for Beginners by Slidesgo</vt:lpstr>
      <vt:lpstr>Programming Language Workshop for Beginners by Slidesgo</vt:lpstr>
      <vt:lpstr>Programming Language Workshop for Beginners by Slidesgo</vt:lpstr>
      <vt:lpstr>Γλώσσα‘Προγραμματισμού’: {</vt:lpstr>
      <vt:lpstr>8.0.0{</vt:lpstr>
      <vt:lpstr>8.1.0{</vt:lpstr>
      <vt:lpstr>8.1.1{</vt:lpstr>
      <vt:lpstr>8.1.2{</vt:lpstr>
      <vt:lpstr>8.2.1{</vt:lpstr>
      <vt:lpstr>8.2.2{</vt:lpstr>
      <vt:lpstr>8.2.3{</vt:lpstr>
      <vt:lpstr>8.3.0{</vt:lpstr>
      <vt:lpstr>8.2.4{</vt:lpstr>
      <vt:lpstr>8.2.5{</vt:lpstr>
      <vt:lpstr>8.2.6{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Γλώσσα‘Προγραμματισμού’: {</dc:title>
  <cp:lastModifiedBy>Nikos K</cp:lastModifiedBy>
  <cp:revision>1</cp:revision>
  <dcterms:modified xsi:type="dcterms:W3CDTF">2023-04-24T20:27:09Z</dcterms:modified>
</cp:coreProperties>
</file>