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7"/>
      <p:bold r:id="rId18"/>
    </p:embeddedFont>
    <p:embeddedFont>
      <p:font typeface="Montserrat" panose="00000500000000000000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38dc90a3b4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38dc90a3b4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38e2934c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38e2934c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38e2934c3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38e2934c3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e267a110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e267a110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e267a1102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e267a1102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38dc90a3b4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38dc90a3b4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38dc90a3b4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38dc90a3b4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38dc90a3b4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38dc90a3b4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38dc90a3b4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38dc90a3b4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38e2934c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38e2934c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38e2934c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38e2934c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38e2934c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38e2934c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38e2934c3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38e2934c3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3" name="Google Shape;233;p25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9" name="Google Shape;239;p25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29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29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29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9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29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29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29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29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9" name="Google Shape;359;p30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5" name="Google Shape;375;p30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30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7" name="Google Shape;377;p30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6" name="Google Shape;396;p3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98" name="Google Shape;398;p31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99" name="Google Shape;399;p31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2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33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33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4" name="Google Shape;444;p34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6" name="Google Shape;446;p3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7" name="Google Shape;457;p3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8" name="Google Shape;458;p3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3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0" name="Google Shape;500;p3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501" name="Google Shape;501;p3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2" name="Google Shape;502;p3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03" name="Google Shape;503;p3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504" name="Google Shape;504;p3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3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06" name="Google Shape;5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7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09" name="Google Shape;509;p37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10" name="Google Shape;510;p37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511" name="Google Shape;511;p37"/>
            <p:cNvSpPr/>
            <p:nvPr/>
          </p:nvSpPr>
          <p:spPr>
            <a:xfrm>
              <a:off x="3034838" y="5258150"/>
              <a:ext cx="46000" cy="229925"/>
            </a:xfrm>
            <a:custGeom>
              <a:avLst/>
              <a:gdLst/>
              <a:ahLst/>
              <a:cxnLst/>
              <a:rect l="l" t="t" r="r" b="b"/>
              <a:pathLst>
                <a:path w="1840" h="9197" extrusionOk="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2954238" y="5326875"/>
              <a:ext cx="46000" cy="161200"/>
            </a:xfrm>
            <a:custGeom>
              <a:avLst/>
              <a:gdLst/>
              <a:ahLst/>
              <a:cxnLst/>
              <a:rect l="l" t="t" r="r" b="b"/>
              <a:pathLst>
                <a:path w="1840" h="6448" extrusionOk="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873663" y="5396100"/>
              <a:ext cx="46000" cy="91975"/>
            </a:xfrm>
            <a:custGeom>
              <a:avLst/>
              <a:gdLst/>
              <a:ahLst/>
              <a:cxnLst/>
              <a:rect l="l" t="t" r="r" b="b"/>
              <a:pathLst>
                <a:path w="1840" h="3679" extrusionOk="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051888" y="5302000"/>
              <a:ext cx="12425" cy="11725"/>
            </a:xfrm>
            <a:custGeom>
              <a:avLst/>
              <a:gdLst/>
              <a:ahLst/>
              <a:cxnLst/>
              <a:rect l="l" t="t" r="r" b="b"/>
              <a:pathLst>
                <a:path w="497" h="469" extrusionOk="0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806813" y="5231175"/>
              <a:ext cx="295500" cy="292625"/>
            </a:xfrm>
            <a:custGeom>
              <a:avLst/>
              <a:gdLst/>
              <a:ahLst/>
              <a:cxnLst/>
              <a:rect l="l" t="t" r="r" b="b"/>
              <a:pathLst>
                <a:path w="11820" h="11705" extrusionOk="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3051888" y="5326000"/>
              <a:ext cx="11875" cy="44925"/>
            </a:xfrm>
            <a:custGeom>
              <a:avLst/>
              <a:gdLst/>
              <a:ahLst/>
              <a:cxnLst/>
              <a:rect l="l" t="t" r="r" b="b"/>
              <a:pathLst>
                <a:path w="475" h="1797" extrusionOk="0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subTitle" idx="2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9η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6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9.7.0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2" name="Google Shape;622;p46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Άνοιγμα, ανάγνωση και εγγραφή </a:t>
            </a:r>
            <a:r>
              <a:rPr lang="el" sz="2700">
                <a:solidFill>
                  <a:schemeClr val="lt2"/>
                </a:solidFill>
              </a:rPr>
              <a:t>δυαδικών αρχείων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23" name="Google Shape;623;p4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4" name="Google Shape;624;p46"/>
          <p:cNvCxnSpPr>
            <a:endCxn id="623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5" name="Google Shape;625;p4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26" name="Google Shape;626;p4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46"/>
          <p:cNvSpPr txBox="1">
            <a:spLocks noGrp="1"/>
          </p:cNvSpPr>
          <p:nvPr>
            <p:ph type="subTitle" idx="1"/>
          </p:nvPr>
        </p:nvSpPr>
        <p:spPr>
          <a:xfrm>
            <a:off x="2857750" y="2241063"/>
            <a:ext cx="58227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&lt;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inputFile = </a:t>
            </a:r>
            <a:r>
              <a:rPr lang="el" sz="1600">
                <a:solidFill>
                  <a:schemeClr val="dk2"/>
                </a:solidFill>
              </a:rPr>
              <a:t>open </a:t>
            </a:r>
            <a:r>
              <a:rPr lang="el" sz="1600">
                <a:solidFill>
                  <a:schemeClr val="lt1"/>
                </a:solidFill>
              </a:rPr>
              <a:t>('myimage.jpg', 'rb')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outputFile = </a:t>
            </a:r>
            <a:r>
              <a:rPr lang="el" sz="1600">
                <a:solidFill>
                  <a:schemeClr val="dk2"/>
                </a:solidFill>
              </a:rPr>
              <a:t>open </a:t>
            </a:r>
            <a:r>
              <a:rPr lang="el" sz="1600">
                <a:solidFill>
                  <a:schemeClr val="lt1"/>
                </a:solidFill>
              </a:rPr>
              <a:t>('myoutputimage.jpg', 'wb')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msg = inputFile.</a:t>
            </a:r>
            <a:r>
              <a:rPr lang="el" sz="1600">
                <a:solidFill>
                  <a:schemeClr val="dk2"/>
                </a:solidFill>
              </a:rPr>
              <a:t>read</a:t>
            </a:r>
            <a:r>
              <a:rPr lang="el" sz="1600">
                <a:solidFill>
                  <a:schemeClr val="lt1"/>
                </a:solidFill>
              </a:rPr>
              <a:t>(10)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while len</a:t>
            </a:r>
            <a:r>
              <a:rPr lang="el" sz="1600">
                <a:solidFill>
                  <a:schemeClr val="lt1"/>
                </a:solidFill>
              </a:rPr>
              <a:t>(msg)</a:t>
            </a:r>
            <a:r>
              <a:rPr lang="el" sz="1600">
                <a:solidFill>
                  <a:schemeClr val="lt2"/>
                </a:solidFill>
              </a:rPr>
              <a:t>: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outputFile.</a:t>
            </a:r>
            <a:r>
              <a:rPr lang="el" sz="1600">
                <a:solidFill>
                  <a:schemeClr val="dk2"/>
                </a:solidFill>
              </a:rPr>
              <a:t>write</a:t>
            </a:r>
            <a:r>
              <a:rPr lang="el" sz="1600">
                <a:solidFill>
                  <a:schemeClr val="lt1"/>
                </a:solidFill>
              </a:rPr>
              <a:t>(msg)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msg = inputFile.</a:t>
            </a:r>
            <a:r>
              <a:rPr lang="el" sz="1600">
                <a:solidFill>
                  <a:schemeClr val="dk2"/>
                </a:solidFill>
              </a:rPr>
              <a:t>read</a:t>
            </a:r>
            <a:r>
              <a:rPr lang="el" sz="1600">
                <a:solidFill>
                  <a:schemeClr val="lt1"/>
                </a:solidFill>
              </a:rPr>
              <a:t>(10)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inputFile.</a:t>
            </a:r>
            <a:r>
              <a:rPr lang="el" sz="1600">
                <a:solidFill>
                  <a:schemeClr val="dk2"/>
                </a:solidFill>
              </a:rPr>
              <a:t>close</a:t>
            </a:r>
            <a:r>
              <a:rPr lang="el" sz="1600">
                <a:solidFill>
                  <a:schemeClr val="lt1"/>
                </a:solidFill>
              </a:rPr>
              <a:t>()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outputFile.</a:t>
            </a:r>
            <a:r>
              <a:rPr lang="el" sz="1600">
                <a:solidFill>
                  <a:schemeClr val="dk2"/>
                </a:solidFill>
              </a:rPr>
              <a:t>close</a:t>
            </a:r>
            <a:r>
              <a:rPr lang="el" sz="1600">
                <a:solidFill>
                  <a:schemeClr val="lt1"/>
                </a:solidFill>
              </a:rPr>
              <a:t>()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/>
              <a:t>&gt;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9.8.0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34" name="Google Shape;634;p47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Ασκήσεις για Εμπέδωση </a:t>
            </a:r>
            <a:r>
              <a:rPr lang="el" sz="2700">
                <a:solidFill>
                  <a:schemeClr val="lt2"/>
                </a:solidFill>
              </a:rPr>
              <a:t>(Ασκήσεις 1,2)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35" name="Google Shape;635;p47"/>
          <p:cNvSpPr txBox="1">
            <a:spLocks noGrp="1"/>
          </p:cNvSpPr>
          <p:nvPr>
            <p:ph type="subTitle" idx="1"/>
          </p:nvPr>
        </p:nvSpPr>
        <p:spPr>
          <a:xfrm>
            <a:off x="2261900" y="2340075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Άσκηση 1: </a:t>
            </a:r>
            <a:r>
              <a:rPr lang="el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Δημιουργία και εγγραφή σε αρχείο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Δημιουργήστε ένα νέο αρχείο με το όνομα "my_file.txt" και γράψτε το παρακάτω κείμενο σε αυτό: "Γειά σου κόσμε! Αυτό είναι το πρώτο αρχειάκι που δημιούργησα στην Python."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7" name="Google Shape;637;p47"/>
          <p:cNvCxnSpPr>
            <a:endCxn id="636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8" name="Google Shape;638;p4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39" name="Google Shape;639;p4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0" name="Google Shape;640;p4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1" name="Google Shape;641;p47"/>
          <p:cNvSpPr txBox="1">
            <a:spLocks noGrp="1"/>
          </p:cNvSpPr>
          <p:nvPr>
            <p:ph type="subTitle" idx="1"/>
          </p:nvPr>
        </p:nvSpPr>
        <p:spPr>
          <a:xfrm>
            <a:off x="5334125" y="3123075"/>
            <a:ext cx="3585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Άσκηση 2: </a:t>
            </a:r>
            <a:r>
              <a:rPr lang="el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Ανάγνωση από ένα αρχείο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Ανοίξτε το αρχείο "my_file.txt" που δημιουργήθηκε στην Άσκηση 1 και διαβάστε το περιεχόμενό του. Εκτυπώστε το περιεχόμενο στην κονσόλα.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9.8.1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7" name="Google Shape;647;p48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Ασκήσεις για Εμπέδωση </a:t>
            </a:r>
            <a:r>
              <a:rPr lang="el" sz="2700">
                <a:solidFill>
                  <a:schemeClr val="lt2"/>
                </a:solidFill>
              </a:rPr>
              <a:t>(Ασκήσεις 3,4)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48" name="Google Shape;648;p48"/>
          <p:cNvSpPr txBox="1">
            <a:spLocks noGrp="1"/>
          </p:cNvSpPr>
          <p:nvPr>
            <p:ph type="subTitle" idx="1"/>
          </p:nvPr>
        </p:nvSpPr>
        <p:spPr>
          <a:xfrm>
            <a:off x="2261900" y="2340075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Άσκηση 3: </a:t>
            </a:r>
            <a:r>
              <a:rPr lang="el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Προσάρτηση σε ένα αρχείο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Ανοίξτε το αρχείο "my_file.txt" και προσθέστε το παρακάτω κείμενο στο τέλος του αρχείου: "Αυτό είναι κείμενο που προστέθηκε στο αρχείο."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50" name="Google Shape;650;p48"/>
          <p:cNvCxnSpPr>
            <a:endCxn id="649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52" name="Google Shape;652;p4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3" name="Google Shape;653;p4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4" name="Google Shape;654;p48"/>
          <p:cNvSpPr txBox="1">
            <a:spLocks noGrp="1"/>
          </p:cNvSpPr>
          <p:nvPr>
            <p:ph type="subTitle" idx="1"/>
          </p:nvPr>
        </p:nvSpPr>
        <p:spPr>
          <a:xfrm>
            <a:off x="5325225" y="2927000"/>
            <a:ext cx="3585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Άσκηση 4: </a:t>
            </a:r>
            <a:r>
              <a:rPr lang="el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Ανάγνωση ενός αρχείου γραμμή προς γραμμή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Δημιουργήστε ένα αρχείο με το όνομα "my_poem.txt" και γράψτε το παρακάτω ποίημα σε αυτό:</a:t>
            </a: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Roses are red,</a:t>
            </a: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Violets are blue,</a:t>
            </a: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Sugar is sweet,</a:t>
            </a: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so are you.</a:t>
            </a: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Ανοίξτε το αρχείο "my_poem.txt" και διαβάστε το περιεχόμενό του γραμμή προς γραμμή. Εκτυπώστε κάθε γραμμή στην κονσόλα.</a:t>
            </a: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9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9.8.2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60" name="Google Shape;660;p49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Ασκήσεις για Εμπέδωση </a:t>
            </a:r>
            <a:r>
              <a:rPr lang="el" sz="2700">
                <a:solidFill>
                  <a:schemeClr val="lt2"/>
                </a:solidFill>
              </a:rPr>
              <a:t>(Ασκήσεις 5,6,7)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61" name="Google Shape;661;p49"/>
          <p:cNvSpPr txBox="1">
            <a:spLocks noGrp="1"/>
          </p:cNvSpPr>
          <p:nvPr>
            <p:ph type="subTitle" idx="1"/>
          </p:nvPr>
        </p:nvSpPr>
        <p:spPr>
          <a:xfrm>
            <a:off x="2261900" y="2340075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Άσκηση 5: </a:t>
            </a:r>
            <a:r>
              <a:rPr lang="el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Δημιουργία αρχείου αν δεν υπάρχει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Ανοίξτε το αρχείο "my_notes.txt" αν υπάρχει ή δημιουργήστε ένα νέο αρχείο με αυτό το όνομα αν δεν υπάρχει. Γράψτε το παρακάτω κείμενο στο αρχείο: "Αυτές είναι κάποιες σημειώσεις μου για την Python."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3" name="Google Shape;663;p49"/>
          <p:cNvCxnSpPr>
            <a:endCxn id="662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4" name="Google Shape;664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65" name="Google Shape;665;p4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6" name="Google Shape;666;p4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7" name="Google Shape;667;p49"/>
          <p:cNvSpPr txBox="1">
            <a:spLocks noGrp="1"/>
          </p:cNvSpPr>
          <p:nvPr>
            <p:ph type="subTitle" idx="1"/>
          </p:nvPr>
        </p:nvSpPr>
        <p:spPr>
          <a:xfrm>
            <a:off x="5396600" y="1940975"/>
            <a:ext cx="35850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Άσκηση 6: </a:t>
            </a:r>
            <a:r>
              <a:rPr lang="el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Προσάρτηση σε ένα αρχείο αν δεν υπάρχει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Προσθέστε το παρακάτω κείμενο στο αρχείο "my_notes.txt" αν υπάρχει ή δημιουργήστε ένα νέο αρχείο με αυτό το όνομα αν δεν υπάρχει: "Έχουμε κάποιες επιπρόσθετες σημειώσεις για την Python."</a:t>
            </a: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9"/>
          <p:cNvSpPr txBox="1">
            <a:spLocks noGrp="1"/>
          </p:cNvSpPr>
          <p:nvPr>
            <p:ph type="subTitle" idx="1"/>
          </p:nvPr>
        </p:nvSpPr>
        <p:spPr>
          <a:xfrm>
            <a:off x="5396600" y="2851975"/>
            <a:ext cx="35850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Άσκηση 7: </a:t>
            </a:r>
            <a:r>
              <a:rPr lang="el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Αντιγραφή περιεχομένου από ένα αρχείο σε ένα άλλο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Δημιουργήστε ένα αρχείο με το όνομα "source.txt" και γράψτε το παρακάτω κείμενο σε αυτό: "Αυτό είναι το περιεχόμενο του πηγαίου αρχείου."</a:t>
            </a: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Δημιουργήστε ένα κενό αρχείο με το όνομα "destination.txt".</a:t>
            </a: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Ανοίξτε τα δύο αρχεία και αντιγράψτε το περιεχόμενο του "source.txt" στο "destination.txt".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 txBox="1">
            <a:spLocks noGrp="1"/>
          </p:cNvSpPr>
          <p:nvPr>
            <p:ph type="title"/>
          </p:nvPr>
        </p:nvSpPr>
        <p:spPr>
          <a:xfrm flipH="1">
            <a:off x="943650" y="37680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9.0.0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3" name="Google Shape;523;p38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Ανακεφαλαίωση προηγούμενου μαθήματος</a:t>
            </a:r>
            <a:r>
              <a:rPr lang="el">
                <a:solidFill>
                  <a:schemeClr val="accent6"/>
                </a:solidFill>
              </a:rPr>
              <a:t>]</a:t>
            </a:r>
            <a:r>
              <a:rPr lang="el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4" name="Google Shape;524;p3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5" name="Google Shape;525;p38"/>
          <p:cNvCxnSpPr>
            <a:endCxn id="524" idx="0"/>
          </p:cNvCxnSpPr>
          <p:nvPr/>
        </p:nvCxnSpPr>
        <p:spPr>
          <a:xfrm flipH="1">
            <a:off x="2380425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8" name="Google Shape;528;p3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9" name="Google Shape;529;p38"/>
          <p:cNvSpPr txBox="1">
            <a:spLocks noGrp="1"/>
          </p:cNvSpPr>
          <p:nvPr>
            <p:ph type="subTitle" idx="1"/>
          </p:nvPr>
        </p:nvSpPr>
        <p:spPr>
          <a:xfrm>
            <a:off x="2714750" y="2004400"/>
            <a:ext cx="60075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&lt; </a:t>
            </a:r>
            <a:endParaRPr sz="1600"/>
          </a:p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Προαιρετικές παράμετροι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Δηλώσεις ελέγχου try - except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Ασκήσεις για εμπέδωση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String slicing - παλίνδρομο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/>
              <a:t>&gt;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9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9.1.0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5" name="Google Shape;535;p39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Άνοιγμα και εγγραφή αρχείων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536" name="Google Shape;536;p39"/>
          <p:cNvSpPr txBox="1">
            <a:spLocks noGrp="1"/>
          </p:cNvSpPr>
          <p:nvPr>
            <p:ph type="subTitle" idx="1"/>
          </p:nvPr>
        </p:nvSpPr>
        <p:spPr>
          <a:xfrm>
            <a:off x="2769600" y="2739513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 = open("C:\\Users\\ΝΚ\\Desktop\\myfile.txt", "w")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line1 = "Σ’ αυτό το μάθημά μας θα διαχειριστούμε αρχεία κειμένου\n"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f.write(line1)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line2 = "κειμένου (text files), τα οποία δεν είναι τίποτε άλλο παρά \n" 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f.write(line2)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line3 = "μια σειρά από χαρακτήρες (συμβολοσειρές) που είναι \n"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f.write(line3)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line4 = "αποθηκευμένοι σε ένα μόνιμο μέσο αποθήκευσης.\n"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f.write(line4)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8" name="Google Shape;538;p39"/>
          <p:cNvCxnSpPr>
            <a:endCxn id="537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3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40" name="Google Shape;540;p3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1" name="Google Shape;541;p3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9.2.0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7" name="Google Shape;547;p40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Άνοιγμα και ανάγνωση αρχείων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548" name="Google Shape;548;p40"/>
          <p:cNvSpPr txBox="1">
            <a:spLocks noGrp="1"/>
          </p:cNvSpPr>
          <p:nvPr>
            <p:ph type="subTitle" idx="1"/>
          </p:nvPr>
        </p:nvSpPr>
        <p:spPr>
          <a:xfrm>
            <a:off x="2769600" y="2739513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&lt;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 = open("C:\\Users\\ΝΚ\\Desktop\\myfile.txt", "r")</a:t>
            </a:r>
            <a:endParaRPr sz="1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firstline = f.readline()</a:t>
            </a:r>
            <a:endParaRPr sz="1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secondline = f.readline()</a:t>
            </a:r>
            <a:endParaRPr sz="1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 (firstline)</a:t>
            </a:r>
            <a:endParaRPr sz="1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 (secondline)</a:t>
            </a:r>
            <a:endParaRPr sz="1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0" name="Google Shape;550;p40"/>
          <p:cNvCxnSpPr>
            <a:endCxn id="549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1" name="Google Shape;551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52" name="Google Shape;552;p40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3" name="Google Shape;553;p40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9.3.0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9" name="Google Shape;559;p41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Modes διαχείρισης αρχείων</a:t>
            </a:r>
            <a:r>
              <a:rPr lang="el" sz="2700">
                <a:solidFill>
                  <a:schemeClr val="accent6"/>
                </a:solidFill>
              </a:rPr>
              <a:t>]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560" name="Google Shape;560;p41"/>
          <p:cNvSpPr txBox="1">
            <a:spLocks noGrp="1"/>
          </p:cNvSpPr>
          <p:nvPr>
            <p:ph type="subTitle" idx="1"/>
          </p:nvPr>
        </p:nvSpPr>
        <p:spPr>
          <a:xfrm>
            <a:off x="2225975" y="1960750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'r' mode: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Μόνο για ανάγνωση.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'w' mode: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Μόνο για εγγραφή.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Αν το συγκεκριμένο αρχείο δεν υπάρχει, θα δημιουργηθεί.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2" name="Google Shape;562;p41"/>
          <p:cNvCxnSpPr>
            <a:endCxn id="561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3" name="Google Shape;563;p4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64" name="Google Shape;564;p41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5" name="Google Shape;565;p41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6" name="Google Shape;566;p41"/>
          <p:cNvSpPr txBox="1">
            <a:spLocks noGrp="1"/>
          </p:cNvSpPr>
          <p:nvPr>
            <p:ph type="subTitle" idx="1"/>
          </p:nvPr>
        </p:nvSpPr>
        <p:spPr>
          <a:xfrm>
            <a:off x="5328875" y="2689200"/>
            <a:ext cx="3585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'a' mode: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Για προσθήκη κειμένου.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Αν το συγκεκριμένο αρχείο δεν υπάρχει, θα δημιουργηθεί.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Αν υπάρχει, οτιδήποτε υπάρχει μέσα θα προστεθεί στο τέλος του αρχείου.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'r+' mode: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Και για γραφή και για ανάγνωση.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'x' mode: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Δημιουργεί ένα αρχείο κι επιστρέφει λάθος αν ήδη υπάρχει.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9.4.0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2" name="Google Shape;572;p42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Παραδείγματα για κατανόηση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573" name="Google Shape;573;p42"/>
          <p:cNvSpPr txBox="1">
            <a:spLocks noGrp="1"/>
          </p:cNvSpPr>
          <p:nvPr>
            <p:ph type="subTitle" idx="1"/>
          </p:nvPr>
        </p:nvSpPr>
        <p:spPr>
          <a:xfrm>
            <a:off x="2228300" y="2403200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sz="13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# Άνοιγμα και προσθήκη κειμένου στο αρχείο myfile.txt:</a:t>
            </a:r>
            <a:endParaRPr sz="13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 = open("myfile.txt", "a")</a:t>
            </a:r>
            <a:endParaRPr sz="13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f.write("Τώρα το αρχείο έχει περισσότερο περιεχόμενο!")</a:t>
            </a:r>
            <a:endParaRPr sz="13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sz="13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# Άνοιγμα και διάβασμα του αρχείου μετά την προσθήκη κειμένου:</a:t>
            </a:r>
            <a:endParaRPr sz="13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 = open("myfile.txt", "r")</a:t>
            </a:r>
            <a:endParaRPr sz="13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print(f.read())</a:t>
            </a:r>
            <a:endParaRPr lang="en-US" sz="13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>
              <a:spcBef>
                <a:spcPts val="100"/>
              </a:spcBef>
            </a:pPr>
            <a:r>
              <a:rPr lang="en-US" sz="130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f.close</a:t>
            </a:r>
            <a:r>
              <a:rPr lang="en-US" sz="13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3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sz="13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3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5" name="Google Shape;575;p42"/>
          <p:cNvCxnSpPr>
            <a:endCxn id="574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77" name="Google Shape;577;p42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8" name="Google Shape;578;p42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9" name="Google Shape;579;p42"/>
          <p:cNvSpPr txBox="1">
            <a:spLocks noGrp="1"/>
          </p:cNvSpPr>
          <p:nvPr>
            <p:ph type="subTitle" idx="1"/>
          </p:nvPr>
        </p:nvSpPr>
        <p:spPr>
          <a:xfrm>
            <a:off x="5363000" y="2403200"/>
            <a:ext cx="3396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# Άνοιγμα του αρχείου και επανωγράψιμο (το υπάρχον κείμενο διαγράφεται):</a:t>
            </a:r>
            <a:endParaRPr sz="12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 = open("myfile.txt", "w")</a:t>
            </a:r>
            <a:endParaRPr sz="12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f.write("Ώπα! Έχουμε διαγράψει το περιεχόμενο!")</a:t>
            </a:r>
            <a:endParaRPr sz="12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sz="12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# Άνοιγμα και ανάγνωση του αρχείου μετά το επανωγράψιμο:</a:t>
            </a:r>
            <a:endParaRPr sz="12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 = open("myfile.txt", "r")</a:t>
            </a:r>
            <a:endParaRPr sz="12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print(f.read())</a:t>
            </a:r>
            <a:endParaRPr lang="en-US" sz="12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00"/>
              </a:spcBef>
            </a:pPr>
            <a:r>
              <a:rPr lang="en-US" sz="120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f.close</a:t>
            </a:r>
            <a:r>
              <a:rPr lang="en-US" sz="1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2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2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9.5.0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5" name="Google Shape;585;p43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Ανάγνωση με for loop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586" name="Google Shape;586;p43"/>
          <p:cNvSpPr txBox="1">
            <a:spLocks noGrp="1"/>
          </p:cNvSpPr>
          <p:nvPr>
            <p:ph type="subTitle" idx="1"/>
          </p:nvPr>
        </p:nvSpPr>
        <p:spPr>
          <a:xfrm>
            <a:off x="2788400" y="2181850"/>
            <a:ext cx="5715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 = open ('myfile.txt', 'r')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line in f: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 (line, end = '') </a:t>
            </a:r>
            <a:r>
              <a:rPr lang="e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Δύο μονά εισαγωγικά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8" name="Google Shape;588;p43"/>
          <p:cNvCxnSpPr>
            <a:endCxn id="587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90" name="Google Shape;590;p43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1" name="Google Shape;591;p43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 txBox="1">
            <a:spLocks noGrp="1"/>
          </p:cNvSpPr>
          <p:nvPr>
            <p:ph type="title"/>
          </p:nvPr>
        </p:nvSpPr>
        <p:spPr>
          <a:xfrm flipH="1">
            <a:off x="943650" y="37680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9.5.1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7" name="Google Shape;597;p44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Aνάγνωση με χρήση buffer</a:t>
            </a:r>
            <a:r>
              <a:rPr lang="el">
                <a:solidFill>
                  <a:schemeClr val="accent6"/>
                </a:solidFill>
              </a:rPr>
              <a:t>]</a:t>
            </a:r>
            <a:r>
              <a:rPr lang="el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8" name="Google Shape;598;p44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9" name="Google Shape;599;p44"/>
          <p:cNvCxnSpPr>
            <a:endCxn id="598" idx="0"/>
          </p:cNvCxnSpPr>
          <p:nvPr/>
        </p:nvCxnSpPr>
        <p:spPr>
          <a:xfrm flipH="1">
            <a:off x="2380425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4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01" name="Google Shape;601;p4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2" name="Google Shape;602;p4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3" name="Google Shape;603;p44"/>
          <p:cNvSpPr txBox="1">
            <a:spLocks noGrp="1"/>
          </p:cNvSpPr>
          <p:nvPr>
            <p:ph type="subTitle" idx="1"/>
          </p:nvPr>
        </p:nvSpPr>
        <p:spPr>
          <a:xfrm>
            <a:off x="2866675" y="2002750"/>
            <a:ext cx="56268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&lt;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inputFile = open ('myfile.txt', 'r')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outputFile = open ('myoutputfile.txt', 'w')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msg = inputFile.read(10)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while len(msg):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outputFile.write(msg)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msg = inputFile.read(10)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inputFile.close()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outputFile.close()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/>
              <a:t>&gt;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9.6.0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9" name="Google Shape;609;p45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Προσθήκη δεδομένων σε </a:t>
            </a:r>
            <a:r>
              <a:rPr lang="el" sz="2700">
                <a:solidFill>
                  <a:schemeClr val="lt2"/>
                </a:solidFill>
              </a:rPr>
              <a:t>υπάρχον αρχείο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10" name="Google Shape;610;p45"/>
          <p:cNvSpPr txBox="1">
            <a:spLocks noGrp="1"/>
          </p:cNvSpPr>
          <p:nvPr>
            <p:ph type="subTitle" idx="1"/>
          </p:nvPr>
        </p:nvSpPr>
        <p:spPr>
          <a:xfrm>
            <a:off x="1923450" y="2118238"/>
            <a:ext cx="4227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#Ας δημιουργήσουμε ένα αρχειάκι με τον παρακάτω κώδικα: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 = open('C:\\Users\\ΝΚ\\Desktop\\myfile.txt', 'a')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f.write('Τελευταία γραμμή')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 = open('C:\\Users\\ΝΚ\\Desktop\\myfile.txt', 'r')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text = f.read()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print(text)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5"/>
          <p:cNvSpPr txBox="1"/>
          <p:nvPr/>
        </p:nvSpPr>
        <p:spPr>
          <a:xfrm>
            <a:off x="2133675" y="363112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2" name="Google Shape;612;p45"/>
          <p:cNvCxnSpPr>
            <a:endCxn id="611" idx="0"/>
          </p:cNvCxnSpPr>
          <p:nvPr/>
        </p:nvCxnSpPr>
        <p:spPr>
          <a:xfrm flipH="1">
            <a:off x="2386725" y="182182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3" name="Google Shape;613;p4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14" name="Google Shape;614;p45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5" name="Google Shape;615;p45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6" name="Google Shape;616;p45"/>
          <p:cNvSpPr txBox="1">
            <a:spLocks noGrp="1"/>
          </p:cNvSpPr>
          <p:nvPr>
            <p:ph type="subTitle" idx="1"/>
          </p:nvPr>
        </p:nvSpPr>
        <p:spPr>
          <a:xfrm>
            <a:off x="5874975" y="3016125"/>
            <a:ext cx="31995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== RESTART: C:/Users/ΝΚ/AppData/Local/Programs/Python/Python311/read_write.py ==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Σ’ αυτό το μάθημά μας θα διαχειριστούμε αρχεία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κειμένου (text files), τα οποία δεν είναι τίποτε άλλο παρά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μια σειρά από χαρακτήρες (συμβολοσειρές) που είναι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αποθηκευμένοι σε ένα μόνιμο μέσο αποθήκευσης. Τελευταία γραμμή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Microsoft Office PowerPoint</Application>
  <PresentationFormat>Προβολή στην οθόνη (16:9)</PresentationFormat>
  <Paragraphs>207</Paragraphs>
  <Slides>13</Slides>
  <Notes>13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13</vt:i4>
      </vt:variant>
    </vt:vector>
  </HeadingPairs>
  <TitlesOfParts>
    <vt:vector size="18" baseType="lpstr">
      <vt:lpstr>Montserrat</vt:lpstr>
      <vt:lpstr>Fira Code</vt:lpstr>
      <vt:lpstr>Arial</vt:lpstr>
      <vt:lpstr>Simple Light</vt:lpstr>
      <vt:lpstr>Programming Language Workshop for Beginners by Slidesgo</vt:lpstr>
      <vt:lpstr>Γλώσσα‘Προγραμματισμού’: {</vt:lpstr>
      <vt:lpstr>9.0.0{</vt:lpstr>
      <vt:lpstr>9.1.0{</vt:lpstr>
      <vt:lpstr>9.2.0{</vt:lpstr>
      <vt:lpstr>9.3.0{</vt:lpstr>
      <vt:lpstr>9.4.0{</vt:lpstr>
      <vt:lpstr>9.5.0{</vt:lpstr>
      <vt:lpstr>9.5.1{</vt:lpstr>
      <vt:lpstr>9.6.0{</vt:lpstr>
      <vt:lpstr>9.7.0{</vt:lpstr>
      <vt:lpstr>9.8.0{</vt:lpstr>
      <vt:lpstr>9.8.1{</vt:lpstr>
      <vt:lpstr>9.8.2{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Γλώσσα‘Προγραμματισμού’: {</dc:title>
  <cp:lastModifiedBy>ΝΚ</cp:lastModifiedBy>
  <cp:revision>1</cp:revision>
  <dcterms:modified xsi:type="dcterms:W3CDTF">2023-05-08T20:11:55Z</dcterms:modified>
</cp:coreProperties>
</file>