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Fira Code"/>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FiraCode-bold.fntdata"/><Relationship Id="rId14" Type="http://schemas.openxmlformats.org/officeDocument/2006/relationships/font" Target="fonts/FiraCod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38dc90a3b4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38dc90a3b4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38dc90a3b4_0_2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38dc90a3b4_0_2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482a6568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482a6568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482a65680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482a65680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482a65680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482a65680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482a65680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482a65680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482a65680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482a65680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3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1800">
                <a:solidFill>
                  <a:schemeClr val="accent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8" name="Google Shape;58;p14"/>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60" name="Google Shape;60;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61" name="Google Shape;61;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2" name="Google Shape;62;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3" name="Google Shape;63;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4" name="Google Shape;64;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5" name="Google Shape;65;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6" name="Google Shape;66;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7" name="Google Shape;67;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8" name="Google Shape;68;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9" name="Google Shape;69;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70" name="Google Shape;70;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71" name="Google Shape;71;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2" name="Google Shape;72;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77" name="Google Shape;77;p15"/>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 name="Google Shape;78;p15"/>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79" name="Google Shape;7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16"/>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0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8" name="Google Shape;98;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6" name="Google Shape;116;p17"/>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117" name="Google Shape;117;p17"/>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118" name="Google Shape;118;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32" name="Google Shape;132;p17"/>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7" name="Google Shape;137;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8" name="Google Shape;138;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0" name="Google Shape;150;p1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sp>
        <p:nvSpPr>
          <p:cNvPr id="152" name="Google Shape;152;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55" name="Google Shape;155;p19"/>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0" name="Shape 170"/>
        <p:cNvGrpSpPr/>
        <p:nvPr/>
      </p:nvGrpSpPr>
      <p:grpSpPr>
        <a:xfrm>
          <a:off x="0" y="0"/>
          <a:ext cx="0" cy="0"/>
          <a:chOff x="0" y="0"/>
          <a:chExt cx="0" cy="0"/>
        </a:xfrm>
      </p:grpSpPr>
      <p:sp>
        <p:nvSpPr>
          <p:cNvPr id="171" name="Google Shape;171;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4" name="Google Shape;174;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5" name="Google Shape;175;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6" name="Google Shape;176;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sp>
        <p:nvSpPr>
          <p:cNvPr id="189" name="Google Shape;189;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2" name="Google Shape;192;p21"/>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3" name="Google Shape;193;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4" name="Google Shape;194;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7" name="Shape 207"/>
        <p:cNvGrpSpPr/>
        <p:nvPr/>
      </p:nvGrpSpPr>
      <p:grpSpPr>
        <a:xfrm>
          <a:off x="0" y="0"/>
          <a:ext cx="0" cy="0"/>
          <a:chOff x="0" y="0"/>
          <a:chExt cx="0" cy="0"/>
        </a:xfrm>
      </p:grpSpPr>
      <p:sp>
        <p:nvSpPr>
          <p:cNvPr id="208" name="Google Shape;208;p22"/>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9" name="Shape 209"/>
        <p:cNvGrpSpPr/>
        <p:nvPr/>
      </p:nvGrpSpPr>
      <p:grpSpPr>
        <a:xfrm>
          <a:off x="0" y="0"/>
          <a:ext cx="0" cy="0"/>
          <a:chOff x="0" y="0"/>
          <a:chExt cx="0" cy="0"/>
        </a:xfrm>
      </p:grpSpPr>
      <p:sp>
        <p:nvSpPr>
          <p:cNvPr id="210" name="Google Shape;210;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3" name="Google Shape;213;p23"/>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800">
                <a:solidFill>
                  <a:schemeClr val="accent3"/>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14" name="Google Shape;214;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5" name="Google Shape;215;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6" name="Google Shape;216;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7" name="Google Shape;217;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8" name="Google Shape;218;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9" name="Google Shape;219;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0" name="Google Shape;220;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1" name="Google Shape;221;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2" name="Google Shape;222;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3" name="Google Shape;223;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4" name="Google Shape;224;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5" name="Google Shape;225;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6" name="Google Shape;226;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7" name="Google Shape;227;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9" name="Shape 229"/>
        <p:cNvGrpSpPr/>
        <p:nvPr/>
      </p:nvGrpSpPr>
      <p:grpSpPr>
        <a:xfrm>
          <a:off x="0" y="0"/>
          <a:ext cx="0" cy="0"/>
          <a:chOff x="0" y="0"/>
          <a:chExt cx="0" cy="0"/>
        </a:xfrm>
      </p:grpSpPr>
      <p:sp>
        <p:nvSpPr>
          <p:cNvPr id="230" name="Google Shape;230;p2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3" name="Google Shape;233;p25"/>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4" name="Google Shape;234;p25"/>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5" name="Google Shape;235;p25"/>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6" name="Google Shape;236;p25"/>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37" name="Google Shape;237;p25"/>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38" name="Google Shape;238;p25"/>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239" name="Google Shape;239;p25"/>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240" name="Google Shape;240;p25"/>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241" name="Google Shape;241;p2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2" name="Google Shape;242;p2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3" name="Google Shape;243;p2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4" name="Google Shape;244;p2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5" name="Google Shape;245;p2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6" name="Google Shape;246;p2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7" name="Google Shape;247;p2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8" name="Google Shape;248;p2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9" name="Google Shape;249;p2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50" name="Google Shape;250;p2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51" name="Google Shape;251;p2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2" name="Google Shape;252;p2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3" name="Google Shape;253;p2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4" name="Google Shape;254;p2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5" name="Google Shape;255;p25"/>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56" name="Shape 256"/>
        <p:cNvGrpSpPr/>
        <p:nvPr/>
      </p:nvGrpSpPr>
      <p:grpSpPr>
        <a:xfrm>
          <a:off x="0" y="0"/>
          <a:ext cx="0" cy="0"/>
          <a:chOff x="0" y="0"/>
          <a:chExt cx="0" cy="0"/>
        </a:xfrm>
      </p:grpSpPr>
      <p:sp>
        <p:nvSpPr>
          <p:cNvPr id="257" name="Google Shape;257;p2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60" name="Google Shape;260;p26"/>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1" name="Google Shape;261;p2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75" name="Shape 275"/>
        <p:cNvGrpSpPr/>
        <p:nvPr/>
      </p:nvGrpSpPr>
      <p:grpSpPr>
        <a:xfrm>
          <a:off x="0" y="0"/>
          <a:ext cx="0" cy="0"/>
          <a:chOff x="0" y="0"/>
          <a:chExt cx="0" cy="0"/>
        </a:xfrm>
      </p:grpSpPr>
      <p:sp>
        <p:nvSpPr>
          <p:cNvPr id="276" name="Google Shape;276;p2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79" name="Google Shape;279;p27"/>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0" name="Google Shape;280;p27"/>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1" name="Google Shape;281;p27"/>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2" name="Google Shape;282;p27"/>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3" name="Google Shape;283;p27"/>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4" name="Google Shape;284;p2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5" name="Google Shape;295;p2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6" name="Google Shape;296;p2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7" name="Google Shape;297;p2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98" name="Google Shape;298;p2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9" name="Shape 299"/>
        <p:cNvGrpSpPr/>
        <p:nvPr/>
      </p:nvGrpSpPr>
      <p:grpSpPr>
        <a:xfrm>
          <a:off x="0" y="0"/>
          <a:ext cx="0" cy="0"/>
          <a:chOff x="0" y="0"/>
          <a:chExt cx="0" cy="0"/>
        </a:xfrm>
      </p:grpSpPr>
      <p:sp>
        <p:nvSpPr>
          <p:cNvPr id="300" name="Google Shape;300;p2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3" name="Google Shape;303;p28"/>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4" name="Google Shape;304;p28"/>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5" name="Google Shape;305;p28"/>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6" name="Google Shape;306;p28"/>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7" name="Google Shape;307;p28"/>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08" name="Google Shape;308;p28"/>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09" name="Google Shape;309;p28"/>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10" name="Google Shape;310;p2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8" name="Google Shape;318;p2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9" name="Google Shape;319;p2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0" name="Google Shape;320;p2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1" name="Google Shape;321;p2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2" name="Google Shape;322;p2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3" name="Google Shape;323;p2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4" name="Google Shape;324;p2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325" name="Shape 325"/>
        <p:cNvGrpSpPr/>
        <p:nvPr/>
      </p:nvGrpSpPr>
      <p:grpSpPr>
        <a:xfrm>
          <a:off x="0" y="0"/>
          <a:ext cx="0" cy="0"/>
          <a:chOff x="0" y="0"/>
          <a:chExt cx="0" cy="0"/>
        </a:xfrm>
      </p:grpSpPr>
      <p:sp>
        <p:nvSpPr>
          <p:cNvPr id="326" name="Google Shape;326;p2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29" name="Google Shape;329;p29"/>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0" name="Google Shape;330;p29"/>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1" name="Google Shape;331;p29"/>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2" name="Google Shape;332;p29"/>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3" name="Google Shape;333;p29"/>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4" name="Google Shape;334;p29"/>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5" name="Google Shape;335;p29"/>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6" name="Google Shape;336;p29"/>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7" name="Google Shape;337;p29"/>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38" name="Google Shape;338;p29"/>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339" name="Google Shape;339;p29"/>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340" name="Google Shape;340;p2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4" name="Google Shape;344;p2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5" name="Google Shape;345;p2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6" name="Google Shape;346;p2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7" name="Google Shape;347;p2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8" name="Google Shape;348;p2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9" name="Google Shape;349;p2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50" name="Google Shape;350;p2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51" name="Google Shape;351;p2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52" name="Google Shape;352;p2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3" name="Google Shape;353;p2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4" name="Google Shape;354;p2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55" name="Shape 355"/>
        <p:cNvGrpSpPr/>
        <p:nvPr/>
      </p:nvGrpSpPr>
      <p:grpSpPr>
        <a:xfrm>
          <a:off x="0" y="0"/>
          <a:ext cx="0" cy="0"/>
          <a:chOff x="0" y="0"/>
          <a:chExt cx="0" cy="0"/>
        </a:xfrm>
      </p:grpSpPr>
      <p:sp>
        <p:nvSpPr>
          <p:cNvPr id="356" name="Google Shape;356;p3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59" name="Google Shape;359;p30"/>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60" name="Google Shape;360;p3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5" name="Google Shape;375;p30"/>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76" name="Google Shape;376;p30"/>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77" name="Google Shape;377;p30"/>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78" name="Shape 378"/>
        <p:cNvGrpSpPr/>
        <p:nvPr/>
      </p:nvGrpSpPr>
      <p:grpSpPr>
        <a:xfrm>
          <a:off x="0" y="0"/>
          <a:ext cx="0" cy="0"/>
          <a:chOff x="0" y="0"/>
          <a:chExt cx="0" cy="0"/>
        </a:xfrm>
      </p:grpSpPr>
      <p:sp>
        <p:nvSpPr>
          <p:cNvPr id="379" name="Google Shape;379;p3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82" name="Google Shape;382;p3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4" name="Google Shape;394;p3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5" name="Google Shape;395;p3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6" name="Google Shape;396;p3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7" name="Google Shape;397;p31"/>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98" name="Google Shape;398;p31"/>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99" name="Google Shape;399;p31"/>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400" name="Google Shape;400;p31"/>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401" name="Shape 401"/>
        <p:cNvGrpSpPr/>
        <p:nvPr/>
      </p:nvGrpSpPr>
      <p:grpSpPr>
        <a:xfrm>
          <a:off x="0" y="0"/>
          <a:ext cx="0" cy="0"/>
          <a:chOff x="0" y="0"/>
          <a:chExt cx="0" cy="0"/>
        </a:xfrm>
      </p:grpSpPr>
      <p:sp>
        <p:nvSpPr>
          <p:cNvPr id="402" name="Google Shape;402;p3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2"/>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2"/>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405" name="Google Shape;405;p32"/>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6" name="Google Shape;406;p3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6" name="Google Shape;416;p3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7" name="Google Shape;417;p3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8" name="Google Shape;418;p3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9" name="Google Shape;419;p3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420" name="Shape 420"/>
        <p:cNvGrpSpPr/>
        <p:nvPr/>
      </p:nvGrpSpPr>
      <p:grpSpPr>
        <a:xfrm>
          <a:off x="0" y="0"/>
          <a:ext cx="0" cy="0"/>
          <a:chOff x="0" y="0"/>
          <a:chExt cx="0" cy="0"/>
        </a:xfrm>
      </p:grpSpPr>
      <p:sp>
        <p:nvSpPr>
          <p:cNvPr id="421" name="Google Shape;421;p3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4" name="Google Shape;424;p3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5" name="Google Shape;425;p3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6" name="Google Shape;426;p3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37" name="Google Shape;437;p33"/>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438" name="Google Shape;438;p33"/>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439" name="Google Shape;439;p33"/>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0"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44" name="Google Shape;444;p34"/>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5" name="Google Shape;445;p34"/>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46" name="Google Shape;446;p3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7" name="Google Shape;457;p3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8" name="Google Shape;458;p3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9" name="Google Shape;459;p3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60" name="Google Shape;460;p34"/>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b="1" lang="el"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l" sz="1200">
                <a:solidFill>
                  <a:schemeClr val="accent3"/>
                </a:solidFill>
                <a:latin typeface="Fira Code"/>
                <a:ea typeface="Fira Code"/>
                <a:cs typeface="Fira Code"/>
                <a:sym typeface="Fira Code"/>
              </a:rPr>
              <a:t>, including icons by </a:t>
            </a:r>
            <a:r>
              <a:rPr b="1" lang="el"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l" sz="1200">
                <a:solidFill>
                  <a:schemeClr val="accent3"/>
                </a:solidFill>
                <a:latin typeface="Fira Code"/>
                <a:ea typeface="Fira Code"/>
                <a:cs typeface="Fira Code"/>
                <a:sym typeface="Fira Code"/>
              </a:rPr>
              <a:t>, and infographics &amp; images by </a:t>
            </a:r>
            <a:r>
              <a:rPr b="1" lang="el"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61" name="Shape 461"/>
        <p:cNvGrpSpPr/>
        <p:nvPr/>
      </p:nvGrpSpPr>
      <p:grpSpPr>
        <a:xfrm>
          <a:off x="0" y="0"/>
          <a:ext cx="0" cy="0"/>
          <a:chOff x="0" y="0"/>
          <a:chExt cx="0" cy="0"/>
        </a:xfrm>
      </p:grpSpPr>
      <p:sp>
        <p:nvSpPr>
          <p:cNvPr id="462" name="Google Shape;462;p3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5" name="Google Shape;465;p3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6" name="Google Shape;466;p3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78" name="Shape 478"/>
        <p:cNvGrpSpPr/>
        <p:nvPr/>
      </p:nvGrpSpPr>
      <p:grpSpPr>
        <a:xfrm>
          <a:off x="0" y="0"/>
          <a:ext cx="0" cy="0"/>
          <a:chOff x="0" y="0"/>
          <a:chExt cx="0" cy="0"/>
        </a:xfrm>
      </p:grpSpPr>
      <p:sp>
        <p:nvSpPr>
          <p:cNvPr id="479" name="Google Shape;479;p3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2" name="Google Shape;482;p3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3" name="Google Shape;483;p3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4" name="Google Shape;484;p3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500" name="Google Shape;500;p37"/>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t>&lt; Εισηγητής: Νίκος Κούκος &gt;</a:t>
            </a:r>
            <a:endParaRPr/>
          </a:p>
        </p:txBody>
      </p:sp>
      <p:sp>
        <p:nvSpPr>
          <p:cNvPr id="501" name="Google Shape;501;p37"/>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400"/>
              <a:t>ΕΚΠΑΙΔΕΥΤΙΚΟΣ ΟΜΙΛΟΣ ΕΥΔΟΚΙΜΟΣ</a:t>
            </a:r>
            <a:endParaRPr sz="1400">
              <a:solidFill>
                <a:schemeClr val="accent3"/>
              </a:solidFill>
            </a:endParaRPr>
          </a:p>
        </p:txBody>
      </p:sp>
      <p:sp>
        <p:nvSpPr>
          <p:cNvPr id="502" name="Google Shape;502;p37"/>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503" name="Google Shape;503;p37"/>
          <p:cNvGrpSpPr/>
          <p:nvPr/>
        </p:nvGrpSpPr>
        <p:grpSpPr>
          <a:xfrm>
            <a:off x="1413525" y="1759900"/>
            <a:ext cx="506100" cy="2444350"/>
            <a:chOff x="1413525" y="1759900"/>
            <a:chExt cx="506100" cy="2444350"/>
          </a:xfrm>
        </p:grpSpPr>
        <p:cxnSp>
          <p:nvCxnSpPr>
            <p:cNvPr id="504" name="Google Shape;504;p37"/>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505" name="Google Shape;505;p37"/>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06" name="Google Shape;506;p37"/>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07" name="Google Shape;507;p37"/>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08" name="Google Shape;508;p37"/>
          <p:cNvSpPr txBox="1"/>
          <p:nvPr>
            <p:ph idx="1"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509" name="Google Shape;509;p37"/>
          <p:cNvSpPr txBox="1"/>
          <p:nvPr>
            <p:ph idx="1"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510" name="Google Shape;510;p37"/>
          <p:cNvGrpSpPr/>
          <p:nvPr/>
        </p:nvGrpSpPr>
        <p:grpSpPr>
          <a:xfrm>
            <a:off x="7351658" y="687818"/>
            <a:ext cx="365770" cy="365752"/>
            <a:chOff x="2806813" y="5231175"/>
            <a:chExt cx="295500" cy="292625"/>
          </a:xfrm>
        </p:grpSpPr>
        <p:sp>
          <p:nvSpPr>
            <p:cNvPr id="511" name="Google Shape;511;p37"/>
            <p:cNvSpPr/>
            <p:nvPr/>
          </p:nvSpPr>
          <p:spPr>
            <a:xfrm>
              <a:off x="3034838" y="5258150"/>
              <a:ext cx="46000" cy="229925"/>
            </a:xfrm>
            <a:custGeom>
              <a:rect b="b" l="l" r="r" t="t"/>
              <a:pathLst>
                <a:path extrusionOk="0" h="9197" w="1840">
                  <a:moveTo>
                    <a:pt x="0" y="0"/>
                  </a:moveTo>
                  <a:lnTo>
                    <a:pt x="0" y="9197"/>
                  </a:lnTo>
                  <a:lnTo>
                    <a:pt x="1839" y="9197"/>
                  </a:lnTo>
                  <a:lnTo>
                    <a:pt x="1839" y="0"/>
                  </a:lnTo>
                  <a:close/>
                </a:path>
              </a:pathLst>
            </a:custGeom>
            <a:solidFill>
              <a:srgbClr val="A5CF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2954238" y="5326875"/>
              <a:ext cx="46000" cy="161200"/>
            </a:xfrm>
            <a:custGeom>
              <a:rect b="b" l="l" r="r" t="t"/>
              <a:pathLst>
                <a:path extrusionOk="0" h="6448" w="1840">
                  <a:moveTo>
                    <a:pt x="1" y="1"/>
                  </a:moveTo>
                  <a:lnTo>
                    <a:pt x="1" y="6448"/>
                  </a:lnTo>
                  <a:lnTo>
                    <a:pt x="1840" y="6448"/>
                  </a:lnTo>
                  <a:lnTo>
                    <a:pt x="1840" y="1"/>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2873663" y="5396100"/>
              <a:ext cx="46000" cy="91975"/>
            </a:xfrm>
            <a:custGeom>
              <a:rect b="b" l="l" r="r" t="t"/>
              <a:pathLst>
                <a:path extrusionOk="0" h="3679" w="1840">
                  <a:moveTo>
                    <a:pt x="0" y="0"/>
                  </a:moveTo>
                  <a:lnTo>
                    <a:pt x="0" y="3679"/>
                  </a:lnTo>
                  <a:lnTo>
                    <a:pt x="1839" y="3679"/>
                  </a:lnTo>
                  <a:lnTo>
                    <a:pt x="1839" y="0"/>
                  </a:lnTo>
                  <a:close/>
                </a:path>
              </a:pathLst>
            </a:custGeom>
            <a:solidFill>
              <a:srgbClr val="FF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051888" y="5302000"/>
              <a:ext cx="12425" cy="11725"/>
            </a:xfrm>
            <a:custGeom>
              <a:rect b="b" l="l" r="r" t="t"/>
              <a:pathLst>
                <a:path extrusionOk="0" h="469" w="497">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2806813" y="5231175"/>
              <a:ext cx="295500" cy="292625"/>
            </a:xfrm>
            <a:custGeom>
              <a:rect b="b" l="l" r="r" t="t"/>
              <a:pathLst>
                <a:path extrusionOk="0" h="11705" w="1182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3051888" y="5326000"/>
              <a:ext cx="11875" cy="44925"/>
            </a:xfrm>
            <a:custGeom>
              <a:rect b="b" l="l" r="r" t="t"/>
              <a:pathLst>
                <a:path extrusionOk="0" h="1797" w="475">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7"/>
          <p:cNvSpPr txBox="1"/>
          <p:nvPr>
            <p:ph idx="2" type="subTitle"/>
          </p:nvPr>
        </p:nvSpPr>
        <p:spPr>
          <a:xfrm>
            <a:off x="7754825" y="640300"/>
            <a:ext cx="12666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1000">
                <a:solidFill>
                  <a:schemeClr val="accent6"/>
                </a:solidFill>
              </a:rPr>
              <a:t>[</a:t>
            </a:r>
            <a:r>
              <a:rPr lang="el" sz="1000">
                <a:solidFill>
                  <a:schemeClr val="accent1"/>
                </a:solidFill>
              </a:rPr>
              <a:t>11</a:t>
            </a:r>
            <a:r>
              <a:rPr lang="el" sz="1000">
                <a:solidFill>
                  <a:schemeClr val="accent1"/>
                </a:solidFill>
              </a:rPr>
              <a:t>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11</a:t>
            </a:r>
            <a:r>
              <a:rPr lang="el" sz="3000"/>
              <a:t>.1.1</a:t>
            </a:r>
            <a:r>
              <a:rPr lang="el" sz="5000">
                <a:solidFill>
                  <a:schemeClr val="accent6"/>
                </a:solidFill>
              </a:rPr>
              <a:t>{</a:t>
            </a:r>
            <a:endParaRPr sz="5000">
              <a:solidFill>
                <a:schemeClr val="accent6"/>
              </a:solidFill>
            </a:endParaRPr>
          </a:p>
        </p:txBody>
      </p:sp>
      <p:sp>
        <p:nvSpPr>
          <p:cNvPr id="523" name="Google Shape;523;p38"/>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900">
                <a:solidFill>
                  <a:schemeClr val="accent2"/>
                </a:solidFill>
              </a:rPr>
              <a:t>ΑΣΚΗΣΕΙΣ </a:t>
            </a:r>
            <a:r>
              <a:rPr lang="el" sz="2900">
                <a:solidFill>
                  <a:schemeClr val="accent6"/>
                </a:solidFill>
              </a:rPr>
              <a:t>- </a:t>
            </a:r>
            <a:r>
              <a:rPr lang="el" sz="2900">
                <a:solidFill>
                  <a:schemeClr val="lt2"/>
                </a:solidFill>
              </a:rPr>
              <a:t>ΕΜΒΑΘΥΝΣΗ ΚΩΔΙΚΑ</a:t>
            </a:r>
            <a:endParaRPr sz="2900">
              <a:solidFill>
                <a:schemeClr val="lt2"/>
              </a:solidFill>
            </a:endParaRPr>
          </a:p>
        </p:txBody>
      </p:sp>
      <p:sp>
        <p:nvSpPr>
          <p:cNvPr id="524" name="Google Shape;524;p38"/>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25" name="Google Shape;525;p38"/>
          <p:cNvCxnSpPr>
            <a:endCxn id="524"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26" name="Google Shape;526;p3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27" name="Google Shape;527;p38"/>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28" name="Google Shape;528;p38"/>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29" name="Google Shape;529;p38"/>
          <p:cNvSpPr txBox="1"/>
          <p:nvPr>
            <p:ph idx="1" type="subTitle"/>
          </p:nvPr>
        </p:nvSpPr>
        <p:spPr>
          <a:xfrm>
            <a:off x="2624425" y="2322225"/>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600"/>
              <a:t>&lt;</a:t>
            </a:r>
            <a:endParaRPr sz="1600"/>
          </a:p>
          <a:p>
            <a:pPr indent="0" lvl="0" marL="0" rtl="0" algn="l">
              <a:lnSpc>
                <a:spcPct val="100000"/>
              </a:lnSpc>
              <a:spcBef>
                <a:spcPts val="400"/>
              </a:spcBef>
              <a:spcAft>
                <a:spcPts val="0"/>
              </a:spcAft>
              <a:buNone/>
            </a:pPr>
            <a:r>
              <a:rPr lang="el" sz="1600"/>
              <a:t>Ζητήστε από τον χρήστη έναν ακέραιο αριθμό n. Γράψτε ένα πρόγραμμα για τη δημιουργία ενός λεξικού που περιέχει σαν κλειδί έναν αριθμό ‘I’ και σαν τιμή τον i * i (  δηλ. το τετράγωνό του i x i) τέτοιο ώστε να είναι ένας ακέραιος αριθμός μεταξύ του 1 και του n (και τα δύο περιλαμβάνονται) που έχει δοθεί από τον χρήστη. και μετά το πρόγραμμα θα πρέπει να εκτυπώσει το λεξικό</a:t>
            </a:r>
            <a:endParaRPr/>
          </a:p>
          <a:p>
            <a:pPr indent="0" lvl="0" marL="0" rtl="0" algn="l">
              <a:lnSpc>
                <a:spcPct val="100000"/>
              </a:lnSpc>
              <a:spcBef>
                <a:spcPts val="400"/>
              </a:spcBef>
              <a:spcAft>
                <a:spcPts val="400"/>
              </a:spcAft>
              <a:buNone/>
            </a:pPr>
            <a:r>
              <a:rPr lang="el" sz="1600"/>
              <a:t>&gt;</a:t>
            </a:r>
            <a:endParaRPr sz="1600"/>
          </a:p>
        </p:txBody>
      </p:sp>
      <p:sp>
        <p:nvSpPr>
          <p:cNvPr id="530" name="Google Shape;530;p38"/>
          <p:cNvSpPr txBox="1"/>
          <p:nvPr>
            <p:ph idx="1" type="subTitle"/>
          </p:nvPr>
        </p:nvSpPr>
        <p:spPr>
          <a:xfrm>
            <a:off x="2536175" y="1264875"/>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Άσκηση 1</a:t>
            </a:r>
            <a:endParaRPr sz="2100">
              <a:solidFill>
                <a:srgbClr val="DBA0D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9"/>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11.1.2</a:t>
            </a:r>
            <a:r>
              <a:rPr lang="el" sz="5000">
                <a:solidFill>
                  <a:schemeClr val="accent6"/>
                </a:solidFill>
              </a:rPr>
              <a:t>{</a:t>
            </a:r>
            <a:endParaRPr sz="5000">
              <a:solidFill>
                <a:schemeClr val="accent6"/>
              </a:solidFill>
            </a:endParaRPr>
          </a:p>
        </p:txBody>
      </p:sp>
      <p:sp>
        <p:nvSpPr>
          <p:cNvPr id="536" name="Google Shape;536;p39"/>
          <p:cNvSpPr txBox="1"/>
          <p:nvPr>
            <p:ph idx="2" type="title"/>
          </p:nvPr>
        </p:nvSpPr>
        <p:spPr>
          <a:xfrm>
            <a:off x="2624427" y="752750"/>
            <a:ext cx="63750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900">
                <a:solidFill>
                  <a:schemeClr val="accent2"/>
                </a:solidFill>
              </a:rPr>
              <a:t>ΑΣΚΗΣΕΙΣ </a:t>
            </a:r>
            <a:r>
              <a:rPr lang="el" sz="2900">
                <a:solidFill>
                  <a:schemeClr val="accent6"/>
                </a:solidFill>
              </a:rPr>
              <a:t>- </a:t>
            </a:r>
            <a:r>
              <a:rPr lang="el" sz="2900">
                <a:solidFill>
                  <a:schemeClr val="lt2"/>
                </a:solidFill>
              </a:rPr>
              <a:t>ΕΜΒΑΘΥΝΣΗ ΚΩΔΙΚΑ</a:t>
            </a:r>
            <a:endParaRPr sz="2900">
              <a:solidFill>
                <a:schemeClr val="lt2"/>
              </a:solidFill>
            </a:endParaRPr>
          </a:p>
        </p:txBody>
      </p:sp>
      <p:sp>
        <p:nvSpPr>
          <p:cNvPr id="537" name="Google Shape;537;p39"/>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38" name="Google Shape;538;p39"/>
          <p:cNvCxnSpPr>
            <a:endCxn id="537"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39" name="Google Shape;539;p3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40" name="Google Shape;540;p39"/>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41" name="Google Shape;541;p39"/>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42" name="Google Shape;542;p39"/>
          <p:cNvSpPr txBox="1"/>
          <p:nvPr>
            <p:ph idx="1" type="subTitle"/>
          </p:nvPr>
        </p:nvSpPr>
        <p:spPr>
          <a:xfrm>
            <a:off x="2624425" y="2322225"/>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400"/>
              <a:t>&lt;</a:t>
            </a:r>
            <a:endParaRPr sz="1400"/>
          </a:p>
          <a:p>
            <a:pPr indent="0" lvl="0" marL="0" rtl="0" algn="l">
              <a:lnSpc>
                <a:spcPct val="100000"/>
              </a:lnSpc>
              <a:spcBef>
                <a:spcPts val="400"/>
              </a:spcBef>
              <a:spcAft>
                <a:spcPts val="0"/>
              </a:spcAft>
              <a:buNone/>
            </a:pPr>
            <a:r>
              <a:rPr lang="el" sz="1400"/>
              <a:t>Γράψτε μια συνάρτηση η οποία μπορεί να τυπώνει ένα λεξικό όπου τα κλειδιά είναι οι αριθμοί από το 1 μέχρι και το 20 και οι τιμές είναι τα τετράγωνά τους. Χρησιμοποιήστε την dictionary comprehension. Αν όλα πάνε σωστά, η εκτύπωσή σας θα είναι:</a:t>
            </a:r>
            <a:endParaRPr sz="1400"/>
          </a:p>
          <a:p>
            <a:pPr indent="0" lvl="0" marL="0" rtl="0" algn="l">
              <a:lnSpc>
                <a:spcPct val="100000"/>
              </a:lnSpc>
              <a:spcBef>
                <a:spcPts val="400"/>
              </a:spcBef>
              <a:spcAft>
                <a:spcPts val="0"/>
              </a:spcAft>
              <a:buNone/>
            </a:pPr>
            <a:r>
              <a:t/>
            </a:r>
            <a:endParaRPr sz="1400"/>
          </a:p>
          <a:p>
            <a:pPr indent="0" lvl="0" marL="0" rtl="0" algn="l">
              <a:lnSpc>
                <a:spcPct val="100000"/>
              </a:lnSpc>
              <a:spcBef>
                <a:spcPts val="400"/>
              </a:spcBef>
              <a:spcAft>
                <a:spcPts val="0"/>
              </a:spcAft>
              <a:buNone/>
            </a:pPr>
            <a:r>
              <a:rPr lang="el" sz="1400"/>
              <a:t>{1: 1, 2: 4, 3: 9, 4: 16, 5: 25, 6: 36, 7: 49, 8: 64, 9: 81, 10: 100, 11: 121, 12: 144, 13: 169, 14: 196, 15: 225, 16: 256, 17: 289, 18: 324, 19: 361, 20: 400}</a:t>
            </a:r>
            <a:endParaRPr sz="1400"/>
          </a:p>
          <a:p>
            <a:pPr indent="0" lvl="0" marL="0" rtl="0" algn="l">
              <a:lnSpc>
                <a:spcPct val="100000"/>
              </a:lnSpc>
              <a:spcBef>
                <a:spcPts val="400"/>
              </a:spcBef>
              <a:spcAft>
                <a:spcPts val="400"/>
              </a:spcAft>
              <a:buNone/>
            </a:pPr>
            <a:r>
              <a:rPr lang="el" sz="1400"/>
              <a:t>&gt;</a:t>
            </a:r>
            <a:endParaRPr sz="1400"/>
          </a:p>
        </p:txBody>
      </p:sp>
      <p:sp>
        <p:nvSpPr>
          <p:cNvPr id="543" name="Google Shape;543;p39"/>
          <p:cNvSpPr txBox="1"/>
          <p:nvPr>
            <p:ph idx="1" type="subTitle"/>
          </p:nvPr>
        </p:nvSpPr>
        <p:spPr>
          <a:xfrm>
            <a:off x="2536175" y="1264875"/>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Άσκηση 2</a:t>
            </a:r>
            <a:endParaRPr sz="2100">
              <a:solidFill>
                <a:srgbClr val="DBA0D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0"/>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11.1.3</a:t>
            </a:r>
            <a:r>
              <a:rPr lang="el" sz="5000">
                <a:solidFill>
                  <a:schemeClr val="accent6"/>
                </a:solidFill>
              </a:rPr>
              <a:t>{</a:t>
            </a:r>
            <a:endParaRPr sz="5000">
              <a:solidFill>
                <a:schemeClr val="accent6"/>
              </a:solidFill>
            </a:endParaRPr>
          </a:p>
        </p:txBody>
      </p:sp>
      <p:sp>
        <p:nvSpPr>
          <p:cNvPr id="549" name="Google Shape;549;p40"/>
          <p:cNvSpPr txBox="1"/>
          <p:nvPr>
            <p:ph idx="2" type="title"/>
          </p:nvPr>
        </p:nvSpPr>
        <p:spPr>
          <a:xfrm>
            <a:off x="2536175" y="752750"/>
            <a:ext cx="66078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900">
                <a:solidFill>
                  <a:schemeClr val="accent6"/>
                </a:solidFill>
              </a:rPr>
              <a:t>[</a:t>
            </a:r>
            <a:r>
              <a:rPr lang="el" sz="2900">
                <a:solidFill>
                  <a:schemeClr val="accent2"/>
                </a:solidFill>
              </a:rPr>
              <a:t>ΑΣΚΗΣΕΙΣ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
        <p:nvSpPr>
          <p:cNvPr id="550" name="Google Shape;550;p40"/>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1" name="Google Shape;551;p40"/>
          <p:cNvCxnSpPr>
            <a:endCxn id="550"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52" name="Google Shape;552;p4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53" name="Google Shape;553;p40"/>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54" name="Google Shape;554;p40"/>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55" name="Google Shape;555;p40"/>
          <p:cNvSpPr txBox="1"/>
          <p:nvPr>
            <p:ph idx="1" type="subTitle"/>
          </p:nvPr>
        </p:nvSpPr>
        <p:spPr>
          <a:xfrm>
            <a:off x="2624425" y="2322225"/>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t>Σας δίνεται μια συμβολοσειρά. Πρέπει να μετρήσετε τη συχνότητα των γραμμάτων της συμβολοσειράς και να τυπώσετε τον αριθμό των γραμμάτων με φθίνουσα σειρά συχνότητας.</a:t>
            </a:r>
            <a:endParaRPr sz="1300"/>
          </a:p>
          <a:p>
            <a:pPr indent="0" lvl="0" marL="0" rtl="0" algn="l">
              <a:lnSpc>
                <a:spcPct val="100000"/>
              </a:lnSpc>
              <a:spcBef>
                <a:spcPts val="400"/>
              </a:spcBef>
              <a:spcAft>
                <a:spcPts val="0"/>
              </a:spcAft>
              <a:buNone/>
            </a:pPr>
            <a:r>
              <a:rPr lang="el" sz="1300"/>
              <a:t>Αν δοθεί για παράδειγμα η συμβολοσειρά: aabbbccde, η έξοδος του προγράμματος πρέπει να είναι: b 3 a 2 c 2 d 1 e 1</a:t>
            </a:r>
            <a:endParaRPr sz="1300"/>
          </a:p>
          <a:p>
            <a:pPr indent="0" lvl="0" marL="0" rtl="0" algn="l">
              <a:lnSpc>
                <a:spcPct val="100000"/>
              </a:lnSpc>
              <a:spcBef>
                <a:spcPts val="400"/>
              </a:spcBef>
              <a:spcAft>
                <a:spcPts val="0"/>
              </a:spcAft>
              <a:buNone/>
            </a:pPr>
            <a:r>
              <a:rPr lang="el" sz="1300"/>
              <a:t>(Χρησιμοποιείστε Αγγλικές φράσεις. Θα χρειαστεί να χρησιμοποιήσετε λεξικά, καθώς και τη συνάρτηση sorted() για να ταξινομήσετε το αντίστοιχο λεξικό με φθίνουσα σειρά συχνότητας, όπως ζητείται. Μην προσπαθήσετε να χρησιμοποιήσετε dictionary comprehension εδώ, καθότι θα χρειαστεί επίσης να χρησιμοποιήσετε lamda functions που δεν έχουμε διδαχθεί).</a:t>
            </a:r>
            <a:endParaRPr sz="1300"/>
          </a:p>
          <a:p>
            <a:pPr indent="0" lvl="0" marL="0" rtl="0" algn="l">
              <a:lnSpc>
                <a:spcPct val="100000"/>
              </a:lnSpc>
              <a:spcBef>
                <a:spcPts val="400"/>
              </a:spcBef>
              <a:spcAft>
                <a:spcPts val="400"/>
              </a:spcAft>
              <a:buNone/>
            </a:pPr>
            <a:r>
              <a:rPr lang="el" sz="1300"/>
              <a:t>&gt;</a:t>
            </a:r>
            <a:endParaRPr sz="1300"/>
          </a:p>
        </p:txBody>
      </p:sp>
      <p:sp>
        <p:nvSpPr>
          <p:cNvPr id="556" name="Google Shape;556;p40"/>
          <p:cNvSpPr txBox="1"/>
          <p:nvPr>
            <p:ph idx="1" type="subTitle"/>
          </p:nvPr>
        </p:nvSpPr>
        <p:spPr>
          <a:xfrm>
            <a:off x="2536175" y="1184675"/>
            <a:ext cx="15456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100">
                <a:solidFill>
                  <a:srgbClr val="DBA0DB"/>
                </a:solidFill>
              </a:rPr>
              <a:t>Άσκηση 3</a:t>
            </a:r>
            <a:endParaRPr sz="2100">
              <a:solidFill>
                <a:srgbClr val="DBA0D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1"/>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11.1.4</a:t>
            </a:r>
            <a:r>
              <a:rPr lang="el" sz="5000">
                <a:solidFill>
                  <a:schemeClr val="accent6"/>
                </a:solidFill>
              </a:rPr>
              <a:t>{</a:t>
            </a:r>
            <a:endParaRPr sz="5000">
              <a:solidFill>
                <a:schemeClr val="accent6"/>
              </a:solidFill>
            </a:endParaRPr>
          </a:p>
        </p:txBody>
      </p:sp>
      <p:sp>
        <p:nvSpPr>
          <p:cNvPr id="562" name="Google Shape;562;p41"/>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63" name="Google Shape;563;p41"/>
          <p:cNvCxnSpPr>
            <a:endCxn id="562"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64" name="Google Shape;564;p4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65" name="Google Shape;565;p41"/>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66" name="Google Shape;566;p41"/>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67" name="Google Shape;567;p41"/>
          <p:cNvSpPr txBox="1"/>
          <p:nvPr>
            <p:ph idx="1" type="subTitle"/>
          </p:nvPr>
        </p:nvSpPr>
        <p:spPr>
          <a:xfrm>
            <a:off x="2624425" y="2322225"/>
            <a:ext cx="6007500" cy="17799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0"/>
              </a:spcAft>
              <a:buNone/>
            </a:pPr>
            <a:r>
              <a:rPr lang="el" sz="1300"/>
              <a:t>&lt;</a:t>
            </a:r>
            <a:endParaRPr sz="1300"/>
          </a:p>
          <a:p>
            <a:pPr indent="0" lvl="0" marL="0" rtl="0" algn="l">
              <a:lnSpc>
                <a:spcPct val="100000"/>
              </a:lnSpc>
              <a:spcBef>
                <a:spcPts val="400"/>
              </a:spcBef>
              <a:spcAft>
                <a:spcPts val="0"/>
              </a:spcAft>
              <a:buNone/>
            </a:pPr>
            <a:r>
              <a:rPr lang="el" sz="1300">
                <a:solidFill>
                  <a:schemeClr val="dk2"/>
                </a:solidFill>
              </a:rPr>
              <a:t>Σύνταξη sorted()</a:t>
            </a:r>
            <a:endParaRPr sz="1300">
              <a:solidFill>
                <a:schemeClr val="dk2"/>
              </a:solidFill>
            </a:endParaRPr>
          </a:p>
          <a:p>
            <a:pPr indent="0" lvl="0" marL="0" rtl="0" algn="l">
              <a:lnSpc>
                <a:spcPct val="100000"/>
              </a:lnSpc>
              <a:spcBef>
                <a:spcPts val="400"/>
              </a:spcBef>
              <a:spcAft>
                <a:spcPts val="0"/>
              </a:spcAft>
              <a:buNone/>
            </a:pPr>
            <a:r>
              <a:rPr lang="el" sz="1300"/>
              <a:t>sorted(iterable, key=function, reverse=True/False)</a:t>
            </a:r>
            <a:endParaRPr sz="1300"/>
          </a:p>
          <a:p>
            <a:pPr indent="0" lvl="0" marL="0" rtl="0" algn="l">
              <a:lnSpc>
                <a:spcPct val="100000"/>
              </a:lnSpc>
              <a:spcBef>
                <a:spcPts val="400"/>
              </a:spcBef>
              <a:spcAft>
                <a:spcPts val="0"/>
              </a:spcAft>
              <a:buNone/>
            </a:pPr>
            <a:r>
              <a:t/>
            </a:r>
            <a:endParaRPr sz="1300"/>
          </a:p>
          <a:p>
            <a:pPr indent="0" lvl="0" marL="0" rtl="0" algn="l">
              <a:lnSpc>
                <a:spcPct val="100000"/>
              </a:lnSpc>
              <a:spcBef>
                <a:spcPts val="400"/>
              </a:spcBef>
              <a:spcAft>
                <a:spcPts val="0"/>
              </a:spcAft>
              <a:buNone/>
            </a:pPr>
            <a:r>
              <a:rPr lang="el" sz="1300">
                <a:solidFill>
                  <a:schemeClr val="dk2"/>
                </a:solidFill>
              </a:rPr>
              <a:t>Παράδειγμα:</a:t>
            </a:r>
            <a:endParaRPr sz="1300">
              <a:solidFill>
                <a:schemeClr val="dk2"/>
              </a:solidFill>
            </a:endParaRPr>
          </a:p>
          <a:p>
            <a:pPr indent="0" lvl="0" marL="0" rtl="0" algn="l">
              <a:lnSpc>
                <a:spcPct val="100000"/>
              </a:lnSpc>
              <a:spcBef>
                <a:spcPts val="400"/>
              </a:spcBef>
              <a:spcAft>
                <a:spcPts val="0"/>
              </a:spcAft>
              <a:buNone/>
            </a:pPr>
            <a:r>
              <a:rPr lang="el" sz="1300"/>
              <a:t>a = (1, 11, 2)</a:t>
            </a:r>
            <a:endParaRPr sz="1300"/>
          </a:p>
          <a:p>
            <a:pPr indent="0" lvl="0" marL="0" rtl="0" algn="l">
              <a:lnSpc>
                <a:spcPct val="100000"/>
              </a:lnSpc>
              <a:spcBef>
                <a:spcPts val="400"/>
              </a:spcBef>
              <a:spcAft>
                <a:spcPts val="0"/>
              </a:spcAft>
              <a:buNone/>
            </a:pPr>
            <a:r>
              <a:rPr lang="el" sz="1300"/>
              <a:t>x = sorted(a)</a:t>
            </a:r>
            <a:endParaRPr sz="1300"/>
          </a:p>
          <a:p>
            <a:pPr indent="0" lvl="0" marL="0" rtl="0" algn="l">
              <a:lnSpc>
                <a:spcPct val="100000"/>
              </a:lnSpc>
              <a:spcBef>
                <a:spcPts val="400"/>
              </a:spcBef>
              <a:spcAft>
                <a:spcPts val="0"/>
              </a:spcAft>
              <a:buNone/>
            </a:pPr>
            <a:r>
              <a:rPr lang="el" sz="1300"/>
              <a:t>print(x)</a:t>
            </a:r>
            <a:endParaRPr sz="1300"/>
          </a:p>
          <a:p>
            <a:pPr indent="0" lvl="0" marL="0" rtl="0" algn="l">
              <a:lnSpc>
                <a:spcPct val="100000"/>
              </a:lnSpc>
              <a:spcBef>
                <a:spcPts val="400"/>
              </a:spcBef>
              <a:spcAft>
                <a:spcPts val="0"/>
              </a:spcAft>
              <a:buNone/>
            </a:pPr>
            <a:r>
              <a:rPr lang="el" sz="1300">
                <a:solidFill>
                  <a:schemeClr val="dk2"/>
                </a:solidFill>
              </a:rPr>
              <a:t>Έξοδος:</a:t>
            </a:r>
            <a:endParaRPr sz="1300">
              <a:solidFill>
                <a:schemeClr val="dk2"/>
              </a:solidFill>
            </a:endParaRPr>
          </a:p>
          <a:p>
            <a:pPr indent="0" lvl="0" marL="0" rtl="0" algn="l">
              <a:lnSpc>
                <a:spcPct val="100000"/>
              </a:lnSpc>
              <a:spcBef>
                <a:spcPts val="400"/>
              </a:spcBef>
              <a:spcAft>
                <a:spcPts val="0"/>
              </a:spcAft>
              <a:buNone/>
            </a:pPr>
            <a:r>
              <a:rPr lang="el" sz="1300"/>
              <a:t>[1, 2, 11]</a:t>
            </a:r>
            <a:endParaRPr sz="1300"/>
          </a:p>
          <a:p>
            <a:pPr indent="0" lvl="0" marL="0" rtl="0" algn="l">
              <a:lnSpc>
                <a:spcPct val="100000"/>
              </a:lnSpc>
              <a:spcBef>
                <a:spcPts val="400"/>
              </a:spcBef>
              <a:spcAft>
                <a:spcPts val="400"/>
              </a:spcAft>
              <a:buNone/>
            </a:pPr>
            <a:r>
              <a:rPr lang="el" sz="1300"/>
              <a:t>&gt;</a:t>
            </a:r>
            <a:endParaRPr sz="1300"/>
          </a:p>
        </p:txBody>
      </p:sp>
      <p:sp>
        <p:nvSpPr>
          <p:cNvPr id="568" name="Google Shape;568;p41"/>
          <p:cNvSpPr txBox="1"/>
          <p:nvPr>
            <p:ph idx="1" type="subTitle"/>
          </p:nvPr>
        </p:nvSpPr>
        <p:spPr>
          <a:xfrm>
            <a:off x="2536175" y="1184675"/>
            <a:ext cx="3461700" cy="626700"/>
          </a:xfrm>
          <a:prstGeom prst="rect">
            <a:avLst/>
          </a:prstGeom>
        </p:spPr>
        <p:txBody>
          <a:bodyPr anchorCtr="0" anchor="ctr" bIns="91425" lIns="91425" spcFirstLastPara="1" rIns="91425" wrap="square" tIns="91425">
            <a:noAutofit/>
          </a:bodyPr>
          <a:lstStyle/>
          <a:p>
            <a:pPr indent="0" lvl="0" marL="0" rtl="0" algn="l">
              <a:lnSpc>
                <a:spcPct val="100000"/>
              </a:lnSpc>
              <a:spcBef>
                <a:spcPts val="400"/>
              </a:spcBef>
              <a:spcAft>
                <a:spcPts val="400"/>
              </a:spcAft>
              <a:buNone/>
            </a:pPr>
            <a:r>
              <a:rPr lang="el" sz="2300">
                <a:solidFill>
                  <a:srgbClr val="DBA0DB"/>
                </a:solidFill>
              </a:rPr>
              <a:t>Σχολιασμός κώδικα</a:t>
            </a:r>
            <a:endParaRPr sz="2300">
              <a:solidFill>
                <a:srgbClr val="DBA0DB"/>
              </a:solidFill>
            </a:endParaRPr>
          </a:p>
        </p:txBody>
      </p:sp>
      <p:sp>
        <p:nvSpPr>
          <p:cNvPr id="569" name="Google Shape;569;p41"/>
          <p:cNvSpPr txBox="1"/>
          <p:nvPr>
            <p:ph idx="2" type="title"/>
          </p:nvPr>
        </p:nvSpPr>
        <p:spPr>
          <a:xfrm>
            <a:off x="2466675" y="752750"/>
            <a:ext cx="66078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900">
                <a:solidFill>
                  <a:schemeClr val="accent6"/>
                </a:solidFill>
              </a:rPr>
              <a:t>[</a:t>
            </a:r>
            <a:r>
              <a:rPr lang="el" sz="2900">
                <a:solidFill>
                  <a:schemeClr val="accent2"/>
                </a:solidFill>
              </a:rPr>
              <a:t>ΑΣΚΗΣΕΙΣ </a:t>
            </a:r>
            <a:r>
              <a:rPr lang="el" sz="2900">
                <a:solidFill>
                  <a:schemeClr val="accent6"/>
                </a:solidFill>
              </a:rPr>
              <a:t>- </a:t>
            </a:r>
            <a:r>
              <a:rPr lang="el" sz="2900">
                <a:solidFill>
                  <a:schemeClr val="lt2"/>
                </a:solidFill>
              </a:rPr>
              <a:t>ΕΜΒΑΘΥΝΣΗ ΚΩΔΙΚΑ</a:t>
            </a:r>
            <a:r>
              <a:rPr lang="el" sz="2900">
                <a:solidFill>
                  <a:schemeClr val="accent6"/>
                </a:solidFill>
              </a:rPr>
              <a:t>]</a:t>
            </a:r>
            <a:endParaRPr sz="2900">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2"/>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11.2.0</a:t>
            </a:r>
            <a:r>
              <a:rPr lang="el" sz="5000">
                <a:solidFill>
                  <a:schemeClr val="accent6"/>
                </a:solidFill>
              </a:rPr>
              <a:t>{</a:t>
            </a:r>
            <a:endParaRPr sz="5000">
              <a:solidFill>
                <a:schemeClr val="accent6"/>
              </a:solidFill>
            </a:endParaRPr>
          </a:p>
        </p:txBody>
      </p:sp>
      <p:sp>
        <p:nvSpPr>
          <p:cNvPr id="575" name="Google Shape;575;p42"/>
          <p:cNvSpPr txBox="1"/>
          <p:nvPr>
            <p:ph idx="2" type="title"/>
          </p:nvPr>
        </p:nvSpPr>
        <p:spPr>
          <a:xfrm>
            <a:off x="2606600" y="682688"/>
            <a:ext cx="59403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900">
                <a:solidFill>
                  <a:schemeClr val="accent6"/>
                </a:solidFill>
              </a:rPr>
              <a:t>[</a:t>
            </a:r>
            <a:r>
              <a:rPr lang="el" sz="2900">
                <a:solidFill>
                  <a:schemeClr val="accent2"/>
                </a:solidFill>
              </a:rPr>
              <a:t>Lamda functions</a:t>
            </a:r>
            <a:r>
              <a:rPr lang="el" sz="2900">
                <a:solidFill>
                  <a:schemeClr val="accent6"/>
                </a:solidFill>
              </a:rPr>
              <a:t>]</a:t>
            </a:r>
            <a:endParaRPr sz="2900">
              <a:solidFill>
                <a:schemeClr val="accent6"/>
              </a:solidFill>
            </a:endParaRPr>
          </a:p>
        </p:txBody>
      </p:sp>
      <p:sp>
        <p:nvSpPr>
          <p:cNvPr id="576" name="Google Shape;576;p42"/>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7" name="Google Shape;577;p42"/>
          <p:cNvCxnSpPr>
            <a:endCxn id="576"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78" name="Google Shape;578;p4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79" name="Google Shape;579;p42"/>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80" name="Google Shape;580;p42"/>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81" name="Google Shape;581;p42"/>
          <p:cNvSpPr txBox="1"/>
          <p:nvPr>
            <p:ph idx="1" type="subTitle"/>
          </p:nvPr>
        </p:nvSpPr>
        <p:spPr>
          <a:xfrm>
            <a:off x="2464875" y="1452050"/>
            <a:ext cx="5886000" cy="2225100"/>
          </a:xfrm>
          <a:prstGeom prst="rect">
            <a:avLst/>
          </a:prstGeom>
        </p:spPr>
        <p:txBody>
          <a:bodyPr anchorCtr="0" anchor="ctr" bIns="91425" lIns="91425" spcFirstLastPara="1" rIns="91425" wrap="square" tIns="91425">
            <a:noAutofit/>
          </a:bodyPr>
          <a:lstStyle/>
          <a:p>
            <a:pPr indent="-349250" lvl="0" marL="457200" rtl="0" algn="l">
              <a:lnSpc>
                <a:spcPct val="100000"/>
              </a:lnSpc>
              <a:spcBef>
                <a:spcPts val="400"/>
              </a:spcBef>
              <a:spcAft>
                <a:spcPts val="0"/>
              </a:spcAft>
              <a:buClr>
                <a:srgbClr val="DBA0DB"/>
              </a:buClr>
              <a:buSzPts val="1900"/>
              <a:buChar char="●"/>
            </a:pPr>
            <a:r>
              <a:rPr lang="el" sz="1900">
                <a:solidFill>
                  <a:srgbClr val="DBA0DB"/>
                </a:solidFill>
              </a:rPr>
              <a:t>Τι είναι</a:t>
            </a:r>
            <a:endParaRPr sz="1900">
              <a:solidFill>
                <a:srgbClr val="DBA0DB"/>
              </a:solidFill>
            </a:endParaRPr>
          </a:p>
          <a:p>
            <a:pPr indent="-349250" lvl="0" marL="457200" rtl="0" algn="l">
              <a:lnSpc>
                <a:spcPct val="100000"/>
              </a:lnSpc>
              <a:spcBef>
                <a:spcPts val="0"/>
              </a:spcBef>
              <a:spcAft>
                <a:spcPts val="0"/>
              </a:spcAft>
              <a:buClr>
                <a:srgbClr val="DBA0DB"/>
              </a:buClr>
              <a:buSzPts val="1900"/>
              <a:buChar char="●"/>
            </a:pPr>
            <a:r>
              <a:rPr lang="el" sz="1900">
                <a:solidFill>
                  <a:srgbClr val="DBA0DB"/>
                </a:solidFill>
              </a:rPr>
              <a:t>Περιπτώσεις χρήσης</a:t>
            </a:r>
            <a:endParaRPr sz="1900">
              <a:solidFill>
                <a:srgbClr val="DBA0DB"/>
              </a:solidFill>
            </a:endParaRPr>
          </a:p>
          <a:p>
            <a:pPr indent="0" lvl="0" marL="914400" rtl="0" algn="l">
              <a:lnSpc>
                <a:spcPct val="100000"/>
              </a:lnSpc>
              <a:spcBef>
                <a:spcPts val="400"/>
              </a:spcBef>
              <a:spcAft>
                <a:spcPts val="0"/>
              </a:spcAft>
              <a:buNone/>
            </a:pPr>
            <a:r>
              <a:rPr lang="el" sz="1900">
                <a:solidFill>
                  <a:schemeClr val="lt2"/>
                </a:solidFill>
              </a:rPr>
              <a:t>Συναρτησιακός προγραμματισμός</a:t>
            </a:r>
            <a:endParaRPr sz="1900">
              <a:solidFill>
                <a:schemeClr val="lt2"/>
              </a:solidFill>
            </a:endParaRPr>
          </a:p>
          <a:p>
            <a:pPr indent="0" lvl="0" marL="914400" rtl="0" algn="l">
              <a:lnSpc>
                <a:spcPct val="100000"/>
              </a:lnSpc>
              <a:spcBef>
                <a:spcPts val="400"/>
              </a:spcBef>
              <a:spcAft>
                <a:spcPts val="0"/>
              </a:spcAft>
              <a:buNone/>
            </a:pPr>
            <a:r>
              <a:rPr lang="el" sz="1900">
                <a:solidFill>
                  <a:schemeClr val="lt2"/>
                </a:solidFill>
              </a:rPr>
              <a:t>Callbacks - Κλήσεις επιστροφής</a:t>
            </a:r>
            <a:endParaRPr sz="1900">
              <a:solidFill>
                <a:schemeClr val="lt2"/>
              </a:solidFill>
            </a:endParaRPr>
          </a:p>
          <a:p>
            <a:pPr indent="0" lvl="0" marL="914400" rtl="0" algn="l">
              <a:lnSpc>
                <a:spcPct val="100000"/>
              </a:lnSpc>
              <a:spcBef>
                <a:spcPts val="400"/>
              </a:spcBef>
              <a:spcAft>
                <a:spcPts val="0"/>
              </a:spcAft>
              <a:buNone/>
            </a:pPr>
            <a:r>
              <a:rPr lang="el" sz="1900">
                <a:solidFill>
                  <a:schemeClr val="lt2"/>
                </a:solidFill>
              </a:rPr>
              <a:t>Inline expressions</a:t>
            </a:r>
            <a:endParaRPr sz="1900">
              <a:solidFill>
                <a:schemeClr val="lt2"/>
              </a:solidFill>
            </a:endParaRPr>
          </a:p>
          <a:p>
            <a:pPr indent="0" lvl="0" marL="914400" rtl="0" algn="l">
              <a:lnSpc>
                <a:spcPct val="100000"/>
              </a:lnSpc>
              <a:spcBef>
                <a:spcPts val="400"/>
              </a:spcBef>
              <a:spcAft>
                <a:spcPts val="0"/>
              </a:spcAft>
              <a:buNone/>
            </a:pPr>
            <a:r>
              <a:rPr lang="el" sz="1900">
                <a:solidFill>
                  <a:schemeClr val="lt2"/>
                </a:solidFill>
              </a:rPr>
              <a:t>Μείωση πολυπλοκότητας</a:t>
            </a:r>
            <a:endParaRPr sz="1900">
              <a:solidFill>
                <a:schemeClr val="lt2"/>
              </a:solidFill>
            </a:endParaRPr>
          </a:p>
          <a:p>
            <a:pPr indent="-349250" lvl="0" marL="457200" rtl="0" algn="l">
              <a:lnSpc>
                <a:spcPct val="100000"/>
              </a:lnSpc>
              <a:spcBef>
                <a:spcPts val="400"/>
              </a:spcBef>
              <a:spcAft>
                <a:spcPts val="0"/>
              </a:spcAft>
              <a:buClr>
                <a:schemeClr val="accent1"/>
              </a:buClr>
              <a:buSzPts val="1900"/>
              <a:buChar char="●"/>
            </a:pPr>
            <a:r>
              <a:rPr lang="el" sz="1900">
                <a:solidFill>
                  <a:schemeClr val="accent1"/>
                </a:solidFill>
              </a:rPr>
              <a:t>Παραδείγματα</a:t>
            </a:r>
            <a:endParaRPr sz="19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3"/>
          <p:cNvSpPr txBox="1"/>
          <p:nvPr>
            <p:ph type="title"/>
          </p:nvPr>
        </p:nvSpPr>
        <p:spPr>
          <a:xfrm flipH="1">
            <a:off x="986450" y="752750"/>
            <a:ext cx="1728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3000"/>
              <a:t>11.3.0</a:t>
            </a:r>
            <a:r>
              <a:rPr lang="el" sz="5000">
                <a:solidFill>
                  <a:schemeClr val="accent6"/>
                </a:solidFill>
              </a:rPr>
              <a:t>{</a:t>
            </a:r>
            <a:endParaRPr sz="5000">
              <a:solidFill>
                <a:schemeClr val="accent6"/>
              </a:solidFill>
            </a:endParaRPr>
          </a:p>
        </p:txBody>
      </p:sp>
      <p:sp>
        <p:nvSpPr>
          <p:cNvPr id="587" name="Google Shape;587;p43"/>
          <p:cNvSpPr txBox="1"/>
          <p:nvPr>
            <p:ph idx="2" type="title"/>
          </p:nvPr>
        </p:nvSpPr>
        <p:spPr>
          <a:xfrm>
            <a:off x="2606600" y="682688"/>
            <a:ext cx="59403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l" sz="2900">
                <a:solidFill>
                  <a:schemeClr val="accent6"/>
                </a:solidFill>
              </a:rPr>
              <a:t>[</a:t>
            </a:r>
            <a:r>
              <a:rPr lang="el" sz="2900">
                <a:solidFill>
                  <a:schemeClr val="accent2"/>
                </a:solidFill>
              </a:rPr>
              <a:t>Multithreading</a:t>
            </a:r>
            <a:r>
              <a:rPr lang="el" sz="2900">
                <a:solidFill>
                  <a:schemeClr val="accent6"/>
                </a:solidFill>
              </a:rPr>
              <a:t>]</a:t>
            </a:r>
            <a:endParaRPr sz="2900">
              <a:solidFill>
                <a:schemeClr val="accent6"/>
              </a:solidFill>
            </a:endParaRPr>
          </a:p>
        </p:txBody>
      </p:sp>
      <p:sp>
        <p:nvSpPr>
          <p:cNvPr id="588" name="Google Shape;588;p43"/>
          <p:cNvSpPr txBox="1"/>
          <p:nvPr/>
        </p:nvSpPr>
        <p:spPr>
          <a:xfrm>
            <a:off x="1597550"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9" name="Google Shape;589;p43"/>
          <p:cNvCxnSpPr>
            <a:endCxn id="588" idx="0"/>
          </p:cNvCxnSpPr>
          <p:nvPr/>
        </p:nvCxnSpPr>
        <p:spPr>
          <a:xfrm flipH="1">
            <a:off x="1850600" y="1264875"/>
            <a:ext cx="14100" cy="2321700"/>
          </a:xfrm>
          <a:prstGeom prst="straightConnector1">
            <a:avLst/>
          </a:prstGeom>
          <a:noFill/>
          <a:ln cap="flat" cmpd="sng" w="9525">
            <a:solidFill>
              <a:schemeClr val="accent4"/>
            </a:solidFill>
            <a:prstDash val="solid"/>
            <a:round/>
            <a:headEnd len="med" w="med" type="none"/>
            <a:tailEnd len="med" w="med" type="none"/>
          </a:ln>
        </p:spPr>
      </p:cxnSp>
      <p:sp>
        <p:nvSpPr>
          <p:cNvPr id="590" name="Google Shape;590;p4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l"/>
              <a:t>Γλώσσα Προγραμματισμού Python</a:t>
            </a:r>
            <a:endParaRPr/>
          </a:p>
        </p:txBody>
      </p:sp>
      <p:sp>
        <p:nvSpPr>
          <p:cNvPr id="591" name="Google Shape;591;p43"/>
          <p:cNvSpPr txBox="1"/>
          <p:nvPr>
            <p:ph idx="4294967295" type="subTitle"/>
          </p:nvPr>
        </p:nvSpPr>
        <p:spPr>
          <a:xfrm>
            <a:off x="10325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92" name="Google Shape;592;p43"/>
          <p:cNvSpPr txBox="1"/>
          <p:nvPr>
            <p:ph idx="4294967295" type="subTitle"/>
          </p:nvPr>
        </p:nvSpPr>
        <p:spPr>
          <a:xfrm>
            <a:off x="4502475" y="9907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93" name="Google Shape;593;p43"/>
          <p:cNvSpPr txBox="1"/>
          <p:nvPr>
            <p:ph idx="1" type="subTitle"/>
          </p:nvPr>
        </p:nvSpPr>
        <p:spPr>
          <a:xfrm>
            <a:off x="2464875" y="1452050"/>
            <a:ext cx="5886000" cy="2225100"/>
          </a:xfrm>
          <a:prstGeom prst="rect">
            <a:avLst/>
          </a:prstGeom>
        </p:spPr>
        <p:txBody>
          <a:bodyPr anchorCtr="0" anchor="ctr" bIns="91425" lIns="91425" spcFirstLastPara="1" rIns="91425" wrap="square" tIns="91425">
            <a:noAutofit/>
          </a:bodyPr>
          <a:lstStyle/>
          <a:p>
            <a:pPr indent="-349250" lvl="0" marL="457200" rtl="0" algn="l">
              <a:lnSpc>
                <a:spcPct val="100000"/>
              </a:lnSpc>
              <a:spcBef>
                <a:spcPts val="400"/>
              </a:spcBef>
              <a:spcAft>
                <a:spcPts val="0"/>
              </a:spcAft>
              <a:buClr>
                <a:srgbClr val="DBA0DB"/>
              </a:buClr>
              <a:buSzPts val="1900"/>
              <a:buChar char="●"/>
            </a:pPr>
            <a:r>
              <a:rPr lang="el" sz="1900">
                <a:solidFill>
                  <a:srgbClr val="DBA0DB"/>
                </a:solidFill>
              </a:rPr>
              <a:t>Τι είναι</a:t>
            </a:r>
            <a:endParaRPr sz="1900">
              <a:solidFill>
                <a:srgbClr val="DBA0DB"/>
              </a:solidFill>
            </a:endParaRPr>
          </a:p>
          <a:p>
            <a:pPr indent="-349250" lvl="0" marL="457200" rtl="0" algn="l">
              <a:lnSpc>
                <a:spcPct val="100000"/>
              </a:lnSpc>
              <a:spcBef>
                <a:spcPts val="0"/>
              </a:spcBef>
              <a:spcAft>
                <a:spcPts val="0"/>
              </a:spcAft>
              <a:buClr>
                <a:srgbClr val="DBA0DB"/>
              </a:buClr>
              <a:buSzPts val="1900"/>
              <a:buChar char="●"/>
            </a:pPr>
            <a:r>
              <a:rPr lang="el" sz="1900">
                <a:solidFill>
                  <a:srgbClr val="DBA0DB"/>
                </a:solidFill>
              </a:rPr>
              <a:t>Περιπτώσεις χρήσης</a:t>
            </a:r>
            <a:endParaRPr sz="1900">
              <a:solidFill>
                <a:srgbClr val="A5CF27"/>
              </a:solidFill>
            </a:endParaRPr>
          </a:p>
          <a:p>
            <a:pPr indent="-349250" lvl="0" marL="457200" rtl="0" algn="l">
              <a:lnSpc>
                <a:spcPct val="100000"/>
              </a:lnSpc>
              <a:spcBef>
                <a:spcPts val="0"/>
              </a:spcBef>
              <a:spcAft>
                <a:spcPts val="0"/>
              </a:spcAft>
              <a:buClr>
                <a:schemeClr val="accent1"/>
              </a:buClr>
              <a:buSzPts val="1900"/>
              <a:buChar char="●"/>
            </a:pPr>
            <a:r>
              <a:rPr lang="el" sz="1900">
                <a:solidFill>
                  <a:schemeClr val="accent1"/>
                </a:solidFill>
              </a:rPr>
              <a:t>Παραδείγματα</a:t>
            </a:r>
            <a:endParaRPr sz="1900">
              <a:solidFill>
                <a:schemeClr val="accent1"/>
              </a:solidFill>
            </a:endParaRPr>
          </a:p>
          <a:p>
            <a:pPr indent="0" lvl="0" marL="914400" rtl="0" algn="l">
              <a:lnSpc>
                <a:spcPct val="100000"/>
              </a:lnSpc>
              <a:spcBef>
                <a:spcPts val="400"/>
              </a:spcBef>
              <a:spcAft>
                <a:spcPts val="0"/>
              </a:spcAft>
              <a:buNone/>
            </a:pPr>
            <a:r>
              <a:rPr lang="el" sz="1900">
                <a:solidFill>
                  <a:schemeClr val="lt2"/>
                </a:solidFill>
              </a:rPr>
              <a:t>Παράδειγμα single thread</a:t>
            </a:r>
            <a:endParaRPr sz="1900">
              <a:solidFill>
                <a:schemeClr val="lt2"/>
              </a:solidFill>
            </a:endParaRPr>
          </a:p>
          <a:p>
            <a:pPr indent="0" lvl="0" marL="914400" rtl="0" algn="l">
              <a:lnSpc>
                <a:spcPct val="100000"/>
              </a:lnSpc>
              <a:spcBef>
                <a:spcPts val="400"/>
              </a:spcBef>
              <a:spcAft>
                <a:spcPts val="400"/>
              </a:spcAft>
              <a:buNone/>
            </a:pPr>
            <a:r>
              <a:rPr lang="el" sz="1900">
                <a:solidFill>
                  <a:schemeClr val="lt2"/>
                </a:solidFill>
              </a:rPr>
              <a:t>Παράδειγμα multithreading</a:t>
            </a:r>
            <a:endParaRPr sz="19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