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embeddedFontLst>
    <p:embeddedFont>
      <p:font typeface="Fira Code" panose="020B0809050000020004" pitchFamily="49" charset="0"/>
      <p:regular r:id="rId25"/>
      <p:bold r:id="rId26"/>
    </p:embeddedFont>
    <p:embeddedFont>
      <p:font typeface="Montserrat"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38dc90a3b4_0_1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38dc90a3b4_0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2513f68d6f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2513f68d6f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513f68d6f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513f68d6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513f68d6fd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513f68d6f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513f68d6fd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2513f68d6f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2513f68d6f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2513f68d6f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2482a65680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2482a65680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2513f68d6fd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2513f68d6f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513f68d6fd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513f68d6fd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2513f68d6fd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2513f68d6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513f68d6fd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2513f68d6fd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38dc90a3b4_0_2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38dc90a3b4_0_2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2513f68d6fd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2513f68d6fd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2513f68d6fd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2513f68d6fd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513f68d5c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2513f68d5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2513f68d5c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2513f68d5c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513f68d5ce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513f68d5c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482a65680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2482a65680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2513f68d6f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2513f68d6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13f68d6f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13f68d6f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513f68d6f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2513f68d6f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3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accent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 name="Google Shape;58;p14"/>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9" name="Google Shape;59;p1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0" name="Google Shape;60;p1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1" name="Google Shape;61;p1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2" name="Google Shape;62;p1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3" name="Google Shape;63;p1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4" name="Google Shape;64;p1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5" name="Google Shape;65;p1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6" name="Google Shape;66;p1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7" name="Google Shape;67;p1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8" name="Google Shape;68;p1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9" name="Google Shape;69;p1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0" name="Google Shape;70;p1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1" name="Google Shape;71;p1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2" name="Google Shape;72;p1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77" name="Google Shape;77;p15"/>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15"/>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79" name="Google Shape;7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0" name="Google Shape;8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1" name="Google Shape;8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2" name="Google Shape;8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3" name="Google Shape;8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4" name="Google Shape;8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5" name="Google Shape;8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6" name="Google Shape;8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7" name="Google Shape;8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8" name="Google Shape;8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9" name="Google Shape;8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90" name="Google Shape;9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91" name="Google Shape;9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2" name="Google Shape;9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3"/>
        <p:cNvGrpSpPr/>
        <p:nvPr/>
      </p:nvGrpSpPr>
      <p:grpSpPr>
        <a:xfrm>
          <a:off x="0" y="0"/>
          <a:ext cx="0" cy="0"/>
          <a:chOff x="0" y="0"/>
          <a:chExt cx="0" cy="0"/>
        </a:xfrm>
      </p:grpSpPr>
      <p:sp>
        <p:nvSpPr>
          <p:cNvPr id="94" name="Google Shape;94;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16"/>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0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8" name="Google Shape;98;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9" name="Google Shape;99;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0" name="Google Shape;100;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1" name="Google Shape;101;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2" name="Google Shape;102;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3" name="Google Shape;103;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 name="Google Shape;104;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5" name="Google Shape;105;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6" name="Google Shape;106;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7" name="Google Shape;107;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8" name="Google Shape;108;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9" name="Google Shape;109;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10" name="Google Shape;110;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11" name="Google Shape;111;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2"/>
        <p:cNvGrpSpPr/>
        <p:nvPr/>
      </p:nvGrpSpPr>
      <p:grpSpPr>
        <a:xfrm>
          <a:off x="0" y="0"/>
          <a:ext cx="0" cy="0"/>
          <a:chOff x="0" y="0"/>
          <a:chExt cx="0" cy="0"/>
        </a:xfrm>
      </p:grpSpPr>
      <p:sp>
        <p:nvSpPr>
          <p:cNvPr id="113" name="Google Shape;113;p1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116" name="Google Shape;116;p17"/>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117" name="Google Shape;117;p17"/>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118" name="Google Shape;118;p1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9" name="Google Shape;119;p1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20" name="Google Shape;120;p1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1" name="Google Shape;121;p1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2" name="Google Shape;122;p1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3" name="Google Shape;123;p1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4" name="Google Shape;124;p1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5" name="Google Shape;125;p1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6" name="Google Shape;126;p1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7" name="Google Shape;127;p1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8" name="Google Shape;128;p1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9" name="Google Shape;129;p1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30" name="Google Shape;130;p1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1" name="Google Shape;131;p1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32" name="Google Shape;132;p17"/>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3"/>
        <p:cNvGrpSpPr/>
        <p:nvPr/>
      </p:nvGrpSpPr>
      <p:grpSpPr>
        <a:xfrm>
          <a:off x="0" y="0"/>
          <a:ext cx="0" cy="0"/>
          <a:chOff x="0" y="0"/>
          <a:chExt cx="0" cy="0"/>
        </a:xfrm>
      </p:grpSpPr>
      <p:sp>
        <p:nvSpPr>
          <p:cNvPr id="134" name="Google Shape;134;p1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7" name="Google Shape;137;p1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8" name="Google Shape;138;p1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9" name="Google Shape;139;p1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40" name="Google Shape;140;p1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1" name="Google Shape;141;p1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2" name="Google Shape;142;p1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3" name="Google Shape;143;p1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4" name="Google Shape;144;p1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5" name="Google Shape;145;p1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6" name="Google Shape;146;p1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7" name="Google Shape;147;p1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8" name="Google Shape;148;p1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9" name="Google Shape;149;p1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50" name="Google Shape;150;p1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1"/>
        <p:cNvGrpSpPr/>
        <p:nvPr/>
      </p:nvGrpSpPr>
      <p:grpSpPr>
        <a:xfrm>
          <a:off x="0" y="0"/>
          <a:ext cx="0" cy="0"/>
          <a:chOff x="0" y="0"/>
          <a:chExt cx="0" cy="0"/>
        </a:xfrm>
      </p:grpSpPr>
      <p:sp>
        <p:nvSpPr>
          <p:cNvPr id="152" name="Google Shape;152;p1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55" name="Google Shape;155;p19"/>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6" name="Google Shape;156;p1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7" name="Google Shape;157;p1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8" name="Google Shape;158;p1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9" name="Google Shape;159;p1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60" name="Google Shape;160;p1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61" name="Google Shape;161;p1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2" name="Google Shape;162;p1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3" name="Google Shape;163;p1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4" name="Google Shape;164;p1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5" name="Google Shape;165;p1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6" name="Google Shape;166;p1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7" name="Google Shape;167;p1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8" name="Google Shape;168;p1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9" name="Google Shape;169;p1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0"/>
        <p:cNvGrpSpPr/>
        <p:nvPr/>
      </p:nvGrpSpPr>
      <p:grpSpPr>
        <a:xfrm>
          <a:off x="0" y="0"/>
          <a:ext cx="0" cy="0"/>
          <a:chOff x="0" y="0"/>
          <a:chExt cx="0" cy="0"/>
        </a:xfrm>
      </p:grpSpPr>
      <p:sp>
        <p:nvSpPr>
          <p:cNvPr id="171" name="Google Shape;171;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74" name="Google Shape;174;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5" name="Google Shape;175;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6" name="Google Shape;176;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7" name="Google Shape;177;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8" name="Google Shape;178;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9" name="Google Shape;179;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0" name="Google Shape;180;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1" name="Google Shape;181;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2" name="Google Shape;182;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3" name="Google Shape;183;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4" name="Google Shape;184;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5" name="Google Shape;185;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6" name="Google Shape;186;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7" name="Google Shape;187;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8"/>
        <p:cNvGrpSpPr/>
        <p:nvPr/>
      </p:nvGrpSpPr>
      <p:grpSpPr>
        <a:xfrm>
          <a:off x="0" y="0"/>
          <a:ext cx="0" cy="0"/>
          <a:chOff x="0" y="0"/>
          <a:chExt cx="0" cy="0"/>
        </a:xfrm>
      </p:grpSpPr>
      <p:sp>
        <p:nvSpPr>
          <p:cNvPr id="189" name="Google Shape;189;p2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2" name="Google Shape;192;p21"/>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3" name="Google Shape;193;p2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4" name="Google Shape;194;p2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5" name="Google Shape;195;p2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6" name="Google Shape;196;p2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97" name="Google Shape;197;p2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8" name="Google Shape;198;p2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99" name="Google Shape;199;p2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0" name="Google Shape;200;p2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1" name="Google Shape;201;p2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2" name="Google Shape;202;p2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3" name="Google Shape;203;p2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4" name="Google Shape;204;p2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5" name="Google Shape;205;p2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6" name="Google Shape;206;p2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7"/>
        <p:cNvGrpSpPr/>
        <p:nvPr/>
      </p:nvGrpSpPr>
      <p:grpSpPr>
        <a:xfrm>
          <a:off x="0" y="0"/>
          <a:ext cx="0" cy="0"/>
          <a:chOff x="0" y="0"/>
          <a:chExt cx="0" cy="0"/>
        </a:xfrm>
      </p:grpSpPr>
      <p:sp>
        <p:nvSpPr>
          <p:cNvPr id="208" name="Google Shape;208;p22"/>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9"/>
        <p:cNvGrpSpPr/>
        <p:nvPr/>
      </p:nvGrpSpPr>
      <p:grpSpPr>
        <a:xfrm>
          <a:off x="0" y="0"/>
          <a:ext cx="0" cy="0"/>
          <a:chOff x="0" y="0"/>
          <a:chExt cx="0" cy="0"/>
        </a:xfrm>
      </p:grpSpPr>
      <p:sp>
        <p:nvSpPr>
          <p:cNvPr id="210" name="Google Shape;210;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3" name="Google Shape;213;p23"/>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800">
                <a:solidFill>
                  <a:schemeClr val="accent3"/>
                </a:solidFill>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214" name="Google Shape;214;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5" name="Google Shape;215;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6" name="Google Shape;216;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7" name="Google Shape;217;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8" name="Google Shape;218;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9" name="Google Shape;219;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0" name="Google Shape;220;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1" name="Google Shape;221;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2" name="Google Shape;222;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3" name="Google Shape;223;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4" name="Google Shape;224;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5" name="Google Shape;225;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6" name="Google Shape;226;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7" name="Google Shape;227;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9"/>
        <p:cNvGrpSpPr/>
        <p:nvPr/>
      </p:nvGrpSpPr>
      <p:grpSpPr>
        <a:xfrm>
          <a:off x="0" y="0"/>
          <a:ext cx="0" cy="0"/>
          <a:chOff x="0" y="0"/>
          <a:chExt cx="0" cy="0"/>
        </a:xfrm>
      </p:grpSpPr>
      <p:sp>
        <p:nvSpPr>
          <p:cNvPr id="230" name="Google Shape;230;p2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33" name="Google Shape;233;p25"/>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34" name="Google Shape;234;p25"/>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35" name="Google Shape;235;p25"/>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36" name="Google Shape;236;p25"/>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37" name="Google Shape;237;p25"/>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38" name="Google Shape;238;p25"/>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39" name="Google Shape;239;p25"/>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40" name="Google Shape;240;p25"/>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41" name="Google Shape;241;p2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2" name="Google Shape;242;p2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3" name="Google Shape;243;p2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4" name="Google Shape;244;p2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5" name="Google Shape;245;p2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6" name="Google Shape;246;p2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7" name="Google Shape;247;p2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8" name="Google Shape;248;p2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9" name="Google Shape;249;p2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50" name="Google Shape;250;p2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51" name="Google Shape;251;p2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2" name="Google Shape;252;p2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3" name="Google Shape;253;p2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4" name="Google Shape;254;p2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5" name="Google Shape;255;p25"/>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56"/>
        <p:cNvGrpSpPr/>
        <p:nvPr/>
      </p:nvGrpSpPr>
      <p:grpSpPr>
        <a:xfrm>
          <a:off x="0" y="0"/>
          <a:ext cx="0" cy="0"/>
          <a:chOff x="0" y="0"/>
          <a:chExt cx="0" cy="0"/>
        </a:xfrm>
      </p:grpSpPr>
      <p:sp>
        <p:nvSpPr>
          <p:cNvPr id="257" name="Google Shape;257;p2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txBox="1">
            <a:spLocks noGrp="1"/>
          </p:cNvSpPr>
          <p:nvPr>
            <p:ph type="title"/>
          </p:nvPr>
        </p:nvSpPr>
        <p:spPr>
          <a:xfrm>
            <a:off x="1752950" y="3005100"/>
            <a:ext cx="6109200" cy="37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18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60" name="Google Shape;260;p26"/>
          <p:cNvSpPr txBox="1">
            <a:spLocks noGrp="1"/>
          </p:cNvSpPr>
          <p:nvPr>
            <p:ph type="subTitle" idx="1"/>
          </p:nvPr>
        </p:nvSpPr>
        <p:spPr>
          <a:xfrm>
            <a:off x="1752950" y="1764900"/>
            <a:ext cx="6109200" cy="12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accent3"/>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1" name="Google Shape;261;p2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2" name="Google Shape;262;p2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3" name="Google Shape;263;p2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4" name="Google Shape;264;p2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5" name="Google Shape;265;p2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66" name="Google Shape;266;p2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67" name="Google Shape;267;p2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68" name="Google Shape;268;p2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69" name="Google Shape;269;p2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0" name="Google Shape;270;p2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1" name="Google Shape;271;p2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2" name="Google Shape;272;p2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3" name="Google Shape;273;p2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4" name="Google Shape;274;p2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75"/>
        <p:cNvGrpSpPr/>
        <p:nvPr/>
      </p:nvGrpSpPr>
      <p:grpSpPr>
        <a:xfrm>
          <a:off x="0" y="0"/>
          <a:ext cx="0" cy="0"/>
          <a:chOff x="0" y="0"/>
          <a:chExt cx="0" cy="0"/>
        </a:xfrm>
      </p:grpSpPr>
      <p:sp>
        <p:nvSpPr>
          <p:cNvPr id="276" name="Google Shape;276;p2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79" name="Google Shape;279;p27"/>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0" name="Google Shape;280;p27"/>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1" name="Google Shape;281;p27"/>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2" name="Google Shape;282;p27"/>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3" name="Google Shape;283;p27"/>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4" name="Google Shape;284;p2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85" name="Google Shape;285;p2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86" name="Google Shape;286;p2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87" name="Google Shape;287;p2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88" name="Google Shape;288;p2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89" name="Google Shape;289;p2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90" name="Google Shape;290;p2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91" name="Google Shape;291;p2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92" name="Google Shape;292;p2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93" name="Google Shape;293;p2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94" name="Google Shape;294;p2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95" name="Google Shape;295;p2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96" name="Google Shape;296;p2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97" name="Google Shape;297;p2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98" name="Google Shape;298;p2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2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03" name="Google Shape;303;p28"/>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04" name="Google Shape;304;p28"/>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05" name="Google Shape;305;p28"/>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06" name="Google Shape;306;p28"/>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07" name="Google Shape;307;p28"/>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08" name="Google Shape;308;p28"/>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09" name="Google Shape;309;p28"/>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10" name="Google Shape;310;p2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1" name="Google Shape;311;p2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2" name="Google Shape;312;p2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3" name="Google Shape;313;p2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4" name="Google Shape;314;p2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15" name="Google Shape;315;p2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16" name="Google Shape;316;p2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17" name="Google Shape;317;p2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18" name="Google Shape;318;p2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19" name="Google Shape;319;p2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0" name="Google Shape;320;p2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1" name="Google Shape;321;p2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2" name="Google Shape;322;p2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3" name="Google Shape;323;p2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4" name="Google Shape;324;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325"/>
        <p:cNvGrpSpPr/>
        <p:nvPr/>
      </p:nvGrpSpPr>
      <p:grpSpPr>
        <a:xfrm>
          <a:off x="0" y="0"/>
          <a:ext cx="0" cy="0"/>
          <a:chOff x="0" y="0"/>
          <a:chExt cx="0" cy="0"/>
        </a:xfrm>
      </p:grpSpPr>
      <p:sp>
        <p:nvSpPr>
          <p:cNvPr id="326" name="Google Shape;326;p2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txBox="1">
            <a:spLocks noGrp="1"/>
          </p:cNvSpPr>
          <p:nvPr>
            <p:ph type="subTitle" idx="1"/>
          </p:nvPr>
        </p:nvSpPr>
        <p:spPr>
          <a:xfrm>
            <a:off x="1679425" y="1587644"/>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29" name="Google Shape;329;p29"/>
          <p:cNvSpPr txBox="1">
            <a:spLocks noGrp="1"/>
          </p:cNvSpPr>
          <p:nvPr>
            <p:ph type="subTitle" idx="2"/>
          </p:nvPr>
        </p:nvSpPr>
        <p:spPr>
          <a:xfrm>
            <a:off x="1679425" y="126990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30" name="Google Shape;330;p29"/>
          <p:cNvSpPr txBox="1">
            <a:spLocks noGrp="1"/>
          </p:cNvSpPr>
          <p:nvPr>
            <p:ph type="subTitle" idx="3"/>
          </p:nvPr>
        </p:nvSpPr>
        <p:spPr>
          <a:xfrm>
            <a:off x="2536285" y="3541351"/>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31" name="Google Shape;331;p29"/>
          <p:cNvSpPr txBox="1">
            <a:spLocks noGrp="1"/>
          </p:cNvSpPr>
          <p:nvPr>
            <p:ph type="subTitle" idx="4"/>
          </p:nvPr>
        </p:nvSpPr>
        <p:spPr>
          <a:xfrm>
            <a:off x="2536286" y="322145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32" name="Google Shape;332;p29"/>
          <p:cNvSpPr txBox="1">
            <a:spLocks noGrp="1"/>
          </p:cNvSpPr>
          <p:nvPr>
            <p:ph type="subTitle" idx="5"/>
          </p:nvPr>
        </p:nvSpPr>
        <p:spPr>
          <a:xfrm>
            <a:off x="4994100" y="1577676"/>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33" name="Google Shape;333;p29"/>
          <p:cNvSpPr txBox="1">
            <a:spLocks noGrp="1"/>
          </p:cNvSpPr>
          <p:nvPr>
            <p:ph type="subTitle" idx="6"/>
          </p:nvPr>
        </p:nvSpPr>
        <p:spPr>
          <a:xfrm>
            <a:off x="4994100" y="12577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34" name="Google Shape;334;p29"/>
          <p:cNvSpPr txBox="1">
            <a:spLocks noGrp="1"/>
          </p:cNvSpPr>
          <p:nvPr>
            <p:ph type="subTitle" idx="7"/>
          </p:nvPr>
        </p:nvSpPr>
        <p:spPr>
          <a:xfrm>
            <a:off x="2099975"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35" name="Google Shape;335;p29"/>
          <p:cNvSpPr txBox="1">
            <a:spLocks noGrp="1"/>
          </p:cNvSpPr>
          <p:nvPr>
            <p:ph type="subTitle" idx="8"/>
          </p:nvPr>
        </p:nvSpPr>
        <p:spPr>
          <a:xfrm>
            <a:off x="2099975"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36" name="Google Shape;336;p29"/>
          <p:cNvSpPr txBox="1">
            <a:spLocks noGrp="1"/>
          </p:cNvSpPr>
          <p:nvPr>
            <p:ph type="subTitle" idx="9"/>
          </p:nvPr>
        </p:nvSpPr>
        <p:spPr>
          <a:xfrm>
            <a:off x="5414650"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37" name="Google Shape;337;p29"/>
          <p:cNvSpPr txBox="1">
            <a:spLocks noGrp="1"/>
          </p:cNvSpPr>
          <p:nvPr>
            <p:ph type="subTitle" idx="13"/>
          </p:nvPr>
        </p:nvSpPr>
        <p:spPr>
          <a:xfrm>
            <a:off x="5414650"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38" name="Google Shape;338;p29"/>
          <p:cNvSpPr txBox="1">
            <a:spLocks noGrp="1"/>
          </p:cNvSpPr>
          <p:nvPr>
            <p:ph type="subTitle" idx="14"/>
          </p:nvPr>
        </p:nvSpPr>
        <p:spPr>
          <a:xfrm>
            <a:off x="5846735" y="355131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39" name="Google Shape;339;p29"/>
          <p:cNvSpPr txBox="1">
            <a:spLocks noGrp="1"/>
          </p:cNvSpPr>
          <p:nvPr>
            <p:ph type="subTitle" idx="15"/>
          </p:nvPr>
        </p:nvSpPr>
        <p:spPr>
          <a:xfrm>
            <a:off x="5846736" y="32335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40" name="Google Shape;340;p2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41" name="Google Shape;341;p2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42" name="Google Shape;342;p2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3" name="Google Shape;343;p2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4" name="Google Shape;344;p2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5" name="Google Shape;345;p2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6" name="Google Shape;346;p2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7" name="Google Shape;347;p2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8" name="Google Shape;348;p2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9" name="Google Shape;349;p2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50" name="Google Shape;350;p2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51" name="Google Shape;351;p2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52" name="Google Shape;352;p2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3" name="Google Shape;353;p2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4" name="Google Shape;354;p2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355"/>
        <p:cNvGrpSpPr/>
        <p:nvPr/>
      </p:nvGrpSpPr>
      <p:grpSpPr>
        <a:xfrm>
          <a:off x="0" y="0"/>
          <a:ext cx="0" cy="0"/>
          <a:chOff x="0" y="0"/>
          <a:chExt cx="0" cy="0"/>
        </a:xfrm>
      </p:grpSpPr>
      <p:sp>
        <p:nvSpPr>
          <p:cNvPr id="356" name="Google Shape;356;p3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txBox="1">
            <a:spLocks noGrp="1"/>
          </p:cNvSpPr>
          <p:nvPr>
            <p:ph type="title" hasCustomPrompt="1"/>
          </p:nvPr>
        </p:nvSpPr>
        <p:spPr>
          <a:xfrm>
            <a:off x="1134200" y="686250"/>
            <a:ext cx="5341200" cy="637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5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59" name="Google Shape;359;p30"/>
          <p:cNvSpPr txBox="1">
            <a:spLocks noGrp="1"/>
          </p:cNvSpPr>
          <p:nvPr>
            <p:ph type="subTitle" idx="1"/>
          </p:nvPr>
        </p:nvSpPr>
        <p:spPr>
          <a:xfrm>
            <a:off x="1664475" y="1323750"/>
            <a:ext cx="48108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60" name="Google Shape;360;p3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1" name="Google Shape;361;p3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2" name="Google Shape;362;p3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3" name="Google Shape;363;p3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4" name="Google Shape;364;p3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5" name="Google Shape;365;p3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6" name="Google Shape;366;p3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7" name="Google Shape;367;p3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8" name="Google Shape;368;p3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69" name="Google Shape;369;p3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0" name="Google Shape;370;p3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1" name="Google Shape;371;p3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2" name="Google Shape;372;p3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3" name="Google Shape;373;p3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74" name="Google Shape;374;p30"/>
          <p:cNvSpPr txBox="1">
            <a:spLocks noGrp="1"/>
          </p:cNvSpPr>
          <p:nvPr>
            <p:ph type="title" idx="2" hasCustomPrompt="1"/>
          </p:nvPr>
        </p:nvSpPr>
        <p:spPr>
          <a:xfrm>
            <a:off x="2100875" y="2016175"/>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75" name="Google Shape;375;p30"/>
          <p:cNvSpPr txBox="1">
            <a:spLocks noGrp="1"/>
          </p:cNvSpPr>
          <p:nvPr>
            <p:ph type="subTitle" idx="3"/>
          </p:nvPr>
        </p:nvSpPr>
        <p:spPr>
          <a:xfrm>
            <a:off x="2100875" y="2506366"/>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76" name="Google Shape;376;p30"/>
          <p:cNvSpPr txBox="1">
            <a:spLocks noGrp="1"/>
          </p:cNvSpPr>
          <p:nvPr>
            <p:ph type="title" idx="4" hasCustomPrompt="1"/>
          </p:nvPr>
        </p:nvSpPr>
        <p:spPr>
          <a:xfrm>
            <a:off x="2100875" y="3013959"/>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77" name="Google Shape;377;p30"/>
          <p:cNvSpPr txBox="1">
            <a:spLocks noGrp="1"/>
          </p:cNvSpPr>
          <p:nvPr>
            <p:ph type="subTitle" idx="5"/>
          </p:nvPr>
        </p:nvSpPr>
        <p:spPr>
          <a:xfrm>
            <a:off x="2100875" y="3504150"/>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378"/>
        <p:cNvGrpSpPr/>
        <p:nvPr/>
      </p:nvGrpSpPr>
      <p:grpSpPr>
        <a:xfrm>
          <a:off x="0" y="0"/>
          <a:ext cx="0" cy="0"/>
          <a:chOff x="0" y="0"/>
          <a:chExt cx="0" cy="0"/>
        </a:xfrm>
      </p:grpSpPr>
      <p:sp>
        <p:nvSpPr>
          <p:cNvPr id="379" name="Google Shape;379;p3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txBox="1">
            <a:spLocks noGrp="1"/>
          </p:cNvSpPr>
          <p:nvPr>
            <p:ph type="body" idx="1"/>
          </p:nvPr>
        </p:nvSpPr>
        <p:spPr>
          <a:xfrm>
            <a:off x="3306200" y="2227588"/>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82" name="Google Shape;382;p3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83" name="Google Shape;383;p3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4" name="Google Shape;384;p3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5" name="Google Shape;385;p3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6" name="Google Shape;386;p3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7" name="Google Shape;387;p3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8" name="Google Shape;388;p3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9" name="Google Shape;389;p3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90" name="Google Shape;390;p3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91" name="Google Shape;391;p3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92" name="Google Shape;392;p3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93" name="Google Shape;393;p3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4" name="Google Shape;394;p3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5" name="Google Shape;395;p3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6" name="Google Shape;396;p3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7" name="Google Shape;397;p31"/>
          <p:cNvSpPr txBox="1">
            <a:spLocks noGrp="1"/>
          </p:cNvSpPr>
          <p:nvPr>
            <p:ph type="title" idx="2" hasCustomPrompt="1"/>
          </p:nvPr>
        </p:nvSpPr>
        <p:spPr>
          <a:xfrm flipH="1">
            <a:off x="2091200" y="2372263"/>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98" name="Google Shape;398;p31"/>
          <p:cNvSpPr txBox="1">
            <a:spLocks noGrp="1"/>
          </p:cNvSpPr>
          <p:nvPr>
            <p:ph type="body" idx="3"/>
          </p:nvPr>
        </p:nvSpPr>
        <p:spPr>
          <a:xfrm>
            <a:off x="3739600" y="3164425"/>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99" name="Google Shape;399;p31"/>
          <p:cNvSpPr txBox="1">
            <a:spLocks noGrp="1"/>
          </p:cNvSpPr>
          <p:nvPr>
            <p:ph type="title" idx="4" hasCustomPrompt="1"/>
          </p:nvPr>
        </p:nvSpPr>
        <p:spPr>
          <a:xfrm flipH="1">
            <a:off x="2524600" y="3309175"/>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00" name="Google Shape;400;p31"/>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401"/>
        <p:cNvGrpSpPr/>
        <p:nvPr/>
      </p:nvGrpSpPr>
      <p:grpSpPr>
        <a:xfrm>
          <a:off x="0" y="0"/>
          <a:ext cx="0" cy="0"/>
          <a:chOff x="0" y="0"/>
          <a:chExt cx="0" cy="0"/>
        </a:xfrm>
      </p:grpSpPr>
      <p:sp>
        <p:nvSpPr>
          <p:cNvPr id="402" name="Google Shape;402;p3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405" name="Google Shape;405;p32"/>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6" name="Google Shape;406;p3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7" name="Google Shape;407;p3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8" name="Google Shape;408;p3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9" name="Google Shape;409;p3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10" name="Google Shape;410;p3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11" name="Google Shape;411;p3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12" name="Google Shape;412;p3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3" name="Google Shape;413;p3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14" name="Google Shape;414;p3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5" name="Google Shape;415;p3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6" name="Google Shape;416;p3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7" name="Google Shape;417;p3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8" name="Google Shape;418;p3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9" name="Google Shape;419;p3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2">
  <p:cSld name="CUSTOM_9_1_1">
    <p:spTree>
      <p:nvGrpSpPr>
        <p:cNvPr id="1" name="Shape 420"/>
        <p:cNvGrpSpPr/>
        <p:nvPr/>
      </p:nvGrpSpPr>
      <p:grpSpPr>
        <a:xfrm>
          <a:off x="0" y="0"/>
          <a:ext cx="0" cy="0"/>
          <a:chOff x="0" y="0"/>
          <a:chExt cx="0" cy="0"/>
        </a:xfrm>
      </p:grpSpPr>
      <p:sp>
        <p:nvSpPr>
          <p:cNvPr id="421" name="Google Shape;421;p3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4" name="Google Shape;424;p3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5" name="Google Shape;425;p3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6" name="Google Shape;426;p3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7" name="Google Shape;427;p3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8" name="Google Shape;428;p3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9" name="Google Shape;429;p3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30" name="Google Shape;430;p3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31" name="Google Shape;431;p3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2" name="Google Shape;432;p3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33" name="Google Shape;433;p3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4" name="Google Shape;434;p3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5" name="Google Shape;435;p3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6" name="Google Shape;436;p3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37" name="Google Shape;437;p33"/>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2000">
                <a:solidFill>
                  <a:schemeClr val="accent3"/>
                </a:solidFill>
              </a:defRPr>
            </a:lvl1pPr>
            <a:lvl2pPr marL="914400" lvl="1" indent="-330200" rtl="0">
              <a:lnSpc>
                <a:spcPct val="100000"/>
              </a:lnSpc>
              <a:spcBef>
                <a:spcPts val="0"/>
              </a:spcBef>
              <a:spcAft>
                <a:spcPts val="0"/>
              </a:spcAft>
              <a:buClr>
                <a:schemeClr val="accent3"/>
              </a:buClr>
              <a:buSzPts val="1600"/>
              <a:buFont typeface="Montserrat"/>
              <a:buChar char="○"/>
              <a:defRPr sz="1200">
                <a:solidFill>
                  <a:schemeClr val="accent3"/>
                </a:solidFill>
              </a:defRPr>
            </a:lvl2pPr>
            <a:lvl3pPr marL="1371600" lvl="2" indent="-330200" rtl="0">
              <a:spcBef>
                <a:spcPts val="0"/>
              </a:spcBef>
              <a:spcAft>
                <a:spcPts val="0"/>
              </a:spcAft>
              <a:buClr>
                <a:schemeClr val="accent3"/>
              </a:buClr>
              <a:buSzPts val="1600"/>
              <a:buFont typeface="Montserrat"/>
              <a:buChar char="■"/>
              <a:defRPr>
                <a:solidFill>
                  <a:schemeClr val="accent3"/>
                </a:solidFill>
              </a:defRPr>
            </a:lvl3pPr>
            <a:lvl4pPr marL="1828800" lvl="3" indent="-330200" rtl="0">
              <a:spcBef>
                <a:spcPts val="0"/>
              </a:spcBef>
              <a:spcAft>
                <a:spcPts val="0"/>
              </a:spcAft>
              <a:buClr>
                <a:schemeClr val="accent3"/>
              </a:buClr>
              <a:buSzPts val="1600"/>
              <a:buFont typeface="Montserrat"/>
              <a:buChar char="●"/>
              <a:defRPr>
                <a:solidFill>
                  <a:schemeClr val="accent3"/>
                </a:solidFill>
              </a:defRPr>
            </a:lvl4pPr>
            <a:lvl5pPr marL="2286000" lvl="4" indent="-330200" rtl="0">
              <a:spcBef>
                <a:spcPts val="0"/>
              </a:spcBef>
              <a:spcAft>
                <a:spcPts val="0"/>
              </a:spcAft>
              <a:buClr>
                <a:schemeClr val="accent3"/>
              </a:buClr>
              <a:buSzPts val="1600"/>
              <a:buFont typeface="Montserrat"/>
              <a:buChar char="○"/>
              <a:defRPr>
                <a:solidFill>
                  <a:schemeClr val="accent3"/>
                </a:solidFill>
              </a:defRPr>
            </a:lvl5pPr>
            <a:lvl6pPr marL="2743200" lvl="5" indent="-330200" rtl="0">
              <a:spcBef>
                <a:spcPts val="0"/>
              </a:spcBef>
              <a:spcAft>
                <a:spcPts val="0"/>
              </a:spcAft>
              <a:buClr>
                <a:schemeClr val="accent3"/>
              </a:buClr>
              <a:buSzPts val="1600"/>
              <a:buFont typeface="Montserrat"/>
              <a:buChar char="■"/>
              <a:defRPr>
                <a:solidFill>
                  <a:schemeClr val="accent3"/>
                </a:solidFill>
              </a:defRPr>
            </a:lvl6pPr>
            <a:lvl7pPr marL="3200400" lvl="6" indent="-330200" rtl="0">
              <a:spcBef>
                <a:spcPts val="0"/>
              </a:spcBef>
              <a:spcAft>
                <a:spcPts val="0"/>
              </a:spcAft>
              <a:buClr>
                <a:schemeClr val="accent3"/>
              </a:buClr>
              <a:buSzPts val="1600"/>
              <a:buFont typeface="Montserrat"/>
              <a:buChar char="●"/>
              <a:defRPr>
                <a:solidFill>
                  <a:schemeClr val="accent3"/>
                </a:solidFill>
              </a:defRPr>
            </a:lvl7pPr>
            <a:lvl8pPr marL="3657600" lvl="7" indent="-330200" rtl="0">
              <a:spcBef>
                <a:spcPts val="0"/>
              </a:spcBef>
              <a:spcAft>
                <a:spcPts val="0"/>
              </a:spcAft>
              <a:buClr>
                <a:schemeClr val="accent3"/>
              </a:buClr>
              <a:buSzPts val="1600"/>
              <a:buFont typeface="Montserrat"/>
              <a:buChar char="○"/>
              <a:defRPr>
                <a:solidFill>
                  <a:schemeClr val="accent3"/>
                </a:solidFill>
              </a:defRPr>
            </a:lvl8pPr>
            <a:lvl9pPr marL="4114800" lvl="8" indent="-330200" rtl="0">
              <a:spcBef>
                <a:spcPts val="0"/>
              </a:spcBef>
              <a:spcAft>
                <a:spcPts val="0"/>
              </a:spcAft>
              <a:buClr>
                <a:schemeClr val="accent3"/>
              </a:buClr>
              <a:buSzPts val="1600"/>
              <a:buFont typeface="Montserrat"/>
              <a:buChar char="■"/>
              <a:defRPr>
                <a:solidFill>
                  <a:schemeClr val="accent3"/>
                </a:solidFill>
              </a:defRPr>
            </a:lvl9pPr>
          </a:lstStyle>
          <a:p>
            <a:endParaRPr/>
          </a:p>
        </p:txBody>
      </p:sp>
      <p:sp>
        <p:nvSpPr>
          <p:cNvPr id="438" name="Google Shape;438;p33"/>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algn="ctr" rtl="0">
              <a:lnSpc>
                <a:spcPct val="100000"/>
              </a:lnSpc>
              <a:spcBef>
                <a:spcPts val="0"/>
              </a:spcBef>
              <a:spcAft>
                <a:spcPts val="0"/>
              </a:spcAft>
              <a:buClr>
                <a:schemeClr val="accent3"/>
              </a:buClr>
              <a:buSzPts val="2000"/>
              <a:buNone/>
              <a:defRPr sz="2000" b="1">
                <a:solidFill>
                  <a:schemeClr val="accent3"/>
                </a:solidFill>
              </a:defRPr>
            </a:lvl2pPr>
            <a:lvl3pPr lvl="2" algn="ctr" rtl="0">
              <a:lnSpc>
                <a:spcPct val="100000"/>
              </a:lnSpc>
              <a:spcBef>
                <a:spcPts val="0"/>
              </a:spcBef>
              <a:spcAft>
                <a:spcPts val="0"/>
              </a:spcAft>
              <a:buClr>
                <a:schemeClr val="accent3"/>
              </a:buClr>
              <a:buSzPts val="2000"/>
              <a:buNone/>
              <a:defRPr sz="2000" b="1">
                <a:solidFill>
                  <a:schemeClr val="accent3"/>
                </a:solidFill>
              </a:defRPr>
            </a:lvl3pPr>
            <a:lvl4pPr lvl="3" algn="ctr" rtl="0">
              <a:lnSpc>
                <a:spcPct val="100000"/>
              </a:lnSpc>
              <a:spcBef>
                <a:spcPts val="0"/>
              </a:spcBef>
              <a:spcAft>
                <a:spcPts val="0"/>
              </a:spcAft>
              <a:buClr>
                <a:schemeClr val="accent3"/>
              </a:buClr>
              <a:buSzPts val="2000"/>
              <a:buNone/>
              <a:defRPr sz="2000" b="1">
                <a:solidFill>
                  <a:schemeClr val="accent3"/>
                </a:solidFill>
              </a:defRPr>
            </a:lvl4pPr>
            <a:lvl5pPr lvl="4" algn="ctr" rtl="0">
              <a:lnSpc>
                <a:spcPct val="100000"/>
              </a:lnSpc>
              <a:spcBef>
                <a:spcPts val="0"/>
              </a:spcBef>
              <a:spcAft>
                <a:spcPts val="0"/>
              </a:spcAft>
              <a:buClr>
                <a:schemeClr val="accent3"/>
              </a:buClr>
              <a:buSzPts val="2000"/>
              <a:buNone/>
              <a:defRPr sz="2000" b="1">
                <a:solidFill>
                  <a:schemeClr val="accent3"/>
                </a:solidFill>
              </a:defRPr>
            </a:lvl5pPr>
            <a:lvl6pPr lvl="5" algn="ctr" rtl="0">
              <a:lnSpc>
                <a:spcPct val="100000"/>
              </a:lnSpc>
              <a:spcBef>
                <a:spcPts val="0"/>
              </a:spcBef>
              <a:spcAft>
                <a:spcPts val="0"/>
              </a:spcAft>
              <a:buClr>
                <a:schemeClr val="accent3"/>
              </a:buClr>
              <a:buSzPts val="2000"/>
              <a:buNone/>
              <a:defRPr sz="2000" b="1">
                <a:solidFill>
                  <a:schemeClr val="accent3"/>
                </a:solidFill>
              </a:defRPr>
            </a:lvl6pPr>
            <a:lvl7pPr lvl="6" algn="ctr" rtl="0">
              <a:lnSpc>
                <a:spcPct val="100000"/>
              </a:lnSpc>
              <a:spcBef>
                <a:spcPts val="0"/>
              </a:spcBef>
              <a:spcAft>
                <a:spcPts val="0"/>
              </a:spcAft>
              <a:buClr>
                <a:schemeClr val="accent3"/>
              </a:buClr>
              <a:buSzPts val="2000"/>
              <a:buNone/>
              <a:defRPr sz="2000" b="1">
                <a:solidFill>
                  <a:schemeClr val="accent3"/>
                </a:solidFill>
              </a:defRPr>
            </a:lvl7pPr>
            <a:lvl8pPr lvl="7" algn="ctr" rtl="0">
              <a:lnSpc>
                <a:spcPct val="100000"/>
              </a:lnSpc>
              <a:spcBef>
                <a:spcPts val="0"/>
              </a:spcBef>
              <a:spcAft>
                <a:spcPts val="0"/>
              </a:spcAft>
              <a:buClr>
                <a:schemeClr val="accent3"/>
              </a:buClr>
              <a:buSzPts val="2000"/>
              <a:buNone/>
              <a:defRPr sz="2000" b="1">
                <a:solidFill>
                  <a:schemeClr val="accent3"/>
                </a:solidFill>
              </a:defRPr>
            </a:lvl8pPr>
            <a:lvl9pPr lvl="8" algn="ctr" rtl="0">
              <a:lnSpc>
                <a:spcPct val="100000"/>
              </a:lnSpc>
              <a:spcBef>
                <a:spcPts val="0"/>
              </a:spcBef>
              <a:spcAft>
                <a:spcPts val="0"/>
              </a:spcAft>
              <a:buClr>
                <a:schemeClr val="accent3"/>
              </a:buClr>
              <a:buSzPts val="2000"/>
              <a:buNone/>
              <a:defRPr sz="2000" b="1">
                <a:solidFill>
                  <a:schemeClr val="accent3"/>
                </a:solidFill>
              </a:defRPr>
            </a:lvl9pPr>
          </a:lstStyle>
          <a:p>
            <a:endParaRPr/>
          </a:p>
        </p:txBody>
      </p:sp>
      <p:sp>
        <p:nvSpPr>
          <p:cNvPr id="439" name="Google Shape;439;p33"/>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0"/>
        <p:cNvGrpSpPr/>
        <p:nvPr/>
      </p:nvGrpSpPr>
      <p:grpSpPr>
        <a:xfrm>
          <a:off x="0" y="0"/>
          <a:ext cx="0" cy="0"/>
          <a:chOff x="0" y="0"/>
          <a:chExt cx="0" cy="0"/>
        </a:xfrm>
      </p:grpSpPr>
      <p:sp>
        <p:nvSpPr>
          <p:cNvPr id="441" name="Google Shape;441;p3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44" name="Google Shape;444;p34"/>
          <p:cNvSpPr txBox="1">
            <a:spLocks noGrp="1"/>
          </p:cNvSpPr>
          <p:nvPr>
            <p:ph type="subTitle" idx="1"/>
          </p:nvPr>
        </p:nvSpPr>
        <p:spPr>
          <a:xfrm>
            <a:off x="2064825" y="1695725"/>
            <a:ext cx="37206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5" name="Google Shape;445;p34"/>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00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6" name="Google Shape;446;p3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47" name="Google Shape;447;p3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48" name="Google Shape;448;p3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49" name="Google Shape;449;p3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50" name="Google Shape;450;p3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51" name="Google Shape;451;p3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52" name="Google Shape;452;p3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53" name="Google Shape;453;p3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54" name="Google Shape;454;p3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5" name="Google Shape;455;p3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56" name="Google Shape;456;p3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7" name="Google Shape;457;p3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58" name="Google Shape;458;p3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59" name="Google Shape;459;p3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60" name="Google Shape;460;p34"/>
          <p:cNvSpPr txBox="1"/>
          <p:nvPr/>
        </p:nvSpPr>
        <p:spPr>
          <a:xfrm>
            <a:off x="2912425" y="3087263"/>
            <a:ext cx="44181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lang="el" sz="12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l" sz="1200">
                <a:solidFill>
                  <a:schemeClr val="accent3"/>
                </a:solidFill>
                <a:latin typeface="Fira Code"/>
                <a:ea typeface="Fira Code"/>
                <a:cs typeface="Fira Code"/>
                <a:sym typeface="Fira Code"/>
              </a:rPr>
              <a:t>, including icons by </a:t>
            </a:r>
            <a:r>
              <a:rPr lang="el" sz="12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l" sz="1200">
                <a:solidFill>
                  <a:schemeClr val="accent3"/>
                </a:solidFill>
                <a:latin typeface="Fira Code"/>
                <a:ea typeface="Fira Code"/>
                <a:cs typeface="Fira Code"/>
                <a:sym typeface="Fira Code"/>
              </a:rPr>
              <a:t>, and infographics &amp; images by </a:t>
            </a:r>
            <a:r>
              <a:rPr lang="el" sz="12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u="sng">
              <a:solidFill>
                <a:schemeClr val="accent3"/>
              </a:solidFill>
              <a:latin typeface="Fira Code"/>
              <a:ea typeface="Fira Code"/>
              <a:cs typeface="Fira Code"/>
              <a:sym typeface="Fira Code"/>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61"/>
        <p:cNvGrpSpPr/>
        <p:nvPr/>
      </p:nvGrpSpPr>
      <p:grpSpPr>
        <a:xfrm>
          <a:off x="0" y="0"/>
          <a:ext cx="0" cy="0"/>
          <a:chOff x="0" y="0"/>
          <a:chExt cx="0" cy="0"/>
        </a:xfrm>
      </p:grpSpPr>
      <p:sp>
        <p:nvSpPr>
          <p:cNvPr id="462" name="Google Shape;462;p3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65" name="Google Shape;465;p3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66" name="Google Shape;466;p3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67" name="Google Shape;467;p3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68" name="Google Shape;468;p3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69" name="Google Shape;469;p3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70" name="Google Shape;470;p3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71" name="Google Shape;471;p3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72" name="Google Shape;472;p3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73" name="Google Shape;473;p3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74" name="Google Shape;474;p3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5" name="Google Shape;475;p3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76" name="Google Shape;476;p3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7" name="Google Shape;477;p3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78"/>
        <p:cNvGrpSpPr/>
        <p:nvPr/>
      </p:nvGrpSpPr>
      <p:grpSpPr>
        <a:xfrm>
          <a:off x="0" y="0"/>
          <a:ext cx="0" cy="0"/>
          <a:chOff x="0" y="0"/>
          <a:chExt cx="0" cy="0"/>
        </a:xfrm>
      </p:grpSpPr>
      <p:sp>
        <p:nvSpPr>
          <p:cNvPr id="479" name="Google Shape;479;p3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82" name="Google Shape;482;p3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83" name="Google Shape;483;p3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84" name="Google Shape;484;p3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85" name="Google Shape;485;p3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86" name="Google Shape;486;p3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87" name="Google Shape;487;p3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88" name="Google Shape;488;p3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89" name="Google Shape;489;p3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90" name="Google Shape;490;p3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91" name="Google Shape;491;p3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92" name="Google Shape;492;p3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93" name="Google Shape;493;p3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4" name="Google Shape;494;p3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t>Γλώσσα</a:t>
            </a:r>
            <a:r>
              <a:rPr lang="el">
                <a:solidFill>
                  <a:schemeClr val="accent2"/>
                </a:solidFill>
              </a:rPr>
              <a:t>‘Προγραμματισμού’: </a:t>
            </a:r>
            <a:r>
              <a:rPr lang="el">
                <a:solidFill>
                  <a:schemeClr val="accent3"/>
                </a:solidFill>
              </a:rPr>
              <a:t>{</a:t>
            </a:r>
            <a:endParaRPr>
              <a:solidFill>
                <a:schemeClr val="accent3"/>
              </a:solidFill>
            </a:endParaRPr>
          </a:p>
        </p:txBody>
      </p:sp>
      <p:sp>
        <p:nvSpPr>
          <p:cNvPr id="500" name="Google Shape;500;p37"/>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t>&lt; Εισηγητής: Νίκος Κούκος &gt;</a:t>
            </a:r>
            <a:endParaRPr/>
          </a:p>
        </p:txBody>
      </p:sp>
      <p:sp>
        <p:nvSpPr>
          <p:cNvPr id="501" name="Google Shape;501;p3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1400"/>
              <a:t>ΕΚΠΑΙΔΕΥΤΙΚΟΣ ΟΜΙΛΟΣ ΕΥΔΟΚΙΜΟΣ</a:t>
            </a:r>
            <a:endParaRPr sz="1400">
              <a:solidFill>
                <a:schemeClr val="accent3"/>
              </a:solidFill>
            </a:endParaRPr>
          </a:p>
        </p:txBody>
      </p:sp>
      <p:sp>
        <p:nvSpPr>
          <p:cNvPr id="502" name="Google Shape;502;p3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solidFill>
                  <a:schemeClr val="accent6"/>
                </a:solidFill>
              </a:rPr>
              <a:t>[</a:t>
            </a:r>
            <a:r>
              <a:rPr lang="el">
                <a:solidFill>
                  <a:schemeClr val="accent1"/>
                </a:solidFill>
              </a:rPr>
              <a:t>Python</a:t>
            </a:r>
            <a:r>
              <a:rPr lang="el">
                <a:solidFill>
                  <a:schemeClr val="accent6"/>
                </a:solidFill>
              </a:rPr>
              <a:t>] </a:t>
            </a:r>
            <a:endParaRPr>
              <a:solidFill>
                <a:schemeClr val="accent6"/>
              </a:solidFill>
            </a:endParaRPr>
          </a:p>
        </p:txBody>
      </p:sp>
      <p:grpSp>
        <p:nvGrpSpPr>
          <p:cNvPr id="503" name="Google Shape;503;p37"/>
          <p:cNvGrpSpPr/>
          <p:nvPr/>
        </p:nvGrpSpPr>
        <p:grpSpPr>
          <a:xfrm>
            <a:off x="1413525" y="1759900"/>
            <a:ext cx="506100" cy="2444350"/>
            <a:chOff x="1413525" y="1759900"/>
            <a:chExt cx="506100" cy="2444350"/>
          </a:xfrm>
        </p:grpSpPr>
        <p:cxnSp>
          <p:nvCxnSpPr>
            <p:cNvPr id="504" name="Google Shape;504;p3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l"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506" name="Google Shape;506;p37"/>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507" name="Google Shape;507;p37"/>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508" name="Google Shape;508;p37"/>
          <p:cNvSpPr txBox="1">
            <a:spLocks noGrp="1"/>
          </p:cNvSpPr>
          <p:nvPr>
            <p:ph type="subTitle" idx="1"/>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solidFill>
                  <a:schemeClr val="dk2"/>
                </a:solidFill>
              </a:rPr>
              <a:t>ex-apostaseos</a:t>
            </a:r>
            <a:r>
              <a:rPr lang="el" sz="1400">
                <a:solidFill>
                  <a:schemeClr val="accent3"/>
                </a:solidFill>
              </a:rPr>
              <a:t>.</a:t>
            </a:r>
            <a:r>
              <a:rPr lang="el">
                <a:solidFill>
                  <a:schemeClr val="accent6"/>
                </a:solidFill>
              </a:rPr>
              <a:t>html</a:t>
            </a:r>
            <a:endParaRPr sz="1400">
              <a:solidFill>
                <a:schemeClr val="accent6"/>
              </a:solidFill>
            </a:endParaRPr>
          </a:p>
        </p:txBody>
      </p:sp>
      <p:sp>
        <p:nvSpPr>
          <p:cNvPr id="509" name="Google Shape;509;p37"/>
          <p:cNvSpPr txBox="1">
            <a:spLocks noGrp="1"/>
          </p:cNvSpPr>
          <p:nvPr>
            <p:ph type="subTitle" idx="1"/>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solidFill>
                  <a:schemeClr val="dk2"/>
                </a:solidFill>
              </a:rPr>
              <a:t>diarkeia_10-mines</a:t>
            </a:r>
            <a:r>
              <a:rPr lang="el" sz="1400">
                <a:solidFill>
                  <a:schemeClr val="accent3"/>
                </a:solidFill>
              </a:rPr>
              <a:t>.css</a:t>
            </a:r>
            <a:endParaRPr sz="1400">
              <a:solidFill>
                <a:schemeClr val="accent3"/>
              </a:solidFill>
            </a:endParaRPr>
          </a:p>
        </p:txBody>
      </p:sp>
      <p:grpSp>
        <p:nvGrpSpPr>
          <p:cNvPr id="510" name="Google Shape;510;p37"/>
          <p:cNvGrpSpPr/>
          <p:nvPr/>
        </p:nvGrpSpPr>
        <p:grpSpPr>
          <a:xfrm>
            <a:off x="7351658" y="687818"/>
            <a:ext cx="365770" cy="365752"/>
            <a:chOff x="2806813" y="5231175"/>
            <a:chExt cx="295500" cy="292625"/>
          </a:xfrm>
        </p:grpSpPr>
        <p:sp>
          <p:nvSpPr>
            <p:cNvPr id="511" name="Google Shape;511;p37"/>
            <p:cNvSpPr/>
            <p:nvPr/>
          </p:nvSpPr>
          <p:spPr>
            <a:xfrm>
              <a:off x="3034838" y="5258150"/>
              <a:ext cx="46000" cy="229925"/>
            </a:xfrm>
            <a:custGeom>
              <a:avLst/>
              <a:gdLst/>
              <a:ahLst/>
              <a:cxnLst/>
              <a:rect l="l" t="t" r="r" b="b"/>
              <a:pathLst>
                <a:path w="1840" h="9197" extrusionOk="0">
                  <a:moveTo>
                    <a:pt x="0" y="0"/>
                  </a:moveTo>
                  <a:lnTo>
                    <a:pt x="0" y="9197"/>
                  </a:lnTo>
                  <a:lnTo>
                    <a:pt x="1839" y="9197"/>
                  </a:lnTo>
                  <a:lnTo>
                    <a:pt x="1839" y="0"/>
                  </a:ln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2954238" y="5326875"/>
              <a:ext cx="46000" cy="161200"/>
            </a:xfrm>
            <a:custGeom>
              <a:avLst/>
              <a:gdLst/>
              <a:ahLst/>
              <a:cxnLst/>
              <a:rect l="l" t="t" r="r" b="b"/>
              <a:pathLst>
                <a:path w="1840" h="6448" extrusionOk="0">
                  <a:moveTo>
                    <a:pt x="1" y="1"/>
                  </a:moveTo>
                  <a:lnTo>
                    <a:pt x="1" y="6448"/>
                  </a:lnTo>
                  <a:lnTo>
                    <a:pt x="1840" y="6448"/>
                  </a:lnTo>
                  <a:lnTo>
                    <a:pt x="1840" y="1"/>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2873663" y="5396100"/>
              <a:ext cx="46000" cy="91975"/>
            </a:xfrm>
            <a:custGeom>
              <a:avLst/>
              <a:gdLst/>
              <a:ahLst/>
              <a:cxnLst/>
              <a:rect l="l" t="t" r="r" b="b"/>
              <a:pathLst>
                <a:path w="1840" h="3679" extrusionOk="0">
                  <a:moveTo>
                    <a:pt x="0" y="0"/>
                  </a:moveTo>
                  <a:lnTo>
                    <a:pt x="0" y="3679"/>
                  </a:lnTo>
                  <a:lnTo>
                    <a:pt x="1839" y="3679"/>
                  </a:lnTo>
                  <a:lnTo>
                    <a:pt x="1839" y="0"/>
                  </a:lnTo>
                  <a:close/>
                </a:path>
              </a:pathLst>
            </a:custGeom>
            <a:solidFill>
              <a:srgbClr val="F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3051888" y="5302000"/>
              <a:ext cx="12425" cy="11725"/>
            </a:xfrm>
            <a:custGeom>
              <a:avLst/>
              <a:gdLst/>
              <a:ahLst/>
              <a:cxnLst/>
              <a:rect l="l" t="t" r="r" b="b"/>
              <a:pathLst>
                <a:path w="497" h="469" extrusionOk="0">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2806813" y="5231175"/>
              <a:ext cx="295500" cy="292625"/>
            </a:xfrm>
            <a:custGeom>
              <a:avLst/>
              <a:gdLst/>
              <a:ahLst/>
              <a:cxnLst/>
              <a:rect l="l" t="t" r="r" b="b"/>
              <a:pathLst>
                <a:path w="11820" h="11705" extrusionOk="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3051888" y="5326000"/>
              <a:ext cx="11875" cy="44925"/>
            </a:xfrm>
            <a:custGeom>
              <a:avLst/>
              <a:gdLst/>
              <a:ahLst/>
              <a:cxnLst/>
              <a:rect l="l" t="t" r="r" b="b"/>
              <a:pathLst>
                <a:path w="475" h="1797" extrusionOk="0">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517;p37"/>
          <p:cNvSpPr txBox="1">
            <a:spLocks noGrp="1"/>
          </p:cNvSpPr>
          <p:nvPr>
            <p:ph type="subTitle" idx="2"/>
          </p:nvPr>
        </p:nvSpPr>
        <p:spPr>
          <a:xfrm>
            <a:off x="7754825" y="640300"/>
            <a:ext cx="12666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1000">
                <a:solidFill>
                  <a:schemeClr val="accent6"/>
                </a:solidFill>
              </a:rPr>
              <a:t>[</a:t>
            </a:r>
            <a:r>
              <a:rPr lang="el" sz="1000">
                <a:solidFill>
                  <a:schemeClr val="accent1"/>
                </a:solidFill>
              </a:rPr>
              <a:t>12η Εβδομάδα</a:t>
            </a:r>
            <a:r>
              <a:rPr lang="el" sz="1000">
                <a:solidFill>
                  <a:schemeClr val="accent6"/>
                </a:solidFill>
              </a:rPr>
              <a:t>] </a:t>
            </a:r>
            <a:endParaRPr sz="100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6"/>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12.2.1</a:t>
            </a:r>
            <a:r>
              <a:rPr lang="el" sz="5000">
                <a:solidFill>
                  <a:schemeClr val="accent6"/>
                </a:solidFill>
              </a:rPr>
              <a:t>{</a:t>
            </a:r>
            <a:endParaRPr sz="5000">
              <a:solidFill>
                <a:schemeClr val="accent6"/>
              </a:solidFill>
            </a:endParaRPr>
          </a:p>
        </p:txBody>
      </p:sp>
      <p:sp>
        <p:nvSpPr>
          <p:cNvPr id="628" name="Google Shape;628;p46"/>
          <p:cNvSpPr txBox="1">
            <a:spLocks noGrp="1"/>
          </p:cNvSpPr>
          <p:nvPr>
            <p:ph type="title" idx="2"/>
          </p:nvPr>
        </p:nvSpPr>
        <p:spPr>
          <a:xfrm>
            <a:off x="2699477" y="675000"/>
            <a:ext cx="63750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solidFill>
                  <a:schemeClr val="accent2"/>
                </a:solidFill>
              </a:rPr>
              <a:t>ΚΛΑΣΕΙΣ </a:t>
            </a:r>
            <a:r>
              <a:rPr lang="el">
                <a:solidFill>
                  <a:schemeClr val="accent6"/>
                </a:solidFill>
              </a:rPr>
              <a:t>- </a:t>
            </a:r>
            <a:r>
              <a:rPr lang="el">
                <a:solidFill>
                  <a:schemeClr val="lt2"/>
                </a:solidFill>
              </a:rPr>
              <a:t>ΠΑΡΑΔΕΙΓΜΑΤΑ</a:t>
            </a:r>
            <a:endParaRPr sz="3100">
              <a:solidFill>
                <a:schemeClr val="lt2"/>
              </a:solidFill>
            </a:endParaRPr>
          </a:p>
        </p:txBody>
      </p:sp>
      <p:sp>
        <p:nvSpPr>
          <p:cNvPr id="629" name="Google Shape;629;p46"/>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30" name="Google Shape;630;p46"/>
          <p:cNvCxnSpPr>
            <a:endCxn id="629"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31" name="Google Shape;631;p46"/>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32" name="Google Shape;632;p46"/>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33" name="Google Shape;633;p46"/>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34" name="Google Shape;634;p46"/>
          <p:cNvSpPr txBox="1">
            <a:spLocks noGrp="1"/>
          </p:cNvSpPr>
          <p:nvPr>
            <p:ph type="subTitle" idx="1"/>
          </p:nvPr>
        </p:nvSpPr>
        <p:spPr>
          <a:xfrm>
            <a:off x="2130875" y="1678875"/>
            <a:ext cx="3015600" cy="21156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000"/>
              <a:t>&lt; </a:t>
            </a:r>
            <a:r>
              <a:rPr lang="el" sz="1500">
                <a:solidFill>
                  <a:schemeClr val="lt1"/>
                </a:solidFill>
              </a:rPr>
              <a:t>Παράδειγμα 1.</a:t>
            </a:r>
            <a:endParaRPr sz="1500">
              <a:solidFill>
                <a:schemeClr val="lt1"/>
              </a:solidFill>
            </a:endParaRPr>
          </a:p>
          <a:p>
            <a:pPr marL="0" lvl="0" indent="0" algn="l" rtl="0">
              <a:lnSpc>
                <a:spcPct val="100000"/>
              </a:lnSpc>
              <a:spcBef>
                <a:spcPts val="400"/>
              </a:spcBef>
              <a:spcAft>
                <a:spcPts val="0"/>
              </a:spcAft>
              <a:buNone/>
            </a:pPr>
            <a:r>
              <a:rPr lang="el" sz="1500"/>
              <a:t>Ας δημιουργήσουμε μια κλάση με όνομα "Car" που θα αναπαριστά ένα αυτοκίνητο. Ορίζουμε τα χαρακτηριστικά όπως το μοντέλο (model), το χρώμα (color) και την ταχύτητα (speed), καθώς και μεθόδους όπως την επιτάχυνση (accelerate) και το φρενάρισμα (brake).</a:t>
            </a:r>
            <a:endParaRPr sz="1500"/>
          </a:p>
          <a:p>
            <a:pPr marL="0" lvl="0" indent="0" algn="l" rtl="0">
              <a:lnSpc>
                <a:spcPct val="100000"/>
              </a:lnSpc>
              <a:spcBef>
                <a:spcPts val="400"/>
              </a:spcBef>
              <a:spcAft>
                <a:spcPts val="400"/>
              </a:spcAft>
              <a:buNone/>
            </a:pPr>
            <a:r>
              <a:rPr lang="el" sz="1000"/>
              <a:t>&gt;</a:t>
            </a:r>
            <a:endParaRPr sz="1000"/>
          </a:p>
        </p:txBody>
      </p:sp>
      <p:sp>
        <p:nvSpPr>
          <p:cNvPr id="635" name="Google Shape;635;p46"/>
          <p:cNvSpPr txBox="1">
            <a:spLocks noGrp="1"/>
          </p:cNvSpPr>
          <p:nvPr>
            <p:ph type="subTitle" idx="1"/>
          </p:nvPr>
        </p:nvSpPr>
        <p:spPr>
          <a:xfrm>
            <a:off x="5146475" y="1968925"/>
            <a:ext cx="3788700" cy="21156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500"/>
              <a:t>&lt;</a:t>
            </a:r>
            <a:endParaRPr sz="500"/>
          </a:p>
          <a:p>
            <a:pPr marL="0" lvl="0" indent="0" algn="l" rtl="0">
              <a:lnSpc>
                <a:spcPct val="100000"/>
              </a:lnSpc>
              <a:spcBef>
                <a:spcPts val="400"/>
              </a:spcBef>
              <a:spcAft>
                <a:spcPts val="0"/>
              </a:spcAft>
              <a:buNone/>
            </a:pPr>
            <a:r>
              <a:rPr lang="el" sz="1000">
                <a:solidFill>
                  <a:schemeClr val="lt1"/>
                </a:solidFill>
              </a:rPr>
              <a:t># Ορισμός της κλάσης Car</a:t>
            </a:r>
            <a:endParaRPr sz="1000">
              <a:solidFill>
                <a:schemeClr val="lt1"/>
              </a:solidFill>
            </a:endParaRPr>
          </a:p>
          <a:p>
            <a:pPr marL="0" lvl="0" indent="0" algn="l" rtl="0">
              <a:lnSpc>
                <a:spcPct val="100000"/>
              </a:lnSpc>
              <a:spcBef>
                <a:spcPts val="400"/>
              </a:spcBef>
              <a:spcAft>
                <a:spcPts val="0"/>
              </a:spcAft>
              <a:buNone/>
            </a:pPr>
            <a:r>
              <a:rPr lang="el" sz="1000"/>
              <a:t>class Car:</a:t>
            </a:r>
            <a:endParaRPr sz="1000"/>
          </a:p>
          <a:p>
            <a:pPr marL="0" lvl="0" indent="0" algn="l" rtl="0">
              <a:lnSpc>
                <a:spcPct val="100000"/>
              </a:lnSpc>
              <a:spcBef>
                <a:spcPts val="400"/>
              </a:spcBef>
              <a:spcAft>
                <a:spcPts val="0"/>
              </a:spcAft>
              <a:buNone/>
            </a:pPr>
            <a:r>
              <a:rPr lang="el" sz="1000"/>
              <a:t>    def __init__(self, model, color):</a:t>
            </a:r>
            <a:endParaRPr sz="1000"/>
          </a:p>
          <a:p>
            <a:pPr marL="0" lvl="0" indent="0" algn="l" rtl="0">
              <a:lnSpc>
                <a:spcPct val="100000"/>
              </a:lnSpc>
              <a:spcBef>
                <a:spcPts val="400"/>
              </a:spcBef>
              <a:spcAft>
                <a:spcPts val="0"/>
              </a:spcAft>
              <a:buNone/>
            </a:pPr>
            <a:r>
              <a:rPr lang="el" sz="1000"/>
              <a:t>       </a:t>
            </a:r>
            <a:r>
              <a:rPr lang="el" sz="1000">
                <a:solidFill>
                  <a:schemeClr val="lt1"/>
                </a:solidFill>
              </a:rPr>
              <a:t> # Χαρακτηριστικά της κλάσης Car</a:t>
            </a:r>
            <a:endParaRPr sz="1000">
              <a:solidFill>
                <a:schemeClr val="lt1"/>
              </a:solidFill>
            </a:endParaRPr>
          </a:p>
          <a:p>
            <a:pPr marL="0" lvl="0" indent="0" algn="l" rtl="0">
              <a:lnSpc>
                <a:spcPct val="100000"/>
              </a:lnSpc>
              <a:spcBef>
                <a:spcPts val="400"/>
              </a:spcBef>
              <a:spcAft>
                <a:spcPts val="0"/>
              </a:spcAft>
              <a:buNone/>
            </a:pPr>
            <a:r>
              <a:rPr lang="el" sz="1000"/>
              <a:t>        self.model = model</a:t>
            </a:r>
            <a:endParaRPr sz="1000"/>
          </a:p>
          <a:p>
            <a:pPr marL="0" lvl="0" indent="0" algn="l" rtl="0">
              <a:lnSpc>
                <a:spcPct val="100000"/>
              </a:lnSpc>
              <a:spcBef>
                <a:spcPts val="400"/>
              </a:spcBef>
              <a:spcAft>
                <a:spcPts val="0"/>
              </a:spcAft>
              <a:buNone/>
            </a:pPr>
            <a:r>
              <a:rPr lang="el" sz="1000"/>
              <a:t>        self.color = color</a:t>
            </a:r>
            <a:endParaRPr sz="1000"/>
          </a:p>
          <a:p>
            <a:pPr marL="0" lvl="0" indent="0" algn="l" rtl="0">
              <a:lnSpc>
                <a:spcPct val="100000"/>
              </a:lnSpc>
              <a:spcBef>
                <a:spcPts val="400"/>
              </a:spcBef>
              <a:spcAft>
                <a:spcPts val="0"/>
              </a:spcAft>
              <a:buNone/>
            </a:pPr>
            <a:r>
              <a:rPr lang="el" sz="1000"/>
              <a:t>        self.speed = 0</a:t>
            </a:r>
            <a:endParaRPr sz="1000"/>
          </a:p>
          <a:p>
            <a:pPr marL="0" lvl="0" indent="0" algn="l" rtl="0">
              <a:lnSpc>
                <a:spcPct val="100000"/>
              </a:lnSpc>
              <a:spcBef>
                <a:spcPts val="400"/>
              </a:spcBef>
              <a:spcAft>
                <a:spcPts val="0"/>
              </a:spcAft>
              <a:buNone/>
            </a:pPr>
            <a:r>
              <a:rPr lang="el" sz="1000"/>
              <a:t>    def accelerate(self, increment):</a:t>
            </a:r>
            <a:endParaRPr sz="1000"/>
          </a:p>
          <a:p>
            <a:pPr marL="0" lvl="0" indent="0" algn="l" rtl="0">
              <a:lnSpc>
                <a:spcPct val="100000"/>
              </a:lnSpc>
              <a:spcBef>
                <a:spcPts val="400"/>
              </a:spcBef>
              <a:spcAft>
                <a:spcPts val="0"/>
              </a:spcAft>
              <a:buNone/>
            </a:pPr>
            <a:r>
              <a:rPr lang="el" sz="1000"/>
              <a:t>       </a:t>
            </a:r>
            <a:r>
              <a:rPr lang="el" sz="1000">
                <a:solidFill>
                  <a:schemeClr val="lt1"/>
                </a:solidFill>
              </a:rPr>
              <a:t> # Μέθοδος για επιτάχυνση του αυτοκινήτου</a:t>
            </a:r>
            <a:endParaRPr sz="1000">
              <a:solidFill>
                <a:schemeClr val="lt1"/>
              </a:solidFill>
            </a:endParaRPr>
          </a:p>
          <a:p>
            <a:pPr marL="0" lvl="0" indent="0" algn="l" rtl="0">
              <a:lnSpc>
                <a:spcPct val="100000"/>
              </a:lnSpc>
              <a:spcBef>
                <a:spcPts val="400"/>
              </a:spcBef>
              <a:spcAft>
                <a:spcPts val="0"/>
              </a:spcAft>
              <a:buNone/>
            </a:pPr>
            <a:r>
              <a:rPr lang="el" sz="1000"/>
              <a:t>        self.speed += increment</a:t>
            </a:r>
            <a:endParaRPr sz="1000"/>
          </a:p>
          <a:p>
            <a:pPr marL="0" lvl="0" indent="0" algn="l" rtl="0">
              <a:lnSpc>
                <a:spcPct val="100000"/>
              </a:lnSpc>
              <a:spcBef>
                <a:spcPts val="400"/>
              </a:spcBef>
              <a:spcAft>
                <a:spcPts val="0"/>
              </a:spcAft>
              <a:buNone/>
            </a:pPr>
            <a:r>
              <a:rPr lang="el" sz="1000"/>
              <a:t>    def brake(self, decrement):</a:t>
            </a:r>
            <a:endParaRPr sz="1000"/>
          </a:p>
          <a:p>
            <a:pPr marL="0" lvl="0" indent="0" algn="l" rtl="0">
              <a:lnSpc>
                <a:spcPct val="100000"/>
              </a:lnSpc>
              <a:spcBef>
                <a:spcPts val="400"/>
              </a:spcBef>
              <a:spcAft>
                <a:spcPts val="0"/>
              </a:spcAft>
              <a:buNone/>
            </a:pPr>
            <a:r>
              <a:rPr lang="el" sz="1000"/>
              <a:t>        </a:t>
            </a:r>
            <a:r>
              <a:rPr lang="el" sz="1000">
                <a:solidFill>
                  <a:schemeClr val="lt1"/>
                </a:solidFill>
              </a:rPr>
              <a:t># Μέθοδος για φρενάρισμα του αυτοκινήτου</a:t>
            </a:r>
            <a:endParaRPr sz="1000">
              <a:solidFill>
                <a:schemeClr val="lt1"/>
              </a:solidFill>
            </a:endParaRPr>
          </a:p>
          <a:p>
            <a:pPr marL="0" lvl="0" indent="0" algn="l" rtl="0">
              <a:lnSpc>
                <a:spcPct val="100000"/>
              </a:lnSpc>
              <a:spcBef>
                <a:spcPts val="400"/>
              </a:spcBef>
              <a:spcAft>
                <a:spcPts val="0"/>
              </a:spcAft>
              <a:buNone/>
            </a:pPr>
            <a:r>
              <a:rPr lang="el" sz="1000"/>
              <a:t>        if self.speed &gt;= decrement:</a:t>
            </a:r>
            <a:endParaRPr sz="1000"/>
          </a:p>
          <a:p>
            <a:pPr marL="0" lvl="0" indent="0" algn="l" rtl="0">
              <a:lnSpc>
                <a:spcPct val="100000"/>
              </a:lnSpc>
              <a:spcBef>
                <a:spcPts val="400"/>
              </a:spcBef>
              <a:spcAft>
                <a:spcPts val="0"/>
              </a:spcAft>
              <a:buNone/>
            </a:pPr>
            <a:r>
              <a:rPr lang="el" sz="1000"/>
              <a:t>            self.speed -= decrement</a:t>
            </a:r>
            <a:endParaRPr sz="1000"/>
          </a:p>
          <a:p>
            <a:pPr marL="0" lvl="0" indent="0" algn="l" rtl="0">
              <a:lnSpc>
                <a:spcPct val="100000"/>
              </a:lnSpc>
              <a:spcBef>
                <a:spcPts val="400"/>
              </a:spcBef>
              <a:spcAft>
                <a:spcPts val="0"/>
              </a:spcAft>
              <a:buNone/>
            </a:pPr>
            <a:r>
              <a:rPr lang="el" sz="1000"/>
              <a:t>        else:</a:t>
            </a:r>
            <a:endParaRPr sz="1000"/>
          </a:p>
          <a:p>
            <a:pPr marL="0" lvl="0" indent="0" algn="l" rtl="0">
              <a:lnSpc>
                <a:spcPct val="100000"/>
              </a:lnSpc>
              <a:spcBef>
                <a:spcPts val="400"/>
              </a:spcBef>
              <a:spcAft>
                <a:spcPts val="0"/>
              </a:spcAft>
              <a:buNone/>
            </a:pPr>
            <a:r>
              <a:rPr lang="el" sz="1000"/>
              <a:t>            self.speed = 0</a:t>
            </a:r>
            <a:endParaRPr sz="1000"/>
          </a:p>
          <a:p>
            <a:pPr marL="0" lvl="0" indent="0" algn="l" rtl="0">
              <a:lnSpc>
                <a:spcPct val="100000"/>
              </a:lnSpc>
              <a:spcBef>
                <a:spcPts val="400"/>
              </a:spcBef>
              <a:spcAft>
                <a:spcPts val="0"/>
              </a:spcAft>
              <a:buNone/>
            </a:pPr>
            <a:endParaRPr sz="1000"/>
          </a:p>
          <a:p>
            <a:pPr marL="0" lvl="0" indent="0" algn="l" rtl="0">
              <a:lnSpc>
                <a:spcPct val="100000"/>
              </a:lnSpc>
              <a:spcBef>
                <a:spcPts val="400"/>
              </a:spcBef>
              <a:spcAft>
                <a:spcPts val="400"/>
              </a:spcAft>
              <a:buNone/>
            </a:pPr>
            <a:r>
              <a:rPr lang="el" sz="500"/>
              <a:t>&gt;</a:t>
            </a:r>
            <a:endParaRPr sz="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7"/>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12.2.2</a:t>
            </a:r>
            <a:r>
              <a:rPr lang="el" sz="5000">
                <a:solidFill>
                  <a:schemeClr val="accent6"/>
                </a:solidFill>
              </a:rPr>
              <a:t>{</a:t>
            </a:r>
            <a:endParaRPr sz="5000">
              <a:solidFill>
                <a:schemeClr val="accent6"/>
              </a:solidFill>
            </a:endParaRPr>
          </a:p>
        </p:txBody>
      </p:sp>
      <p:sp>
        <p:nvSpPr>
          <p:cNvPr id="641" name="Google Shape;641;p47"/>
          <p:cNvSpPr txBox="1">
            <a:spLocks noGrp="1"/>
          </p:cNvSpPr>
          <p:nvPr>
            <p:ph type="title" idx="2"/>
          </p:nvPr>
        </p:nvSpPr>
        <p:spPr>
          <a:xfrm>
            <a:off x="2699477" y="675000"/>
            <a:ext cx="63750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solidFill>
                  <a:schemeClr val="accent2"/>
                </a:solidFill>
              </a:rPr>
              <a:t>ΚΛΑΣΕΙΣ </a:t>
            </a:r>
            <a:r>
              <a:rPr lang="el">
                <a:solidFill>
                  <a:schemeClr val="accent6"/>
                </a:solidFill>
              </a:rPr>
              <a:t>- </a:t>
            </a:r>
            <a:r>
              <a:rPr lang="el">
                <a:solidFill>
                  <a:schemeClr val="lt2"/>
                </a:solidFill>
              </a:rPr>
              <a:t>ΠΑΡΑΔΕΙΓΜΑΤΑ</a:t>
            </a:r>
            <a:endParaRPr sz="3100">
              <a:solidFill>
                <a:schemeClr val="lt2"/>
              </a:solidFill>
            </a:endParaRPr>
          </a:p>
        </p:txBody>
      </p:sp>
      <p:sp>
        <p:nvSpPr>
          <p:cNvPr id="642" name="Google Shape;642;p47"/>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43" name="Google Shape;643;p47"/>
          <p:cNvCxnSpPr>
            <a:endCxn id="642"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44" name="Google Shape;644;p47"/>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45" name="Google Shape;645;p47"/>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46" name="Google Shape;646;p47"/>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47" name="Google Shape;647;p47"/>
          <p:cNvSpPr txBox="1">
            <a:spLocks noGrp="1"/>
          </p:cNvSpPr>
          <p:nvPr>
            <p:ph type="subTitle" idx="1"/>
          </p:nvPr>
        </p:nvSpPr>
        <p:spPr>
          <a:xfrm>
            <a:off x="2130875" y="1678875"/>
            <a:ext cx="3015600" cy="21156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000"/>
              <a:t>&lt; </a:t>
            </a:r>
            <a:r>
              <a:rPr lang="el" sz="1500">
                <a:solidFill>
                  <a:schemeClr val="lt1"/>
                </a:solidFill>
              </a:rPr>
              <a:t>Παράδειγμα 2.</a:t>
            </a:r>
            <a:endParaRPr sz="1500">
              <a:solidFill>
                <a:schemeClr val="lt1"/>
              </a:solidFill>
            </a:endParaRPr>
          </a:p>
          <a:p>
            <a:pPr marL="0" lvl="0" indent="0" algn="l" rtl="0">
              <a:lnSpc>
                <a:spcPct val="100000"/>
              </a:lnSpc>
              <a:spcBef>
                <a:spcPts val="400"/>
              </a:spcBef>
              <a:spcAft>
                <a:spcPts val="0"/>
              </a:spcAft>
              <a:buNone/>
            </a:pPr>
            <a:r>
              <a:rPr lang="el" sz="1500"/>
              <a:t>Ας δημιουργήσουμε μια κλάση με όνομα "Student" που θα αναπαριστά ένα φοιτητή. Ορίζουμε τα χαρακτηριστικά όπως το όνομα, το επώνυμο και τον βαθμό, καθώς και μεθόδους όπως ο υπολογισμός του μέσου όρου και η εκτύπωση των στοιχείων του φοιτητή.</a:t>
            </a:r>
            <a:endParaRPr sz="1500"/>
          </a:p>
          <a:p>
            <a:pPr marL="0" lvl="0" indent="0" algn="l" rtl="0">
              <a:lnSpc>
                <a:spcPct val="100000"/>
              </a:lnSpc>
              <a:spcBef>
                <a:spcPts val="400"/>
              </a:spcBef>
              <a:spcAft>
                <a:spcPts val="400"/>
              </a:spcAft>
              <a:buNone/>
            </a:pPr>
            <a:r>
              <a:rPr lang="el" sz="1000"/>
              <a:t>&gt;</a:t>
            </a:r>
            <a:endParaRPr sz="1000"/>
          </a:p>
        </p:txBody>
      </p:sp>
      <p:sp>
        <p:nvSpPr>
          <p:cNvPr id="648" name="Google Shape;648;p47"/>
          <p:cNvSpPr txBox="1">
            <a:spLocks noGrp="1"/>
          </p:cNvSpPr>
          <p:nvPr>
            <p:ph type="subTitle" idx="1"/>
          </p:nvPr>
        </p:nvSpPr>
        <p:spPr>
          <a:xfrm>
            <a:off x="5146475" y="1968925"/>
            <a:ext cx="3788700" cy="21156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900">
                <a:solidFill>
                  <a:schemeClr val="lt1"/>
                </a:solidFill>
              </a:rPr>
              <a:t># Ορισμός της κλάσης Student</a:t>
            </a:r>
            <a:endParaRPr sz="900">
              <a:solidFill>
                <a:schemeClr val="lt1"/>
              </a:solidFill>
            </a:endParaRPr>
          </a:p>
          <a:p>
            <a:pPr marL="0" lvl="0" indent="0" algn="l" rtl="0">
              <a:lnSpc>
                <a:spcPct val="100000"/>
              </a:lnSpc>
              <a:spcBef>
                <a:spcPts val="400"/>
              </a:spcBef>
              <a:spcAft>
                <a:spcPts val="0"/>
              </a:spcAft>
              <a:buNone/>
            </a:pPr>
            <a:r>
              <a:rPr lang="el" sz="900"/>
              <a:t>class Student:</a:t>
            </a:r>
            <a:endParaRPr sz="900"/>
          </a:p>
          <a:p>
            <a:pPr marL="0" lvl="0" indent="0" algn="l" rtl="0">
              <a:lnSpc>
                <a:spcPct val="100000"/>
              </a:lnSpc>
              <a:spcBef>
                <a:spcPts val="400"/>
              </a:spcBef>
              <a:spcAft>
                <a:spcPts val="0"/>
              </a:spcAft>
              <a:buNone/>
            </a:pPr>
            <a:r>
              <a:rPr lang="el" sz="900"/>
              <a:t>    def __init__(self, name, surname):</a:t>
            </a:r>
            <a:endParaRPr sz="900"/>
          </a:p>
          <a:p>
            <a:pPr marL="0" lvl="0" indent="0" algn="l" rtl="0">
              <a:lnSpc>
                <a:spcPct val="100000"/>
              </a:lnSpc>
              <a:spcBef>
                <a:spcPts val="400"/>
              </a:spcBef>
              <a:spcAft>
                <a:spcPts val="0"/>
              </a:spcAft>
              <a:buNone/>
            </a:pPr>
            <a:r>
              <a:rPr lang="el" sz="900"/>
              <a:t>        # Χαρακτηριστικά της κλάσης Student</a:t>
            </a:r>
            <a:endParaRPr sz="900"/>
          </a:p>
          <a:p>
            <a:pPr marL="0" lvl="0" indent="0" algn="l" rtl="0">
              <a:lnSpc>
                <a:spcPct val="100000"/>
              </a:lnSpc>
              <a:spcBef>
                <a:spcPts val="400"/>
              </a:spcBef>
              <a:spcAft>
                <a:spcPts val="0"/>
              </a:spcAft>
              <a:buNone/>
            </a:pPr>
            <a:r>
              <a:rPr lang="el" sz="900"/>
              <a:t>        self.name = name</a:t>
            </a:r>
            <a:endParaRPr sz="900"/>
          </a:p>
          <a:p>
            <a:pPr marL="0" lvl="0" indent="0" algn="l" rtl="0">
              <a:lnSpc>
                <a:spcPct val="100000"/>
              </a:lnSpc>
              <a:spcBef>
                <a:spcPts val="400"/>
              </a:spcBef>
              <a:spcAft>
                <a:spcPts val="0"/>
              </a:spcAft>
              <a:buNone/>
            </a:pPr>
            <a:r>
              <a:rPr lang="el" sz="900"/>
              <a:t>        self.surname = surname</a:t>
            </a:r>
            <a:endParaRPr sz="900"/>
          </a:p>
          <a:p>
            <a:pPr marL="0" lvl="0" indent="0" algn="l" rtl="0">
              <a:lnSpc>
                <a:spcPct val="100000"/>
              </a:lnSpc>
              <a:spcBef>
                <a:spcPts val="400"/>
              </a:spcBef>
              <a:spcAft>
                <a:spcPts val="0"/>
              </a:spcAft>
              <a:buNone/>
            </a:pPr>
            <a:r>
              <a:rPr lang="el" sz="900"/>
              <a:t>        self.grade = 0</a:t>
            </a:r>
            <a:endParaRPr sz="900"/>
          </a:p>
          <a:p>
            <a:pPr marL="0" lvl="0" indent="0" algn="l" rtl="0">
              <a:lnSpc>
                <a:spcPct val="100000"/>
              </a:lnSpc>
              <a:spcBef>
                <a:spcPts val="400"/>
              </a:spcBef>
              <a:spcAft>
                <a:spcPts val="0"/>
              </a:spcAft>
              <a:buNone/>
            </a:pPr>
            <a:r>
              <a:rPr lang="el" sz="900"/>
              <a:t>    def calculate_average(self, grades):</a:t>
            </a:r>
            <a:endParaRPr sz="900"/>
          </a:p>
          <a:p>
            <a:pPr marL="0" lvl="0" indent="0" algn="l" rtl="0">
              <a:lnSpc>
                <a:spcPct val="100000"/>
              </a:lnSpc>
              <a:spcBef>
                <a:spcPts val="400"/>
              </a:spcBef>
              <a:spcAft>
                <a:spcPts val="0"/>
              </a:spcAft>
              <a:buNone/>
            </a:pPr>
            <a:r>
              <a:rPr lang="el" sz="900"/>
              <a:t>       </a:t>
            </a:r>
            <a:r>
              <a:rPr lang="el" sz="900">
                <a:solidFill>
                  <a:schemeClr val="lt1"/>
                </a:solidFill>
              </a:rPr>
              <a:t> # Μέθοδος για υπολογισμό μέσου όρου </a:t>
            </a:r>
            <a:r>
              <a:rPr lang="el" sz="900"/>
              <a:t>βαθμολογίας</a:t>
            </a:r>
            <a:endParaRPr sz="900"/>
          </a:p>
          <a:p>
            <a:pPr marL="0" lvl="0" indent="0" algn="l" rtl="0">
              <a:lnSpc>
                <a:spcPct val="100000"/>
              </a:lnSpc>
              <a:spcBef>
                <a:spcPts val="400"/>
              </a:spcBef>
              <a:spcAft>
                <a:spcPts val="0"/>
              </a:spcAft>
              <a:buNone/>
            </a:pPr>
            <a:r>
              <a:rPr lang="el" sz="900"/>
              <a:t>        total = sum(grades)</a:t>
            </a:r>
            <a:endParaRPr sz="900"/>
          </a:p>
          <a:p>
            <a:pPr marL="0" lvl="0" indent="0" algn="l" rtl="0">
              <a:lnSpc>
                <a:spcPct val="100000"/>
              </a:lnSpc>
              <a:spcBef>
                <a:spcPts val="400"/>
              </a:spcBef>
              <a:spcAft>
                <a:spcPts val="0"/>
              </a:spcAft>
              <a:buNone/>
            </a:pPr>
            <a:r>
              <a:rPr lang="el" sz="900"/>
              <a:t>        self.grade = total / len(grades)</a:t>
            </a:r>
            <a:endParaRPr sz="900"/>
          </a:p>
          <a:p>
            <a:pPr marL="0" lvl="0" indent="0" algn="l" rtl="0">
              <a:lnSpc>
                <a:spcPct val="100000"/>
              </a:lnSpc>
              <a:spcBef>
                <a:spcPts val="400"/>
              </a:spcBef>
              <a:spcAft>
                <a:spcPts val="0"/>
              </a:spcAft>
              <a:buNone/>
            </a:pPr>
            <a:r>
              <a:rPr lang="el" sz="900"/>
              <a:t>    def print_info(self):</a:t>
            </a:r>
            <a:endParaRPr sz="900"/>
          </a:p>
          <a:p>
            <a:pPr marL="0" lvl="0" indent="0" algn="l" rtl="0">
              <a:lnSpc>
                <a:spcPct val="100000"/>
              </a:lnSpc>
              <a:spcBef>
                <a:spcPts val="400"/>
              </a:spcBef>
              <a:spcAft>
                <a:spcPts val="0"/>
              </a:spcAft>
              <a:buNone/>
            </a:pPr>
            <a:r>
              <a:rPr lang="el" sz="900"/>
              <a:t>        </a:t>
            </a:r>
            <a:r>
              <a:rPr lang="el" sz="900">
                <a:solidFill>
                  <a:schemeClr val="lt1"/>
                </a:solidFill>
              </a:rPr>
              <a:t># Μέθοδος για εκτύπωση πληροφοριών φοιτητή</a:t>
            </a:r>
            <a:endParaRPr sz="900">
              <a:solidFill>
                <a:schemeClr val="lt1"/>
              </a:solidFill>
            </a:endParaRPr>
          </a:p>
          <a:p>
            <a:pPr marL="0" lvl="0" indent="0" algn="l" rtl="0">
              <a:lnSpc>
                <a:spcPct val="100000"/>
              </a:lnSpc>
              <a:spcBef>
                <a:spcPts val="400"/>
              </a:spcBef>
              <a:spcAft>
                <a:spcPts val="0"/>
              </a:spcAft>
              <a:buNone/>
            </a:pPr>
            <a:r>
              <a:rPr lang="el" sz="900"/>
              <a:t>        print("Όνομα:", self.name)</a:t>
            </a:r>
            <a:endParaRPr sz="900"/>
          </a:p>
          <a:p>
            <a:pPr marL="0" lvl="0" indent="0" algn="l" rtl="0">
              <a:lnSpc>
                <a:spcPct val="100000"/>
              </a:lnSpc>
              <a:spcBef>
                <a:spcPts val="400"/>
              </a:spcBef>
              <a:spcAft>
                <a:spcPts val="0"/>
              </a:spcAft>
              <a:buNone/>
            </a:pPr>
            <a:r>
              <a:rPr lang="el" sz="900"/>
              <a:t>        print("Επώνυμο:", self.surname)</a:t>
            </a:r>
            <a:endParaRPr sz="900"/>
          </a:p>
          <a:p>
            <a:pPr marL="0" lvl="0" indent="0" algn="l" rtl="0">
              <a:lnSpc>
                <a:spcPct val="100000"/>
              </a:lnSpc>
              <a:spcBef>
                <a:spcPts val="400"/>
              </a:spcBef>
              <a:spcAft>
                <a:spcPts val="0"/>
              </a:spcAft>
              <a:buNone/>
            </a:pPr>
            <a:r>
              <a:rPr lang="el" sz="900"/>
              <a:t>        print("Βαθμός:", self.grade)</a:t>
            </a:r>
            <a:endParaRPr sz="900"/>
          </a:p>
          <a:p>
            <a:pPr marL="0" lvl="0" indent="0" algn="l" rtl="0">
              <a:lnSpc>
                <a:spcPct val="100000"/>
              </a:lnSpc>
              <a:spcBef>
                <a:spcPts val="400"/>
              </a:spcBef>
              <a:spcAft>
                <a:spcPts val="400"/>
              </a:spcAft>
              <a:buNone/>
            </a:pPr>
            <a:endParaRPr sz="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48"/>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12.2.3</a:t>
            </a:r>
            <a:r>
              <a:rPr lang="el" sz="5000">
                <a:solidFill>
                  <a:schemeClr val="accent6"/>
                </a:solidFill>
              </a:rPr>
              <a:t>{</a:t>
            </a:r>
            <a:endParaRPr sz="5000">
              <a:solidFill>
                <a:schemeClr val="accent6"/>
              </a:solidFill>
            </a:endParaRPr>
          </a:p>
        </p:txBody>
      </p:sp>
      <p:sp>
        <p:nvSpPr>
          <p:cNvPr id="654" name="Google Shape;654;p48"/>
          <p:cNvSpPr txBox="1">
            <a:spLocks noGrp="1"/>
          </p:cNvSpPr>
          <p:nvPr>
            <p:ph type="title" idx="2"/>
          </p:nvPr>
        </p:nvSpPr>
        <p:spPr>
          <a:xfrm>
            <a:off x="2699477" y="675000"/>
            <a:ext cx="63750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solidFill>
                  <a:schemeClr val="accent2"/>
                </a:solidFill>
              </a:rPr>
              <a:t>ΚΛΑΣΕΙΣ </a:t>
            </a:r>
            <a:r>
              <a:rPr lang="el">
                <a:solidFill>
                  <a:schemeClr val="accent6"/>
                </a:solidFill>
              </a:rPr>
              <a:t>- </a:t>
            </a:r>
            <a:r>
              <a:rPr lang="el">
                <a:solidFill>
                  <a:schemeClr val="lt2"/>
                </a:solidFill>
              </a:rPr>
              <a:t>ΚΛΗΡΟΝΟΜΙΚΟΤΗΤΑ</a:t>
            </a:r>
            <a:endParaRPr sz="3100">
              <a:solidFill>
                <a:schemeClr val="lt2"/>
              </a:solidFill>
            </a:endParaRPr>
          </a:p>
        </p:txBody>
      </p:sp>
      <p:sp>
        <p:nvSpPr>
          <p:cNvPr id="655" name="Google Shape;655;p48"/>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56" name="Google Shape;656;p48"/>
          <p:cNvCxnSpPr>
            <a:endCxn id="655"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57" name="Google Shape;657;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58" name="Google Shape;658;p48"/>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59" name="Google Shape;659;p48"/>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60" name="Google Shape;660;p48"/>
          <p:cNvSpPr txBox="1">
            <a:spLocks noGrp="1"/>
          </p:cNvSpPr>
          <p:nvPr>
            <p:ph type="subTitle" idx="1"/>
          </p:nvPr>
        </p:nvSpPr>
        <p:spPr>
          <a:xfrm>
            <a:off x="2103650" y="1894813"/>
            <a:ext cx="6432900" cy="21156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500"/>
              <a:t>&lt;</a:t>
            </a:r>
            <a:r>
              <a:rPr lang="el" sz="1000"/>
              <a:t> </a:t>
            </a:r>
            <a:endParaRPr sz="1500">
              <a:solidFill>
                <a:schemeClr val="lt1"/>
              </a:solidFill>
            </a:endParaRPr>
          </a:p>
          <a:p>
            <a:pPr marL="0" lvl="0" indent="0" algn="l" rtl="0">
              <a:lnSpc>
                <a:spcPct val="100000"/>
              </a:lnSpc>
              <a:spcBef>
                <a:spcPts val="400"/>
              </a:spcBef>
              <a:spcAft>
                <a:spcPts val="0"/>
              </a:spcAft>
              <a:buNone/>
            </a:pPr>
            <a:r>
              <a:rPr lang="el" sz="1500"/>
              <a:t>Η κληρονομικότητα αποτελεί ένα σημαντικό στοιχείο του αντικειμενοστραφούς προγραμματισμού. Μέσω της κληρονομικότητας, μπορούμε να οργανώσουμε τις κλάσεις σε ιεραρχίες, επιτρέποντας την κοινή χρήση χαρακτηριστικών και μεθόδων ανάμεσα σε αυτές.</a:t>
            </a:r>
            <a:endParaRPr sz="1500"/>
          </a:p>
          <a:p>
            <a:pPr marL="0" lvl="0" indent="0" algn="l" rtl="0">
              <a:lnSpc>
                <a:spcPct val="100000"/>
              </a:lnSpc>
              <a:spcBef>
                <a:spcPts val="400"/>
              </a:spcBef>
              <a:spcAft>
                <a:spcPts val="0"/>
              </a:spcAft>
              <a:buNone/>
            </a:pPr>
            <a:endParaRPr sz="1500"/>
          </a:p>
          <a:p>
            <a:pPr marL="0" lvl="0" indent="0" algn="l" rtl="0">
              <a:lnSpc>
                <a:spcPct val="100000"/>
              </a:lnSpc>
              <a:spcBef>
                <a:spcPts val="400"/>
              </a:spcBef>
              <a:spcAft>
                <a:spcPts val="0"/>
              </a:spcAft>
              <a:buNone/>
            </a:pPr>
            <a:r>
              <a:rPr lang="el" sz="1500"/>
              <a:t>Η ιεραρχία κλάσεων αποτελείται από μια γονική κλάση και μία ή περισσότερες υποκλάσεις. Η γονική κλάση είναι η κλάση από την οποία κληρονομούνται τα χαρακτηριστικά και οι μέθοδοι, ενώ οι υποκλάσεις είναι οι κλάσεις που κληρονομούν τα χαρακτηριστικά και τις μεθόδους από τη γονική κλάση.</a:t>
            </a:r>
            <a:endParaRPr sz="1500"/>
          </a:p>
          <a:p>
            <a:pPr marL="0" lvl="0" indent="0" algn="l" rtl="0">
              <a:lnSpc>
                <a:spcPct val="100000"/>
              </a:lnSpc>
              <a:spcBef>
                <a:spcPts val="400"/>
              </a:spcBef>
              <a:spcAft>
                <a:spcPts val="400"/>
              </a:spcAft>
              <a:buNone/>
            </a:pPr>
            <a:r>
              <a:rPr lang="el" sz="1500"/>
              <a:t>&gt;</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9"/>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12.2.4</a:t>
            </a:r>
            <a:r>
              <a:rPr lang="el" sz="5000">
                <a:solidFill>
                  <a:schemeClr val="accent6"/>
                </a:solidFill>
              </a:rPr>
              <a:t>{</a:t>
            </a:r>
            <a:endParaRPr sz="5000">
              <a:solidFill>
                <a:schemeClr val="accent6"/>
              </a:solidFill>
            </a:endParaRPr>
          </a:p>
        </p:txBody>
      </p:sp>
      <p:sp>
        <p:nvSpPr>
          <p:cNvPr id="666" name="Google Shape;666;p49"/>
          <p:cNvSpPr txBox="1">
            <a:spLocks noGrp="1"/>
          </p:cNvSpPr>
          <p:nvPr>
            <p:ph type="title" idx="2"/>
          </p:nvPr>
        </p:nvSpPr>
        <p:spPr>
          <a:xfrm>
            <a:off x="2699477" y="675000"/>
            <a:ext cx="63750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solidFill>
                  <a:schemeClr val="accent2"/>
                </a:solidFill>
              </a:rPr>
              <a:t>ΚΛΑΣΕΙΣ </a:t>
            </a:r>
            <a:r>
              <a:rPr lang="el">
                <a:solidFill>
                  <a:schemeClr val="accent6"/>
                </a:solidFill>
              </a:rPr>
              <a:t>- </a:t>
            </a:r>
            <a:r>
              <a:rPr lang="el">
                <a:solidFill>
                  <a:schemeClr val="lt2"/>
                </a:solidFill>
              </a:rPr>
              <a:t>ΚΛΗΡΟΝΟΜΙΚΟΤΗΤΑ</a:t>
            </a:r>
            <a:endParaRPr sz="3100">
              <a:solidFill>
                <a:schemeClr val="lt2"/>
              </a:solidFill>
            </a:endParaRPr>
          </a:p>
        </p:txBody>
      </p:sp>
      <p:sp>
        <p:nvSpPr>
          <p:cNvPr id="667" name="Google Shape;667;p49"/>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68" name="Google Shape;668;p49"/>
          <p:cNvCxnSpPr>
            <a:endCxn id="667"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69" name="Google Shape;669;p4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70" name="Google Shape;670;p49"/>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71" name="Google Shape;671;p49"/>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72" name="Google Shape;672;p49"/>
          <p:cNvSpPr txBox="1">
            <a:spLocks noGrp="1"/>
          </p:cNvSpPr>
          <p:nvPr>
            <p:ph type="subTitle" idx="1"/>
          </p:nvPr>
        </p:nvSpPr>
        <p:spPr>
          <a:xfrm>
            <a:off x="2103650" y="1857350"/>
            <a:ext cx="3015600" cy="21156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200" dirty="0">
                <a:solidFill>
                  <a:schemeClr val="accent1"/>
                </a:solidFill>
              </a:rPr>
              <a:t>Παράδειγμα Κληρονομικότητας 1</a:t>
            </a:r>
            <a:endParaRPr sz="1200" dirty="0">
              <a:solidFill>
                <a:schemeClr val="accent1"/>
              </a:solidFill>
            </a:endParaRPr>
          </a:p>
          <a:p>
            <a:pPr marL="0" lvl="0" indent="0" algn="l" rtl="0">
              <a:lnSpc>
                <a:spcPct val="100000"/>
              </a:lnSpc>
              <a:spcBef>
                <a:spcPts val="400"/>
              </a:spcBef>
              <a:spcAft>
                <a:spcPts val="0"/>
              </a:spcAft>
              <a:buNone/>
            </a:pPr>
            <a:r>
              <a:rPr lang="el" sz="1000" dirty="0">
                <a:solidFill>
                  <a:schemeClr val="lt1"/>
                </a:solidFill>
              </a:rPr>
              <a:t># Δημιουργία της γονικής κλάσης</a:t>
            </a:r>
            <a:endParaRPr sz="1000" dirty="0">
              <a:solidFill>
                <a:schemeClr val="lt1"/>
              </a:solidFill>
            </a:endParaRPr>
          </a:p>
          <a:p>
            <a:pPr marL="0" lvl="0" indent="0" algn="l" rtl="0">
              <a:lnSpc>
                <a:spcPct val="100000"/>
              </a:lnSpc>
              <a:spcBef>
                <a:spcPts val="400"/>
              </a:spcBef>
              <a:spcAft>
                <a:spcPts val="0"/>
              </a:spcAft>
              <a:buNone/>
            </a:pPr>
            <a:r>
              <a:rPr lang="el" sz="1000" dirty="0"/>
              <a:t>class Vehicle:</a:t>
            </a:r>
            <a:endParaRPr sz="1000" dirty="0"/>
          </a:p>
          <a:p>
            <a:pPr marL="0" lvl="0" indent="0" algn="l" rtl="0">
              <a:lnSpc>
                <a:spcPct val="100000"/>
              </a:lnSpc>
              <a:spcBef>
                <a:spcPts val="400"/>
              </a:spcBef>
              <a:spcAft>
                <a:spcPts val="0"/>
              </a:spcAft>
              <a:buNone/>
            </a:pPr>
            <a:r>
              <a:rPr lang="el" sz="1000" dirty="0"/>
              <a:t>    def __init__(self, make, model):</a:t>
            </a:r>
            <a:endParaRPr sz="1000" dirty="0"/>
          </a:p>
          <a:p>
            <a:pPr marL="0" lvl="0" indent="0" algn="l" rtl="0">
              <a:lnSpc>
                <a:spcPct val="100000"/>
              </a:lnSpc>
              <a:spcBef>
                <a:spcPts val="400"/>
              </a:spcBef>
              <a:spcAft>
                <a:spcPts val="0"/>
              </a:spcAft>
              <a:buNone/>
            </a:pPr>
            <a:r>
              <a:rPr lang="el" sz="1000" dirty="0"/>
              <a:t>        self.make = make</a:t>
            </a:r>
            <a:endParaRPr sz="1000" dirty="0"/>
          </a:p>
          <a:p>
            <a:pPr marL="0" lvl="0" indent="0" algn="l" rtl="0">
              <a:lnSpc>
                <a:spcPct val="100000"/>
              </a:lnSpc>
              <a:spcBef>
                <a:spcPts val="400"/>
              </a:spcBef>
              <a:spcAft>
                <a:spcPts val="0"/>
              </a:spcAft>
              <a:buNone/>
            </a:pPr>
            <a:r>
              <a:rPr lang="el" sz="1000" dirty="0"/>
              <a:t>        self.model = model</a:t>
            </a:r>
            <a:endParaRPr sz="1000" dirty="0"/>
          </a:p>
          <a:p>
            <a:pPr marL="0" lvl="0" indent="0" algn="l" rtl="0">
              <a:lnSpc>
                <a:spcPct val="100000"/>
              </a:lnSpc>
              <a:spcBef>
                <a:spcPts val="400"/>
              </a:spcBef>
              <a:spcAft>
                <a:spcPts val="0"/>
              </a:spcAft>
              <a:buNone/>
            </a:pPr>
            <a:endParaRPr sz="1000" dirty="0"/>
          </a:p>
          <a:p>
            <a:pPr marL="0" lvl="0" indent="0" algn="l" rtl="0">
              <a:lnSpc>
                <a:spcPct val="100000"/>
              </a:lnSpc>
              <a:spcBef>
                <a:spcPts val="400"/>
              </a:spcBef>
              <a:spcAft>
                <a:spcPts val="0"/>
              </a:spcAft>
              <a:buNone/>
            </a:pPr>
            <a:r>
              <a:rPr lang="el" sz="1000" dirty="0"/>
              <a:t>    def information(self):</a:t>
            </a:r>
            <a:endParaRPr sz="1000" dirty="0"/>
          </a:p>
          <a:p>
            <a:pPr marL="0" lvl="0" indent="0" algn="l" rtl="0">
              <a:lnSpc>
                <a:spcPct val="100000"/>
              </a:lnSpc>
              <a:spcBef>
                <a:spcPts val="400"/>
              </a:spcBef>
              <a:spcAft>
                <a:spcPts val="0"/>
              </a:spcAft>
              <a:buNone/>
            </a:pPr>
            <a:r>
              <a:rPr lang="el" sz="1000" dirty="0"/>
              <a:t>        print("Make:", self.make)</a:t>
            </a:r>
            <a:endParaRPr sz="1000" dirty="0"/>
          </a:p>
          <a:p>
            <a:pPr marL="0" lvl="0" indent="0" algn="l" rtl="0">
              <a:lnSpc>
                <a:spcPct val="100000"/>
              </a:lnSpc>
              <a:spcBef>
                <a:spcPts val="400"/>
              </a:spcBef>
              <a:spcAft>
                <a:spcPts val="0"/>
              </a:spcAft>
              <a:buNone/>
            </a:pPr>
            <a:r>
              <a:rPr lang="el" sz="1000" dirty="0"/>
              <a:t>        print("Model:", self.model)</a:t>
            </a:r>
            <a:endParaRPr sz="1000" dirty="0"/>
          </a:p>
          <a:p>
            <a:pPr marL="0" lvl="0" indent="0" algn="l" rtl="0">
              <a:lnSpc>
                <a:spcPct val="100000"/>
              </a:lnSpc>
              <a:spcBef>
                <a:spcPts val="400"/>
              </a:spcBef>
              <a:spcAft>
                <a:spcPts val="0"/>
              </a:spcAft>
              <a:buNone/>
            </a:pPr>
            <a:endParaRPr sz="1000" dirty="0"/>
          </a:p>
          <a:p>
            <a:pPr marL="0" lvl="0" indent="0" algn="l" rtl="0">
              <a:lnSpc>
                <a:spcPct val="100000"/>
              </a:lnSpc>
              <a:spcBef>
                <a:spcPts val="400"/>
              </a:spcBef>
              <a:spcAft>
                <a:spcPts val="0"/>
              </a:spcAft>
              <a:buNone/>
            </a:pPr>
            <a:r>
              <a:rPr lang="el" sz="1000" dirty="0">
                <a:solidFill>
                  <a:schemeClr val="lt1"/>
                </a:solidFill>
              </a:rPr>
              <a:t># Δημιουργία της υποκλάσης</a:t>
            </a:r>
            <a:endParaRPr sz="1000" dirty="0">
              <a:solidFill>
                <a:schemeClr val="lt1"/>
              </a:solidFill>
            </a:endParaRPr>
          </a:p>
          <a:p>
            <a:pPr marL="0" lvl="0" indent="0" algn="l" rtl="0">
              <a:lnSpc>
                <a:spcPct val="100000"/>
              </a:lnSpc>
              <a:spcBef>
                <a:spcPts val="400"/>
              </a:spcBef>
              <a:spcAft>
                <a:spcPts val="0"/>
              </a:spcAft>
              <a:buNone/>
            </a:pPr>
            <a:r>
              <a:rPr lang="el" sz="1000" dirty="0"/>
              <a:t>class Car(Vehicle):</a:t>
            </a:r>
            <a:endParaRPr sz="1000" dirty="0"/>
          </a:p>
          <a:p>
            <a:pPr marL="0" lvl="0" indent="0" algn="l" rtl="0">
              <a:lnSpc>
                <a:spcPct val="100000"/>
              </a:lnSpc>
              <a:spcBef>
                <a:spcPts val="400"/>
              </a:spcBef>
              <a:spcAft>
                <a:spcPts val="0"/>
              </a:spcAft>
              <a:buNone/>
            </a:pPr>
            <a:r>
              <a:rPr lang="el" sz="1000" dirty="0"/>
              <a:t>    def __init__(self, make, model, displacement):</a:t>
            </a:r>
            <a:endParaRPr sz="1000" dirty="0"/>
          </a:p>
          <a:p>
            <a:pPr marL="0" lvl="0" indent="0" algn="l" rtl="0">
              <a:lnSpc>
                <a:spcPct val="100000"/>
              </a:lnSpc>
              <a:spcBef>
                <a:spcPts val="400"/>
              </a:spcBef>
              <a:spcAft>
                <a:spcPts val="400"/>
              </a:spcAft>
              <a:buNone/>
            </a:pPr>
            <a:r>
              <a:rPr lang="el" sz="1000" dirty="0"/>
              <a:t>        </a:t>
            </a:r>
            <a:r>
              <a:rPr lang="el" sz="1000" dirty="0">
                <a:solidFill>
                  <a:schemeClr val="lt1"/>
                </a:solidFill>
              </a:rPr>
              <a:t># Κλήση του __init__ της γονικής κλάσης</a:t>
            </a:r>
            <a:endParaRPr sz="500" dirty="0">
              <a:solidFill>
                <a:schemeClr val="lt1"/>
              </a:solidFill>
            </a:endParaRPr>
          </a:p>
        </p:txBody>
      </p:sp>
      <p:sp>
        <p:nvSpPr>
          <p:cNvPr id="673" name="Google Shape;673;p49"/>
          <p:cNvSpPr txBox="1">
            <a:spLocks noGrp="1"/>
          </p:cNvSpPr>
          <p:nvPr>
            <p:ph type="subTitle" idx="1"/>
          </p:nvPr>
        </p:nvSpPr>
        <p:spPr>
          <a:xfrm>
            <a:off x="5146475" y="1968925"/>
            <a:ext cx="3788700" cy="21156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000" dirty="0">
                <a:solidFill>
                  <a:schemeClr val="accent6"/>
                </a:solidFill>
              </a:rPr>
              <a:t>       super().__init__(make, model)</a:t>
            </a:r>
            <a:endParaRPr sz="1000" dirty="0">
              <a:solidFill>
                <a:schemeClr val="accent6"/>
              </a:solidFill>
            </a:endParaRPr>
          </a:p>
          <a:p>
            <a:pPr marL="0" lvl="0" indent="0" algn="l" rtl="0">
              <a:lnSpc>
                <a:spcPct val="100000"/>
              </a:lnSpc>
              <a:spcBef>
                <a:spcPts val="400"/>
              </a:spcBef>
              <a:spcAft>
                <a:spcPts val="0"/>
              </a:spcAft>
              <a:buNone/>
            </a:pPr>
            <a:r>
              <a:rPr lang="el" sz="1000" dirty="0">
                <a:solidFill>
                  <a:schemeClr val="accent6"/>
                </a:solidFill>
              </a:rPr>
              <a:t>        self.displacement = displacement</a:t>
            </a:r>
            <a:endParaRPr sz="1000" dirty="0">
              <a:solidFill>
                <a:schemeClr val="accent6"/>
              </a:solidFill>
            </a:endParaRPr>
          </a:p>
          <a:p>
            <a:pPr marL="0" lvl="0" indent="0" algn="l" rtl="0">
              <a:lnSpc>
                <a:spcPct val="100000"/>
              </a:lnSpc>
              <a:spcBef>
                <a:spcPts val="400"/>
              </a:spcBef>
              <a:spcAft>
                <a:spcPts val="0"/>
              </a:spcAft>
              <a:buNone/>
            </a:pPr>
            <a:endParaRPr sz="1000" dirty="0">
              <a:solidFill>
                <a:schemeClr val="accent6"/>
              </a:solidFill>
            </a:endParaRPr>
          </a:p>
          <a:p>
            <a:pPr marL="0" lvl="0" indent="0" algn="l" rtl="0">
              <a:lnSpc>
                <a:spcPct val="100000"/>
              </a:lnSpc>
              <a:spcBef>
                <a:spcPts val="400"/>
              </a:spcBef>
              <a:spcAft>
                <a:spcPts val="0"/>
              </a:spcAft>
              <a:buNone/>
            </a:pPr>
            <a:r>
              <a:rPr lang="el" sz="1000" dirty="0">
                <a:solidFill>
                  <a:schemeClr val="accent6"/>
                </a:solidFill>
              </a:rPr>
              <a:t>    def information(self):</a:t>
            </a:r>
            <a:endParaRPr sz="1000" dirty="0">
              <a:solidFill>
                <a:schemeClr val="accent6"/>
              </a:solidFill>
            </a:endParaRPr>
          </a:p>
          <a:p>
            <a:pPr marL="0" lvl="0" indent="0" algn="l" rtl="0">
              <a:lnSpc>
                <a:spcPct val="100000"/>
              </a:lnSpc>
              <a:spcBef>
                <a:spcPts val="400"/>
              </a:spcBef>
              <a:spcAft>
                <a:spcPts val="0"/>
              </a:spcAft>
              <a:buNone/>
            </a:pPr>
            <a:r>
              <a:rPr lang="el" sz="1000" dirty="0">
                <a:solidFill>
                  <a:schemeClr val="accent6"/>
                </a:solidFill>
              </a:rPr>
              <a:t>        </a:t>
            </a:r>
            <a:r>
              <a:rPr lang="el" sz="1000" dirty="0">
                <a:solidFill>
                  <a:schemeClr val="lt1"/>
                </a:solidFill>
              </a:rPr>
              <a:t># Κλήση της μεθόδου της γονικής κλάσης</a:t>
            </a:r>
            <a:endParaRPr sz="1000" dirty="0">
              <a:solidFill>
                <a:schemeClr val="lt1"/>
              </a:solidFill>
            </a:endParaRPr>
          </a:p>
          <a:p>
            <a:pPr marL="0" lvl="0" indent="0" algn="l" rtl="0">
              <a:lnSpc>
                <a:spcPct val="100000"/>
              </a:lnSpc>
              <a:spcBef>
                <a:spcPts val="400"/>
              </a:spcBef>
              <a:spcAft>
                <a:spcPts val="0"/>
              </a:spcAft>
              <a:buNone/>
            </a:pPr>
            <a:r>
              <a:rPr lang="el" sz="1000" dirty="0">
                <a:solidFill>
                  <a:schemeClr val="accent6"/>
                </a:solidFill>
              </a:rPr>
              <a:t>        super().information()</a:t>
            </a:r>
            <a:endParaRPr sz="1000" dirty="0">
              <a:solidFill>
                <a:schemeClr val="accent6"/>
              </a:solidFill>
            </a:endParaRPr>
          </a:p>
          <a:p>
            <a:pPr marL="0" lvl="0" indent="0" algn="l" rtl="0">
              <a:lnSpc>
                <a:spcPct val="100000"/>
              </a:lnSpc>
              <a:spcBef>
                <a:spcPts val="400"/>
              </a:spcBef>
              <a:spcAft>
                <a:spcPts val="0"/>
              </a:spcAft>
              <a:buNone/>
            </a:pPr>
            <a:r>
              <a:rPr lang="el" sz="1000" dirty="0">
                <a:solidFill>
                  <a:schemeClr val="accent6"/>
                </a:solidFill>
              </a:rPr>
              <a:t>        print("Displacement:", self.displacement)</a:t>
            </a:r>
            <a:endParaRPr sz="1000" dirty="0">
              <a:solidFill>
                <a:schemeClr val="accent6"/>
              </a:solidFill>
            </a:endParaRPr>
          </a:p>
          <a:p>
            <a:pPr marL="0" lvl="0" indent="0" algn="l" rtl="0">
              <a:lnSpc>
                <a:spcPct val="100000"/>
              </a:lnSpc>
              <a:spcBef>
                <a:spcPts val="400"/>
              </a:spcBef>
              <a:spcAft>
                <a:spcPts val="0"/>
              </a:spcAft>
              <a:buNone/>
            </a:pPr>
            <a:endParaRPr sz="1000" dirty="0">
              <a:solidFill>
                <a:schemeClr val="accent6"/>
              </a:solidFill>
            </a:endParaRPr>
          </a:p>
          <a:p>
            <a:pPr marL="0" lvl="0" indent="0" algn="l" rtl="0">
              <a:lnSpc>
                <a:spcPct val="100000"/>
              </a:lnSpc>
              <a:spcBef>
                <a:spcPts val="400"/>
              </a:spcBef>
              <a:spcAft>
                <a:spcPts val="0"/>
              </a:spcAft>
              <a:buNone/>
            </a:pPr>
            <a:r>
              <a:rPr lang="el" sz="1000" dirty="0">
                <a:solidFill>
                  <a:schemeClr val="lt1"/>
                </a:solidFill>
              </a:rPr>
              <a:t># Δημιουργία αντικειμένων</a:t>
            </a:r>
            <a:endParaRPr sz="1000" dirty="0">
              <a:solidFill>
                <a:schemeClr val="lt1"/>
              </a:solidFill>
            </a:endParaRPr>
          </a:p>
          <a:p>
            <a:pPr marL="0" lvl="0" indent="0" algn="l" rtl="0">
              <a:lnSpc>
                <a:spcPct val="100000"/>
              </a:lnSpc>
              <a:spcBef>
                <a:spcPts val="400"/>
              </a:spcBef>
              <a:spcAft>
                <a:spcPts val="0"/>
              </a:spcAft>
              <a:buNone/>
            </a:pPr>
            <a:r>
              <a:rPr lang="el" sz="1000" dirty="0">
                <a:solidFill>
                  <a:schemeClr val="accent6"/>
                </a:solidFill>
              </a:rPr>
              <a:t>Car1 = Car("Ford", "Focus", 1600)</a:t>
            </a:r>
            <a:endParaRPr sz="1000" dirty="0">
              <a:solidFill>
                <a:schemeClr val="accent6"/>
              </a:solidFill>
            </a:endParaRPr>
          </a:p>
          <a:p>
            <a:pPr marL="0" lvl="0" indent="0" algn="l" rtl="0">
              <a:lnSpc>
                <a:spcPct val="100000"/>
              </a:lnSpc>
              <a:spcBef>
                <a:spcPts val="400"/>
              </a:spcBef>
              <a:spcAft>
                <a:spcPts val="0"/>
              </a:spcAft>
              <a:buNone/>
            </a:pPr>
            <a:r>
              <a:rPr lang="el" sz="1000" dirty="0">
                <a:solidFill>
                  <a:schemeClr val="accent6"/>
                </a:solidFill>
              </a:rPr>
              <a:t>Car2 = Car("Toyota", "Corolla", 1800)</a:t>
            </a:r>
            <a:endParaRPr sz="1000" dirty="0">
              <a:solidFill>
                <a:schemeClr val="accent6"/>
              </a:solidFill>
            </a:endParaRPr>
          </a:p>
          <a:p>
            <a:pPr marL="0" lvl="0" indent="0" algn="l" rtl="0">
              <a:lnSpc>
                <a:spcPct val="100000"/>
              </a:lnSpc>
              <a:spcBef>
                <a:spcPts val="400"/>
              </a:spcBef>
              <a:spcAft>
                <a:spcPts val="0"/>
              </a:spcAft>
              <a:buNone/>
            </a:pPr>
            <a:endParaRPr sz="1000" dirty="0">
              <a:solidFill>
                <a:schemeClr val="accent6"/>
              </a:solidFill>
            </a:endParaRPr>
          </a:p>
          <a:p>
            <a:pPr marL="0" lvl="0" indent="0" algn="l" rtl="0">
              <a:lnSpc>
                <a:spcPct val="100000"/>
              </a:lnSpc>
              <a:spcBef>
                <a:spcPts val="400"/>
              </a:spcBef>
              <a:spcAft>
                <a:spcPts val="0"/>
              </a:spcAft>
              <a:buNone/>
            </a:pPr>
            <a:r>
              <a:rPr lang="el" sz="1000" dirty="0">
                <a:solidFill>
                  <a:schemeClr val="lt1"/>
                </a:solidFill>
              </a:rPr>
              <a:t># Κλήση μεθόδων αντικειμένων</a:t>
            </a:r>
            <a:endParaRPr sz="1000" dirty="0">
              <a:solidFill>
                <a:schemeClr val="lt1"/>
              </a:solidFill>
            </a:endParaRPr>
          </a:p>
          <a:p>
            <a:pPr marL="0" lvl="0" indent="0" algn="l" rtl="0">
              <a:lnSpc>
                <a:spcPct val="100000"/>
              </a:lnSpc>
              <a:spcBef>
                <a:spcPts val="400"/>
              </a:spcBef>
              <a:spcAft>
                <a:spcPts val="0"/>
              </a:spcAft>
              <a:buNone/>
            </a:pPr>
            <a:r>
              <a:rPr lang="el" sz="1000" dirty="0">
                <a:solidFill>
                  <a:schemeClr val="accent6"/>
                </a:solidFill>
              </a:rPr>
              <a:t>Car1.information()</a:t>
            </a:r>
            <a:endParaRPr sz="1000" dirty="0">
              <a:solidFill>
                <a:schemeClr val="accent6"/>
              </a:solidFill>
            </a:endParaRPr>
          </a:p>
          <a:p>
            <a:pPr marL="0" lvl="0" indent="0" algn="l" rtl="0">
              <a:lnSpc>
                <a:spcPct val="100000"/>
              </a:lnSpc>
              <a:spcBef>
                <a:spcPts val="400"/>
              </a:spcBef>
              <a:spcAft>
                <a:spcPts val="400"/>
              </a:spcAft>
              <a:buNone/>
            </a:pPr>
            <a:r>
              <a:rPr lang="el" sz="1000" dirty="0">
                <a:solidFill>
                  <a:schemeClr val="accent6"/>
                </a:solidFill>
              </a:rPr>
              <a:t>Car2.information()</a:t>
            </a:r>
            <a:endParaRPr sz="1000" dirty="0">
              <a:solidFill>
                <a:schemeClr val="accent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50"/>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12.2.5</a:t>
            </a:r>
            <a:r>
              <a:rPr lang="el" sz="5000">
                <a:solidFill>
                  <a:schemeClr val="accent6"/>
                </a:solidFill>
              </a:rPr>
              <a:t>{</a:t>
            </a:r>
            <a:endParaRPr sz="5000">
              <a:solidFill>
                <a:schemeClr val="accent6"/>
              </a:solidFill>
            </a:endParaRPr>
          </a:p>
        </p:txBody>
      </p:sp>
      <p:sp>
        <p:nvSpPr>
          <p:cNvPr id="679" name="Google Shape;679;p50"/>
          <p:cNvSpPr txBox="1">
            <a:spLocks noGrp="1"/>
          </p:cNvSpPr>
          <p:nvPr>
            <p:ph type="title" idx="2"/>
          </p:nvPr>
        </p:nvSpPr>
        <p:spPr>
          <a:xfrm>
            <a:off x="2699477" y="675000"/>
            <a:ext cx="63750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solidFill>
                  <a:schemeClr val="accent2"/>
                </a:solidFill>
              </a:rPr>
              <a:t>ΚΛΑΣΕΙΣ </a:t>
            </a:r>
            <a:r>
              <a:rPr lang="el">
                <a:solidFill>
                  <a:schemeClr val="accent6"/>
                </a:solidFill>
              </a:rPr>
              <a:t>- </a:t>
            </a:r>
            <a:r>
              <a:rPr lang="el">
                <a:solidFill>
                  <a:schemeClr val="lt2"/>
                </a:solidFill>
              </a:rPr>
              <a:t>ΚΛΗΡΟΝΟΜΙΚΟΤΗΤΑ</a:t>
            </a:r>
            <a:endParaRPr sz="3100">
              <a:solidFill>
                <a:schemeClr val="lt2"/>
              </a:solidFill>
            </a:endParaRPr>
          </a:p>
        </p:txBody>
      </p:sp>
      <p:sp>
        <p:nvSpPr>
          <p:cNvPr id="680" name="Google Shape;680;p50"/>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81" name="Google Shape;681;p50"/>
          <p:cNvCxnSpPr>
            <a:endCxn id="680"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82" name="Google Shape;682;p5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83" name="Google Shape;683;p50"/>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84" name="Google Shape;684;p50"/>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85" name="Google Shape;685;p50"/>
          <p:cNvSpPr txBox="1">
            <a:spLocks noGrp="1"/>
          </p:cNvSpPr>
          <p:nvPr>
            <p:ph type="subTitle" idx="1"/>
          </p:nvPr>
        </p:nvSpPr>
        <p:spPr>
          <a:xfrm>
            <a:off x="2051825" y="1050725"/>
            <a:ext cx="3015600" cy="21156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500" dirty="0">
                <a:solidFill>
                  <a:schemeClr val="accent1"/>
                </a:solidFill>
              </a:rPr>
              <a:t>Παράδειγμα </a:t>
            </a:r>
            <a:endParaRPr lang="en-US" sz="1500" dirty="0">
              <a:solidFill>
                <a:schemeClr val="accent1"/>
              </a:solidFill>
            </a:endParaRPr>
          </a:p>
          <a:p>
            <a:pPr marL="0" lvl="0" indent="0" algn="l" rtl="0">
              <a:lnSpc>
                <a:spcPct val="100000"/>
              </a:lnSpc>
              <a:spcBef>
                <a:spcPts val="400"/>
              </a:spcBef>
              <a:spcAft>
                <a:spcPts val="0"/>
              </a:spcAft>
              <a:buNone/>
            </a:pPr>
            <a:r>
              <a:rPr lang="el" sz="1300" dirty="0">
                <a:solidFill>
                  <a:schemeClr val="accent6"/>
                </a:solidFill>
              </a:rPr>
              <a:t>Η κληρονομικότητα επιτρέπει τη δημιουργία νέων κλάσεων που βασίζονται σε ήδη υπάρχουσες κλάσεις, επαυξάνοντας ή τροποποιώντας τη λειτουργικότητά τους.</a:t>
            </a:r>
            <a:endParaRPr sz="800" dirty="0">
              <a:solidFill>
                <a:schemeClr val="accent6"/>
              </a:solidFill>
            </a:endParaRPr>
          </a:p>
        </p:txBody>
      </p:sp>
      <p:sp>
        <p:nvSpPr>
          <p:cNvPr id="686" name="Google Shape;686;p50"/>
          <p:cNvSpPr txBox="1">
            <a:spLocks noGrp="1"/>
          </p:cNvSpPr>
          <p:nvPr>
            <p:ph type="subTitle" idx="1"/>
          </p:nvPr>
        </p:nvSpPr>
        <p:spPr>
          <a:xfrm>
            <a:off x="5146475" y="1968925"/>
            <a:ext cx="3788700" cy="21156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400" dirty="0">
                <a:solidFill>
                  <a:schemeClr val="accent6"/>
                </a:solidFill>
              </a:rPr>
              <a:t>class Person:</a:t>
            </a:r>
            <a:endParaRPr sz="1400" dirty="0">
              <a:solidFill>
                <a:schemeClr val="accent6"/>
              </a:solidFill>
            </a:endParaRPr>
          </a:p>
          <a:p>
            <a:pPr marL="0" lvl="0" indent="0" algn="l" rtl="0">
              <a:lnSpc>
                <a:spcPct val="100000"/>
              </a:lnSpc>
              <a:spcBef>
                <a:spcPts val="400"/>
              </a:spcBef>
              <a:spcAft>
                <a:spcPts val="0"/>
              </a:spcAft>
              <a:buNone/>
            </a:pPr>
            <a:r>
              <a:rPr lang="el" sz="1400" dirty="0">
                <a:solidFill>
                  <a:schemeClr val="accent6"/>
                </a:solidFill>
              </a:rPr>
              <a:t>    def __init__(self, name):</a:t>
            </a:r>
            <a:endParaRPr sz="1400" dirty="0">
              <a:solidFill>
                <a:schemeClr val="accent6"/>
              </a:solidFill>
            </a:endParaRPr>
          </a:p>
          <a:p>
            <a:pPr marL="0" lvl="0" indent="0" algn="l" rtl="0">
              <a:lnSpc>
                <a:spcPct val="100000"/>
              </a:lnSpc>
              <a:spcBef>
                <a:spcPts val="400"/>
              </a:spcBef>
              <a:spcAft>
                <a:spcPts val="0"/>
              </a:spcAft>
              <a:buNone/>
            </a:pPr>
            <a:r>
              <a:rPr lang="el" sz="1400" dirty="0">
                <a:solidFill>
                  <a:schemeClr val="accent6"/>
                </a:solidFill>
              </a:rPr>
              <a:t>        self.name = name</a:t>
            </a:r>
            <a:endParaRPr sz="1400" dirty="0">
              <a:solidFill>
                <a:schemeClr val="accent6"/>
              </a:solidFill>
            </a:endParaRPr>
          </a:p>
          <a:p>
            <a:pPr marL="0" lvl="0" indent="0" algn="l" rtl="0">
              <a:lnSpc>
                <a:spcPct val="100000"/>
              </a:lnSpc>
              <a:spcBef>
                <a:spcPts val="400"/>
              </a:spcBef>
              <a:spcAft>
                <a:spcPts val="0"/>
              </a:spcAft>
              <a:buNone/>
            </a:pPr>
            <a:endParaRPr sz="1400" dirty="0">
              <a:solidFill>
                <a:schemeClr val="accent6"/>
              </a:solidFill>
            </a:endParaRPr>
          </a:p>
          <a:p>
            <a:pPr marL="0" lvl="0" indent="0" algn="l" rtl="0">
              <a:lnSpc>
                <a:spcPct val="100000"/>
              </a:lnSpc>
              <a:spcBef>
                <a:spcPts val="400"/>
              </a:spcBef>
              <a:spcAft>
                <a:spcPts val="0"/>
              </a:spcAft>
              <a:buNone/>
            </a:pPr>
            <a:r>
              <a:rPr lang="el" sz="1400" dirty="0">
                <a:solidFill>
                  <a:schemeClr val="accent6"/>
                </a:solidFill>
              </a:rPr>
              <a:t>    def greet(self):</a:t>
            </a:r>
            <a:endParaRPr sz="1400" dirty="0">
              <a:solidFill>
                <a:schemeClr val="accent6"/>
              </a:solidFill>
            </a:endParaRPr>
          </a:p>
          <a:p>
            <a:pPr marL="0" lvl="0" indent="0" algn="l" rtl="0">
              <a:lnSpc>
                <a:spcPct val="100000"/>
              </a:lnSpc>
              <a:spcBef>
                <a:spcPts val="400"/>
              </a:spcBef>
              <a:spcAft>
                <a:spcPts val="0"/>
              </a:spcAft>
              <a:buNone/>
            </a:pPr>
            <a:r>
              <a:rPr lang="el" sz="1400" dirty="0">
                <a:solidFill>
                  <a:schemeClr val="accent6"/>
                </a:solidFill>
              </a:rPr>
              <a:t>        print("Γεια σας, είμαι ο", self.name)</a:t>
            </a:r>
            <a:endParaRPr sz="1400" dirty="0">
              <a:solidFill>
                <a:schemeClr val="accent6"/>
              </a:solidFill>
            </a:endParaRPr>
          </a:p>
          <a:p>
            <a:pPr marL="0" lvl="0" indent="0" algn="l" rtl="0">
              <a:lnSpc>
                <a:spcPct val="100000"/>
              </a:lnSpc>
              <a:spcBef>
                <a:spcPts val="400"/>
              </a:spcBef>
              <a:spcAft>
                <a:spcPts val="0"/>
              </a:spcAft>
              <a:buNone/>
            </a:pPr>
            <a:r>
              <a:rPr lang="el" sz="1400" dirty="0">
                <a:solidFill>
                  <a:schemeClr val="accent6"/>
                </a:solidFill>
              </a:rPr>
              <a:t>person = Person("Γιάννης")</a:t>
            </a:r>
            <a:endParaRPr sz="1400" dirty="0">
              <a:solidFill>
                <a:schemeClr val="accent6"/>
              </a:solidFill>
            </a:endParaRPr>
          </a:p>
          <a:p>
            <a:pPr marL="0" lvl="0" indent="0" algn="l" rtl="0">
              <a:lnSpc>
                <a:spcPct val="100000"/>
              </a:lnSpc>
              <a:spcBef>
                <a:spcPts val="400"/>
              </a:spcBef>
              <a:spcAft>
                <a:spcPts val="0"/>
              </a:spcAft>
              <a:buNone/>
            </a:pPr>
            <a:r>
              <a:rPr lang="el" sz="1400" dirty="0">
                <a:solidFill>
                  <a:schemeClr val="accent6"/>
                </a:solidFill>
              </a:rPr>
              <a:t>person.greet()</a:t>
            </a:r>
            <a:endParaRPr sz="1400" dirty="0">
              <a:solidFill>
                <a:schemeClr val="accent6"/>
              </a:solidFill>
            </a:endParaRPr>
          </a:p>
          <a:p>
            <a:pPr marL="0" lvl="0" indent="0" algn="l" rtl="0">
              <a:lnSpc>
                <a:spcPct val="100000"/>
              </a:lnSpc>
              <a:spcBef>
                <a:spcPts val="400"/>
              </a:spcBef>
              <a:spcAft>
                <a:spcPts val="0"/>
              </a:spcAft>
              <a:buNone/>
            </a:pPr>
            <a:endParaRPr sz="1400" dirty="0">
              <a:solidFill>
                <a:schemeClr val="accent6"/>
              </a:solidFill>
            </a:endParaRPr>
          </a:p>
          <a:p>
            <a:pPr marL="0" lvl="0" indent="0" algn="l" rtl="0">
              <a:lnSpc>
                <a:spcPct val="100000"/>
              </a:lnSpc>
              <a:spcBef>
                <a:spcPts val="400"/>
              </a:spcBef>
              <a:spcAft>
                <a:spcPts val="0"/>
              </a:spcAft>
              <a:buNone/>
            </a:pPr>
            <a:r>
              <a:rPr lang="el" sz="1400" dirty="0">
                <a:solidFill>
                  <a:schemeClr val="lt1"/>
                </a:solidFill>
              </a:rPr>
              <a:t>Έξοδος:</a:t>
            </a:r>
            <a:endParaRPr sz="1400" dirty="0">
              <a:solidFill>
                <a:schemeClr val="lt1"/>
              </a:solidFill>
            </a:endParaRPr>
          </a:p>
          <a:p>
            <a:pPr marL="0" lvl="0" indent="0" algn="l" rtl="0">
              <a:lnSpc>
                <a:spcPct val="100000"/>
              </a:lnSpc>
              <a:spcBef>
                <a:spcPts val="400"/>
              </a:spcBef>
              <a:spcAft>
                <a:spcPts val="400"/>
              </a:spcAft>
              <a:buNone/>
            </a:pPr>
            <a:r>
              <a:rPr lang="el" sz="1400" dirty="0">
                <a:solidFill>
                  <a:schemeClr val="accent6"/>
                </a:solidFill>
              </a:rPr>
              <a:t>Γεια σας, είμαι ο Γιάννης</a:t>
            </a:r>
            <a:endParaRPr sz="1400" dirty="0">
              <a:solidFill>
                <a:schemeClr val="accent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1"/>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12.3.1</a:t>
            </a:r>
            <a:r>
              <a:rPr lang="el" sz="5000">
                <a:solidFill>
                  <a:schemeClr val="accent6"/>
                </a:solidFill>
              </a:rPr>
              <a:t>{</a:t>
            </a:r>
            <a:endParaRPr sz="5000">
              <a:solidFill>
                <a:schemeClr val="accent6"/>
              </a:solidFill>
            </a:endParaRPr>
          </a:p>
        </p:txBody>
      </p:sp>
      <p:sp>
        <p:nvSpPr>
          <p:cNvPr id="692" name="Google Shape;692;p51"/>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93" name="Google Shape;693;p51"/>
          <p:cNvCxnSpPr>
            <a:endCxn id="692"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94" name="Google Shape;694;p51"/>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95" name="Google Shape;695;p51"/>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96" name="Google Shape;696;p51"/>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97" name="Google Shape;697;p51"/>
          <p:cNvSpPr txBox="1">
            <a:spLocks noGrp="1"/>
          </p:cNvSpPr>
          <p:nvPr>
            <p:ph type="subTitle" idx="1"/>
          </p:nvPr>
        </p:nvSpPr>
        <p:spPr>
          <a:xfrm>
            <a:off x="2103650" y="2101538"/>
            <a:ext cx="6607800" cy="1779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a:t>&lt;</a:t>
            </a:r>
            <a:endParaRPr/>
          </a:p>
          <a:p>
            <a:pPr marL="0" lvl="0" indent="0" algn="l" rtl="0">
              <a:lnSpc>
                <a:spcPct val="100000"/>
              </a:lnSpc>
              <a:spcBef>
                <a:spcPts val="400"/>
              </a:spcBef>
              <a:spcAft>
                <a:spcPts val="0"/>
              </a:spcAft>
              <a:buNone/>
            </a:pPr>
            <a:r>
              <a:rPr lang="el">
                <a:solidFill>
                  <a:schemeClr val="accent6"/>
                </a:solidFill>
              </a:rPr>
              <a:t>Δημιουργήστε μια γονική κλάση "Shape" με μια μέθοδο "area" που επιστρέφει το εμβαδόν ενός σχήματος. Στη συνέχεια, δημιουργήστε δύο παιδικές (child) κλάσεις "Rectangle" και "Circle" που κληρονομούν από την κλάση "Shape" και υλοποιούν τη μέθοδο "area" με τον κατάλληλο τρόπο για κάθε σχήμα.</a:t>
            </a:r>
            <a:endParaRPr>
              <a:solidFill>
                <a:schemeClr val="accent6"/>
              </a:solidFill>
            </a:endParaRPr>
          </a:p>
          <a:p>
            <a:pPr marL="0" lvl="0" indent="0" algn="l" rtl="0">
              <a:lnSpc>
                <a:spcPct val="100000"/>
              </a:lnSpc>
              <a:spcBef>
                <a:spcPts val="400"/>
              </a:spcBef>
              <a:spcAft>
                <a:spcPts val="400"/>
              </a:spcAft>
              <a:buNone/>
            </a:pPr>
            <a:r>
              <a:rPr lang="el"/>
              <a:t>&gt;</a:t>
            </a:r>
            <a:endParaRPr/>
          </a:p>
        </p:txBody>
      </p:sp>
      <p:sp>
        <p:nvSpPr>
          <p:cNvPr id="698" name="Google Shape;698;p51"/>
          <p:cNvSpPr txBox="1">
            <a:spLocks noGrp="1"/>
          </p:cNvSpPr>
          <p:nvPr>
            <p:ph type="subTitle" idx="1"/>
          </p:nvPr>
        </p:nvSpPr>
        <p:spPr>
          <a:xfrm>
            <a:off x="2173400" y="1230650"/>
            <a:ext cx="3461700" cy="6267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rgbClr val="DBA0DB"/>
                </a:solidFill>
              </a:rPr>
              <a:t>Άσκηση 1</a:t>
            </a:r>
            <a:endParaRPr sz="2300">
              <a:solidFill>
                <a:srgbClr val="DBA0DB"/>
              </a:solidFill>
            </a:endParaRPr>
          </a:p>
        </p:txBody>
      </p:sp>
      <p:sp>
        <p:nvSpPr>
          <p:cNvPr id="699" name="Google Shape;699;p51"/>
          <p:cNvSpPr txBox="1">
            <a:spLocks noGrp="1"/>
          </p:cNvSpPr>
          <p:nvPr>
            <p:ph type="title" idx="2"/>
          </p:nvPr>
        </p:nvSpPr>
        <p:spPr>
          <a:xfrm>
            <a:off x="2466675" y="695150"/>
            <a:ext cx="66078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900">
                <a:solidFill>
                  <a:schemeClr val="accent6"/>
                </a:solidFill>
              </a:rPr>
              <a:t>[</a:t>
            </a:r>
            <a:r>
              <a:rPr lang="el" sz="2900">
                <a:solidFill>
                  <a:schemeClr val="accent2"/>
                </a:solidFill>
              </a:rPr>
              <a:t>ΑΣΚΗΣΕΙΣ </a:t>
            </a:r>
            <a:r>
              <a:rPr lang="el" sz="2900">
                <a:solidFill>
                  <a:schemeClr val="accent6"/>
                </a:solidFill>
              </a:rPr>
              <a:t>- </a:t>
            </a:r>
            <a:r>
              <a:rPr lang="el" sz="2900">
                <a:solidFill>
                  <a:schemeClr val="lt2"/>
                </a:solidFill>
              </a:rPr>
              <a:t>ΕΜΒΑΘΥΝΣΗ ΚΩΔΙΚΑ</a:t>
            </a:r>
            <a:r>
              <a:rPr lang="el" sz="2900">
                <a:solidFill>
                  <a:schemeClr val="accent6"/>
                </a:solidFill>
              </a:rPr>
              <a:t>]</a:t>
            </a:r>
            <a:endParaRPr sz="2900">
              <a:solidFill>
                <a:schemeClr val="accent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52"/>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12.3.2</a:t>
            </a:r>
            <a:r>
              <a:rPr lang="el" sz="5000">
                <a:solidFill>
                  <a:schemeClr val="accent6"/>
                </a:solidFill>
              </a:rPr>
              <a:t>{</a:t>
            </a:r>
            <a:endParaRPr sz="5000">
              <a:solidFill>
                <a:schemeClr val="accent6"/>
              </a:solidFill>
            </a:endParaRPr>
          </a:p>
        </p:txBody>
      </p:sp>
      <p:sp>
        <p:nvSpPr>
          <p:cNvPr id="705" name="Google Shape;705;p52"/>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06" name="Google Shape;706;p52"/>
          <p:cNvCxnSpPr>
            <a:endCxn id="705"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707" name="Google Shape;707;p5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708" name="Google Shape;708;p52"/>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09" name="Google Shape;709;p52"/>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10" name="Google Shape;710;p52"/>
          <p:cNvSpPr txBox="1">
            <a:spLocks noGrp="1"/>
          </p:cNvSpPr>
          <p:nvPr>
            <p:ph type="subTitle" idx="1"/>
          </p:nvPr>
        </p:nvSpPr>
        <p:spPr>
          <a:xfrm>
            <a:off x="2103650" y="2101538"/>
            <a:ext cx="6607800" cy="1779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a:t>&lt;</a:t>
            </a:r>
            <a:endParaRPr/>
          </a:p>
          <a:p>
            <a:pPr marL="0" lvl="0" indent="0" algn="l" rtl="0">
              <a:lnSpc>
                <a:spcPct val="100000"/>
              </a:lnSpc>
              <a:spcBef>
                <a:spcPts val="400"/>
              </a:spcBef>
              <a:spcAft>
                <a:spcPts val="0"/>
              </a:spcAft>
              <a:buNone/>
            </a:pPr>
            <a:r>
              <a:rPr lang="el">
                <a:solidFill>
                  <a:schemeClr val="accent6"/>
                </a:solidFill>
              </a:rPr>
              <a:t>Δημιουργήστε μια γονική κλάση "Animal" με μια μέθοδο "sound" που επιστρέφει τον ήχο που βγάζει το ζώο. Στη συνέχεια, δημιουργήστε τρεις παιδικές (child) κλάσεις "Dog", "Cat" και "Cow" που κληρονομούν από την κλάση "Animal" και υλοποιούν τη μέθοδο "sound" με τον κατάλληλο τρόπο για κάθε ζώο.</a:t>
            </a:r>
            <a:endParaRPr>
              <a:solidFill>
                <a:schemeClr val="accent6"/>
              </a:solidFill>
            </a:endParaRPr>
          </a:p>
          <a:p>
            <a:pPr marL="0" lvl="0" indent="0" algn="l" rtl="0">
              <a:lnSpc>
                <a:spcPct val="100000"/>
              </a:lnSpc>
              <a:spcBef>
                <a:spcPts val="400"/>
              </a:spcBef>
              <a:spcAft>
                <a:spcPts val="400"/>
              </a:spcAft>
              <a:buNone/>
            </a:pPr>
            <a:r>
              <a:rPr lang="el"/>
              <a:t>&gt;</a:t>
            </a:r>
            <a:endParaRPr/>
          </a:p>
        </p:txBody>
      </p:sp>
      <p:sp>
        <p:nvSpPr>
          <p:cNvPr id="711" name="Google Shape;711;p52"/>
          <p:cNvSpPr txBox="1">
            <a:spLocks noGrp="1"/>
          </p:cNvSpPr>
          <p:nvPr>
            <p:ph type="subTitle" idx="1"/>
          </p:nvPr>
        </p:nvSpPr>
        <p:spPr>
          <a:xfrm>
            <a:off x="2173400" y="1230650"/>
            <a:ext cx="3461700" cy="6267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rgbClr val="DBA0DB"/>
                </a:solidFill>
              </a:rPr>
              <a:t>Άσκηση 2</a:t>
            </a:r>
            <a:endParaRPr sz="2300">
              <a:solidFill>
                <a:srgbClr val="DBA0DB"/>
              </a:solidFill>
            </a:endParaRPr>
          </a:p>
        </p:txBody>
      </p:sp>
      <p:sp>
        <p:nvSpPr>
          <p:cNvPr id="712" name="Google Shape;712;p52"/>
          <p:cNvSpPr txBox="1">
            <a:spLocks noGrp="1"/>
          </p:cNvSpPr>
          <p:nvPr>
            <p:ph type="title" idx="2"/>
          </p:nvPr>
        </p:nvSpPr>
        <p:spPr>
          <a:xfrm>
            <a:off x="2466675" y="695150"/>
            <a:ext cx="66078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900">
                <a:solidFill>
                  <a:schemeClr val="accent6"/>
                </a:solidFill>
              </a:rPr>
              <a:t>[</a:t>
            </a:r>
            <a:r>
              <a:rPr lang="el" sz="2900">
                <a:solidFill>
                  <a:schemeClr val="accent2"/>
                </a:solidFill>
              </a:rPr>
              <a:t>ΑΣΚΗΣΕΙΣ </a:t>
            </a:r>
            <a:r>
              <a:rPr lang="el" sz="2900">
                <a:solidFill>
                  <a:schemeClr val="accent6"/>
                </a:solidFill>
              </a:rPr>
              <a:t>- </a:t>
            </a:r>
            <a:r>
              <a:rPr lang="el" sz="2900">
                <a:solidFill>
                  <a:schemeClr val="lt2"/>
                </a:solidFill>
              </a:rPr>
              <a:t>ΕΜΒΑΘΥΝΣΗ ΚΩΔΙΚΑ</a:t>
            </a:r>
            <a:r>
              <a:rPr lang="el" sz="2900">
                <a:solidFill>
                  <a:schemeClr val="accent6"/>
                </a:solidFill>
              </a:rPr>
              <a:t>]</a:t>
            </a:r>
            <a:endParaRPr sz="2900">
              <a:solidFill>
                <a:schemeClr val="accent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53"/>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12.3.3</a:t>
            </a:r>
            <a:r>
              <a:rPr lang="el" sz="5000">
                <a:solidFill>
                  <a:schemeClr val="accent6"/>
                </a:solidFill>
              </a:rPr>
              <a:t>{</a:t>
            </a:r>
            <a:endParaRPr sz="5000">
              <a:solidFill>
                <a:schemeClr val="accent6"/>
              </a:solidFill>
            </a:endParaRPr>
          </a:p>
        </p:txBody>
      </p:sp>
      <p:sp>
        <p:nvSpPr>
          <p:cNvPr id="718" name="Google Shape;718;p53"/>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19" name="Google Shape;719;p53"/>
          <p:cNvCxnSpPr>
            <a:endCxn id="718"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720" name="Google Shape;720;p5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721" name="Google Shape;721;p53"/>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22" name="Google Shape;722;p53"/>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23" name="Google Shape;723;p53"/>
          <p:cNvSpPr txBox="1">
            <a:spLocks noGrp="1"/>
          </p:cNvSpPr>
          <p:nvPr>
            <p:ph type="subTitle" idx="1"/>
          </p:nvPr>
        </p:nvSpPr>
        <p:spPr>
          <a:xfrm>
            <a:off x="2103650" y="2101538"/>
            <a:ext cx="6607800" cy="1779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a:t>&lt;</a:t>
            </a:r>
            <a:endParaRPr/>
          </a:p>
          <a:p>
            <a:pPr marL="0" lvl="0" indent="0" algn="l" rtl="0">
              <a:lnSpc>
                <a:spcPct val="100000"/>
              </a:lnSpc>
              <a:spcBef>
                <a:spcPts val="400"/>
              </a:spcBef>
              <a:spcAft>
                <a:spcPts val="0"/>
              </a:spcAft>
              <a:buNone/>
            </a:pPr>
            <a:r>
              <a:rPr lang="el">
                <a:solidFill>
                  <a:schemeClr val="accent6"/>
                </a:solidFill>
              </a:rPr>
              <a:t>Δημιουργήστε μια γονική κλάση "Vehicle" με μια μέθοδο "drive" που εκτυπώνει ένα μήνυμα. Στη συνέχεια, δημιουργήστε δύο παιδικές κλάσεις "Car" και "Motorcycle" που κληρονομούν από την κλάση "Vehicle" και υλοποιούν τη μέθοδο "drive" με τον κατάλληλο τρόπο για κάθε όχημα.</a:t>
            </a:r>
            <a:endParaRPr>
              <a:solidFill>
                <a:schemeClr val="accent6"/>
              </a:solidFill>
            </a:endParaRPr>
          </a:p>
          <a:p>
            <a:pPr marL="0" lvl="0" indent="0" algn="l" rtl="0">
              <a:lnSpc>
                <a:spcPct val="100000"/>
              </a:lnSpc>
              <a:spcBef>
                <a:spcPts val="400"/>
              </a:spcBef>
              <a:spcAft>
                <a:spcPts val="400"/>
              </a:spcAft>
              <a:buNone/>
            </a:pPr>
            <a:r>
              <a:rPr lang="el"/>
              <a:t>&gt;</a:t>
            </a:r>
            <a:endParaRPr/>
          </a:p>
        </p:txBody>
      </p:sp>
      <p:sp>
        <p:nvSpPr>
          <p:cNvPr id="724" name="Google Shape;724;p53"/>
          <p:cNvSpPr txBox="1">
            <a:spLocks noGrp="1"/>
          </p:cNvSpPr>
          <p:nvPr>
            <p:ph type="subTitle" idx="1"/>
          </p:nvPr>
        </p:nvSpPr>
        <p:spPr>
          <a:xfrm>
            <a:off x="2173400" y="1230650"/>
            <a:ext cx="3461700" cy="6267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rgbClr val="DBA0DB"/>
                </a:solidFill>
              </a:rPr>
              <a:t>Άσκηση 3</a:t>
            </a:r>
            <a:endParaRPr sz="2300">
              <a:solidFill>
                <a:srgbClr val="DBA0DB"/>
              </a:solidFill>
            </a:endParaRPr>
          </a:p>
        </p:txBody>
      </p:sp>
      <p:sp>
        <p:nvSpPr>
          <p:cNvPr id="725" name="Google Shape;725;p53"/>
          <p:cNvSpPr txBox="1">
            <a:spLocks noGrp="1"/>
          </p:cNvSpPr>
          <p:nvPr>
            <p:ph type="title" idx="2"/>
          </p:nvPr>
        </p:nvSpPr>
        <p:spPr>
          <a:xfrm>
            <a:off x="2466675" y="695150"/>
            <a:ext cx="66078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900">
                <a:solidFill>
                  <a:schemeClr val="accent6"/>
                </a:solidFill>
              </a:rPr>
              <a:t>[</a:t>
            </a:r>
            <a:r>
              <a:rPr lang="el" sz="2900">
                <a:solidFill>
                  <a:schemeClr val="accent2"/>
                </a:solidFill>
              </a:rPr>
              <a:t>ΑΣΚΗΣΕΙΣ </a:t>
            </a:r>
            <a:r>
              <a:rPr lang="el" sz="2900">
                <a:solidFill>
                  <a:schemeClr val="accent6"/>
                </a:solidFill>
              </a:rPr>
              <a:t>- </a:t>
            </a:r>
            <a:r>
              <a:rPr lang="el" sz="2900">
                <a:solidFill>
                  <a:schemeClr val="lt2"/>
                </a:solidFill>
              </a:rPr>
              <a:t>ΕΜΒΑΘΥΝΣΗ ΚΩΔΙΚΑ</a:t>
            </a:r>
            <a:r>
              <a:rPr lang="el" sz="2900">
                <a:solidFill>
                  <a:schemeClr val="accent6"/>
                </a:solidFill>
              </a:rPr>
              <a:t>]</a:t>
            </a:r>
            <a:endParaRPr sz="2900">
              <a:solidFill>
                <a:schemeClr val="accent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54"/>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12.4.1</a:t>
            </a:r>
            <a:r>
              <a:rPr lang="el" sz="5000">
                <a:solidFill>
                  <a:schemeClr val="accent6"/>
                </a:solidFill>
              </a:rPr>
              <a:t>{</a:t>
            </a:r>
            <a:endParaRPr sz="5000">
              <a:solidFill>
                <a:schemeClr val="accent6"/>
              </a:solidFill>
            </a:endParaRPr>
          </a:p>
        </p:txBody>
      </p:sp>
      <p:sp>
        <p:nvSpPr>
          <p:cNvPr id="731" name="Google Shape;731;p54"/>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32" name="Google Shape;732;p54"/>
          <p:cNvCxnSpPr>
            <a:endCxn id="731"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733" name="Google Shape;733;p5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734" name="Google Shape;734;p54"/>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35" name="Google Shape;735;p54"/>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36" name="Google Shape;736;p54"/>
          <p:cNvSpPr txBox="1">
            <a:spLocks noGrp="1"/>
          </p:cNvSpPr>
          <p:nvPr>
            <p:ph type="subTitle" idx="1"/>
          </p:nvPr>
        </p:nvSpPr>
        <p:spPr>
          <a:xfrm>
            <a:off x="2103650" y="2101538"/>
            <a:ext cx="6607800" cy="1779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600" dirty="0"/>
              <a:t>&lt;</a:t>
            </a:r>
            <a:endParaRPr sz="1600" dirty="0"/>
          </a:p>
          <a:p>
            <a:pPr marL="0" lvl="0" indent="0" algn="l" rtl="0">
              <a:lnSpc>
                <a:spcPct val="100000"/>
              </a:lnSpc>
              <a:spcBef>
                <a:spcPts val="400"/>
              </a:spcBef>
              <a:spcAft>
                <a:spcPts val="0"/>
              </a:spcAft>
              <a:buNone/>
            </a:pPr>
            <a:r>
              <a:rPr lang="el" sz="1600" dirty="0">
                <a:solidFill>
                  <a:schemeClr val="accent6"/>
                </a:solidFill>
              </a:rPr>
              <a:t>Γράψτε ένα πρόγραμμα για να δημιουργήσετε δύο κενές κλάσεις, Student και Marks. Τώρα δημιουργήστε μερικά στιγμιότυπα και ελέγξτε αν είναι στιγμιότυπα των εν λόγω κλάσεων ή όχι. Επίσης, ελέγξτε εάν οι εν λόγω κλάσεις είναι υποκλάσεις της ενσωματωμένης (built-in) κλάσης object ή όχι (θα χρησιμοποιήσουμε τις συναρτήσεις isistance() και issubclass() για τους παραπάνω ελέγχους.</a:t>
            </a:r>
            <a:endParaRPr sz="1600" dirty="0">
              <a:solidFill>
                <a:schemeClr val="accent6"/>
              </a:solidFill>
            </a:endParaRPr>
          </a:p>
          <a:p>
            <a:pPr marL="0" lvl="0" indent="0" algn="l" rtl="0">
              <a:lnSpc>
                <a:spcPct val="100000"/>
              </a:lnSpc>
              <a:spcBef>
                <a:spcPts val="400"/>
              </a:spcBef>
              <a:spcAft>
                <a:spcPts val="400"/>
              </a:spcAft>
              <a:buNone/>
            </a:pPr>
            <a:r>
              <a:rPr lang="el" sz="1600" dirty="0"/>
              <a:t>&gt;</a:t>
            </a:r>
            <a:endParaRPr sz="1600" dirty="0"/>
          </a:p>
        </p:txBody>
      </p:sp>
      <p:sp>
        <p:nvSpPr>
          <p:cNvPr id="737" name="Google Shape;737;p54"/>
          <p:cNvSpPr txBox="1">
            <a:spLocks noGrp="1"/>
          </p:cNvSpPr>
          <p:nvPr>
            <p:ph type="subTitle" idx="1"/>
          </p:nvPr>
        </p:nvSpPr>
        <p:spPr>
          <a:xfrm>
            <a:off x="2173400" y="1230650"/>
            <a:ext cx="3461700" cy="6267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rgbClr val="DBA0DB"/>
                </a:solidFill>
              </a:rPr>
              <a:t>Παράδειγμα 1</a:t>
            </a:r>
            <a:endParaRPr sz="2300">
              <a:solidFill>
                <a:srgbClr val="DBA0DB"/>
              </a:solidFill>
            </a:endParaRPr>
          </a:p>
        </p:txBody>
      </p:sp>
      <p:sp>
        <p:nvSpPr>
          <p:cNvPr id="738" name="Google Shape;738;p54"/>
          <p:cNvSpPr txBox="1">
            <a:spLocks noGrp="1"/>
          </p:cNvSpPr>
          <p:nvPr>
            <p:ph type="title" idx="2"/>
          </p:nvPr>
        </p:nvSpPr>
        <p:spPr>
          <a:xfrm>
            <a:off x="2466675" y="695150"/>
            <a:ext cx="66078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900">
                <a:solidFill>
                  <a:schemeClr val="accent6"/>
                </a:solidFill>
              </a:rPr>
              <a:t>[</a:t>
            </a:r>
            <a:r>
              <a:rPr lang="el" sz="2900">
                <a:solidFill>
                  <a:schemeClr val="accent2"/>
                </a:solidFill>
              </a:rPr>
              <a:t>ΠΑΡΑΔΕΙΓΜΑΤΑ </a:t>
            </a:r>
            <a:r>
              <a:rPr lang="el" sz="2900">
                <a:solidFill>
                  <a:schemeClr val="accent6"/>
                </a:solidFill>
              </a:rPr>
              <a:t>- </a:t>
            </a:r>
            <a:r>
              <a:rPr lang="el" sz="2900">
                <a:solidFill>
                  <a:schemeClr val="lt2"/>
                </a:solidFill>
              </a:rPr>
              <a:t>ΕΜΒΑΘΥΝΣΗ ΚΩΔΙΚΑ</a:t>
            </a:r>
            <a:r>
              <a:rPr lang="el" sz="2900">
                <a:solidFill>
                  <a:schemeClr val="accent6"/>
                </a:solidFill>
              </a:rPr>
              <a:t>]</a:t>
            </a:r>
            <a:endParaRPr sz="2900">
              <a:solidFill>
                <a:schemeClr val="accent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5"/>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12.4.2</a:t>
            </a:r>
            <a:r>
              <a:rPr lang="el" sz="5000">
                <a:solidFill>
                  <a:schemeClr val="accent6"/>
                </a:solidFill>
              </a:rPr>
              <a:t>{</a:t>
            </a:r>
            <a:endParaRPr sz="5000">
              <a:solidFill>
                <a:schemeClr val="accent6"/>
              </a:solidFill>
            </a:endParaRPr>
          </a:p>
        </p:txBody>
      </p:sp>
      <p:sp>
        <p:nvSpPr>
          <p:cNvPr id="744" name="Google Shape;744;p55"/>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45" name="Google Shape;745;p55"/>
          <p:cNvCxnSpPr>
            <a:endCxn id="744"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746" name="Google Shape;746;p55"/>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747" name="Google Shape;747;p55"/>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48" name="Google Shape;748;p55"/>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49" name="Google Shape;749;p55"/>
          <p:cNvSpPr txBox="1">
            <a:spLocks noGrp="1"/>
          </p:cNvSpPr>
          <p:nvPr>
            <p:ph type="subTitle" idx="1"/>
          </p:nvPr>
        </p:nvSpPr>
        <p:spPr>
          <a:xfrm>
            <a:off x="2103650" y="2101550"/>
            <a:ext cx="4076400" cy="1779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100" dirty="0"/>
              <a:t>&lt;</a:t>
            </a:r>
            <a:endParaRPr sz="1100" dirty="0"/>
          </a:p>
          <a:p>
            <a:pPr marL="0" lvl="0" indent="0" algn="l" rtl="0">
              <a:lnSpc>
                <a:spcPct val="100000"/>
              </a:lnSpc>
              <a:spcBef>
                <a:spcPts val="400"/>
              </a:spcBef>
              <a:spcAft>
                <a:spcPts val="0"/>
              </a:spcAft>
              <a:buNone/>
            </a:pPr>
            <a:r>
              <a:rPr lang="el" sz="1100" dirty="0">
                <a:solidFill>
                  <a:schemeClr val="accent6"/>
                </a:solidFill>
              </a:rPr>
              <a:t>class Student:</a:t>
            </a:r>
            <a:endParaRPr sz="1100" dirty="0">
              <a:solidFill>
                <a:schemeClr val="accent6"/>
              </a:solidFill>
            </a:endParaRPr>
          </a:p>
          <a:p>
            <a:pPr marL="0" lvl="0" indent="0" algn="l" rtl="0">
              <a:lnSpc>
                <a:spcPct val="100000"/>
              </a:lnSpc>
              <a:spcBef>
                <a:spcPts val="400"/>
              </a:spcBef>
              <a:spcAft>
                <a:spcPts val="0"/>
              </a:spcAft>
              <a:buNone/>
            </a:pPr>
            <a:r>
              <a:rPr lang="el" sz="1100" dirty="0">
                <a:solidFill>
                  <a:schemeClr val="accent6"/>
                </a:solidFill>
              </a:rPr>
              <a:t>    pass </a:t>
            </a:r>
            <a:endParaRPr sz="1100" dirty="0">
              <a:solidFill>
                <a:schemeClr val="accent6"/>
              </a:solidFill>
            </a:endParaRPr>
          </a:p>
          <a:p>
            <a:pPr marL="0" lvl="0" indent="0" algn="l" rtl="0">
              <a:lnSpc>
                <a:spcPct val="100000"/>
              </a:lnSpc>
              <a:spcBef>
                <a:spcPts val="400"/>
              </a:spcBef>
              <a:spcAft>
                <a:spcPts val="0"/>
              </a:spcAft>
              <a:buNone/>
            </a:pPr>
            <a:r>
              <a:rPr lang="el" sz="1100" dirty="0">
                <a:solidFill>
                  <a:schemeClr val="accent6"/>
                </a:solidFill>
              </a:rPr>
              <a:t>class Marks:</a:t>
            </a:r>
            <a:endParaRPr sz="1100" dirty="0">
              <a:solidFill>
                <a:schemeClr val="accent6"/>
              </a:solidFill>
            </a:endParaRPr>
          </a:p>
          <a:p>
            <a:pPr marL="0" lvl="0" indent="0" algn="l" rtl="0">
              <a:lnSpc>
                <a:spcPct val="100000"/>
              </a:lnSpc>
              <a:spcBef>
                <a:spcPts val="400"/>
              </a:spcBef>
              <a:spcAft>
                <a:spcPts val="0"/>
              </a:spcAft>
              <a:buNone/>
            </a:pPr>
            <a:r>
              <a:rPr lang="el" sz="1100" dirty="0">
                <a:solidFill>
                  <a:schemeClr val="accent6"/>
                </a:solidFill>
              </a:rPr>
              <a:t>    pass </a:t>
            </a:r>
            <a:endParaRPr sz="1100" dirty="0">
              <a:solidFill>
                <a:schemeClr val="accent6"/>
              </a:solidFill>
            </a:endParaRPr>
          </a:p>
          <a:p>
            <a:pPr marL="0" lvl="0" indent="0" algn="l" rtl="0">
              <a:lnSpc>
                <a:spcPct val="100000"/>
              </a:lnSpc>
              <a:spcBef>
                <a:spcPts val="400"/>
              </a:spcBef>
              <a:spcAft>
                <a:spcPts val="0"/>
              </a:spcAft>
              <a:buNone/>
            </a:pPr>
            <a:r>
              <a:rPr lang="el" sz="1100" dirty="0">
                <a:solidFill>
                  <a:schemeClr val="accent6"/>
                </a:solidFill>
              </a:rPr>
              <a:t>student1 = Student()</a:t>
            </a:r>
            <a:endParaRPr sz="1100" dirty="0">
              <a:solidFill>
                <a:schemeClr val="accent6"/>
              </a:solidFill>
            </a:endParaRPr>
          </a:p>
          <a:p>
            <a:pPr marL="0" lvl="0" indent="0" algn="l" rtl="0">
              <a:lnSpc>
                <a:spcPct val="100000"/>
              </a:lnSpc>
              <a:spcBef>
                <a:spcPts val="400"/>
              </a:spcBef>
              <a:spcAft>
                <a:spcPts val="0"/>
              </a:spcAft>
              <a:buNone/>
            </a:pPr>
            <a:r>
              <a:rPr lang="el" sz="1100" dirty="0">
                <a:solidFill>
                  <a:schemeClr val="accent6"/>
                </a:solidFill>
              </a:rPr>
              <a:t>marks1 = Marks()</a:t>
            </a:r>
            <a:endParaRPr sz="1100" dirty="0">
              <a:solidFill>
                <a:schemeClr val="accent6"/>
              </a:solidFill>
            </a:endParaRPr>
          </a:p>
          <a:p>
            <a:pPr marL="0" lvl="0" indent="0" algn="l" rtl="0">
              <a:lnSpc>
                <a:spcPct val="100000"/>
              </a:lnSpc>
              <a:spcBef>
                <a:spcPts val="400"/>
              </a:spcBef>
              <a:spcAft>
                <a:spcPts val="0"/>
              </a:spcAft>
              <a:buNone/>
            </a:pPr>
            <a:r>
              <a:rPr lang="el" sz="1100" dirty="0">
                <a:solidFill>
                  <a:schemeClr val="accent6"/>
                </a:solidFill>
              </a:rPr>
              <a:t>print(isinstance(student1, Student))</a:t>
            </a:r>
            <a:endParaRPr sz="1100" dirty="0">
              <a:solidFill>
                <a:schemeClr val="accent6"/>
              </a:solidFill>
            </a:endParaRPr>
          </a:p>
          <a:p>
            <a:pPr marL="0" lvl="0" indent="0" algn="l" rtl="0">
              <a:lnSpc>
                <a:spcPct val="100000"/>
              </a:lnSpc>
              <a:spcBef>
                <a:spcPts val="400"/>
              </a:spcBef>
              <a:spcAft>
                <a:spcPts val="0"/>
              </a:spcAft>
              <a:buNone/>
            </a:pPr>
            <a:r>
              <a:rPr lang="el" sz="1100" dirty="0">
                <a:solidFill>
                  <a:schemeClr val="accent6"/>
                </a:solidFill>
              </a:rPr>
              <a:t>print(isinstance(marks1, Student))</a:t>
            </a:r>
            <a:endParaRPr sz="1100" dirty="0">
              <a:solidFill>
                <a:schemeClr val="accent6"/>
              </a:solidFill>
            </a:endParaRPr>
          </a:p>
          <a:p>
            <a:pPr marL="0" lvl="0" indent="0" algn="l" rtl="0">
              <a:lnSpc>
                <a:spcPct val="100000"/>
              </a:lnSpc>
              <a:spcBef>
                <a:spcPts val="400"/>
              </a:spcBef>
              <a:spcAft>
                <a:spcPts val="0"/>
              </a:spcAft>
              <a:buNone/>
            </a:pPr>
            <a:r>
              <a:rPr lang="el" sz="1100" dirty="0">
                <a:solidFill>
                  <a:schemeClr val="accent6"/>
                </a:solidFill>
              </a:rPr>
              <a:t>print(isinstance(marks1, Marks)) </a:t>
            </a:r>
            <a:endParaRPr sz="1100" dirty="0">
              <a:solidFill>
                <a:schemeClr val="accent6"/>
              </a:solidFill>
            </a:endParaRPr>
          </a:p>
          <a:p>
            <a:pPr marL="0" lvl="0" indent="0" algn="l" rtl="0">
              <a:lnSpc>
                <a:spcPct val="100000"/>
              </a:lnSpc>
              <a:spcBef>
                <a:spcPts val="400"/>
              </a:spcBef>
              <a:spcAft>
                <a:spcPts val="0"/>
              </a:spcAft>
              <a:buNone/>
            </a:pPr>
            <a:r>
              <a:rPr lang="el" sz="1100" dirty="0">
                <a:solidFill>
                  <a:schemeClr val="accent6"/>
                </a:solidFill>
              </a:rPr>
              <a:t>print(isinstance(student1, Marks))</a:t>
            </a:r>
            <a:endParaRPr sz="1100" dirty="0">
              <a:solidFill>
                <a:schemeClr val="accent6"/>
              </a:solidFill>
            </a:endParaRPr>
          </a:p>
          <a:p>
            <a:pPr marL="0" lvl="0" indent="0" algn="l" rtl="0">
              <a:lnSpc>
                <a:spcPct val="100000"/>
              </a:lnSpc>
              <a:spcBef>
                <a:spcPts val="400"/>
              </a:spcBef>
              <a:spcAft>
                <a:spcPts val="400"/>
              </a:spcAft>
              <a:buNone/>
            </a:pPr>
            <a:r>
              <a:rPr lang="el" sz="1100" dirty="0"/>
              <a:t>&gt;</a:t>
            </a:r>
            <a:endParaRPr sz="1100" dirty="0"/>
          </a:p>
        </p:txBody>
      </p:sp>
      <p:sp>
        <p:nvSpPr>
          <p:cNvPr id="750" name="Google Shape;750;p55"/>
          <p:cNvSpPr txBox="1">
            <a:spLocks noGrp="1"/>
          </p:cNvSpPr>
          <p:nvPr>
            <p:ph type="subTitle" idx="1"/>
          </p:nvPr>
        </p:nvSpPr>
        <p:spPr>
          <a:xfrm>
            <a:off x="4285200" y="893775"/>
            <a:ext cx="4572000" cy="6267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rgbClr val="DBA0DB"/>
                </a:solidFill>
              </a:rPr>
              <a:t>Παράδειγμα 1 - Λύση</a:t>
            </a:r>
            <a:endParaRPr sz="2300">
              <a:solidFill>
                <a:srgbClr val="DBA0DB"/>
              </a:solidFill>
            </a:endParaRPr>
          </a:p>
        </p:txBody>
      </p:sp>
      <p:sp>
        <p:nvSpPr>
          <p:cNvPr id="751" name="Google Shape;751;p55"/>
          <p:cNvSpPr txBox="1">
            <a:spLocks noGrp="1"/>
          </p:cNvSpPr>
          <p:nvPr>
            <p:ph type="title" idx="2"/>
          </p:nvPr>
        </p:nvSpPr>
        <p:spPr>
          <a:xfrm>
            <a:off x="2466675" y="695150"/>
            <a:ext cx="66078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900">
                <a:solidFill>
                  <a:schemeClr val="accent6"/>
                </a:solidFill>
              </a:rPr>
              <a:t>[</a:t>
            </a:r>
            <a:r>
              <a:rPr lang="el" sz="2900">
                <a:solidFill>
                  <a:schemeClr val="accent2"/>
                </a:solidFill>
              </a:rPr>
              <a:t>ΠΑΡΑΔΕΙΓΜΑΤΑ </a:t>
            </a:r>
            <a:r>
              <a:rPr lang="el" sz="2900">
                <a:solidFill>
                  <a:schemeClr val="accent6"/>
                </a:solidFill>
              </a:rPr>
              <a:t>- </a:t>
            </a:r>
            <a:r>
              <a:rPr lang="el" sz="2900">
                <a:solidFill>
                  <a:schemeClr val="lt2"/>
                </a:solidFill>
              </a:rPr>
              <a:t>ΕΜΒΑΘΥΝΣΗ ΚΩΔΙΚΑ</a:t>
            </a:r>
            <a:r>
              <a:rPr lang="el" sz="2900">
                <a:solidFill>
                  <a:schemeClr val="accent6"/>
                </a:solidFill>
              </a:rPr>
              <a:t>]</a:t>
            </a:r>
            <a:endParaRPr sz="2900">
              <a:solidFill>
                <a:schemeClr val="accent6"/>
              </a:solidFill>
            </a:endParaRPr>
          </a:p>
        </p:txBody>
      </p:sp>
      <p:sp>
        <p:nvSpPr>
          <p:cNvPr id="752" name="Google Shape;752;p55"/>
          <p:cNvSpPr txBox="1">
            <a:spLocks noGrp="1"/>
          </p:cNvSpPr>
          <p:nvPr>
            <p:ph type="subTitle" idx="1"/>
          </p:nvPr>
        </p:nvSpPr>
        <p:spPr>
          <a:xfrm>
            <a:off x="6667750" y="1520475"/>
            <a:ext cx="2103300" cy="30354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200">
                <a:solidFill>
                  <a:schemeClr val="lt1"/>
                </a:solidFill>
              </a:rPr>
              <a:t>Έξοδος:</a:t>
            </a:r>
            <a:endParaRPr sz="1200">
              <a:solidFill>
                <a:schemeClr val="lt1"/>
              </a:solidFill>
            </a:endParaRPr>
          </a:p>
          <a:p>
            <a:pPr marL="0" lvl="0" indent="0" algn="l" rtl="0">
              <a:lnSpc>
                <a:spcPct val="100000"/>
              </a:lnSpc>
              <a:spcBef>
                <a:spcPts val="400"/>
              </a:spcBef>
              <a:spcAft>
                <a:spcPts val="0"/>
              </a:spcAft>
              <a:buNone/>
            </a:pPr>
            <a:r>
              <a:rPr lang="el" sz="1200"/>
              <a:t>True</a:t>
            </a:r>
            <a:endParaRPr sz="1200"/>
          </a:p>
          <a:p>
            <a:pPr marL="0" lvl="0" indent="0" algn="l" rtl="0">
              <a:lnSpc>
                <a:spcPct val="100000"/>
              </a:lnSpc>
              <a:spcBef>
                <a:spcPts val="400"/>
              </a:spcBef>
              <a:spcAft>
                <a:spcPts val="0"/>
              </a:spcAft>
              <a:buNone/>
            </a:pPr>
            <a:r>
              <a:rPr lang="el" sz="1200"/>
              <a:t>False</a:t>
            </a:r>
            <a:endParaRPr sz="1200"/>
          </a:p>
          <a:p>
            <a:pPr marL="0" lvl="0" indent="0" algn="l" rtl="0">
              <a:lnSpc>
                <a:spcPct val="100000"/>
              </a:lnSpc>
              <a:spcBef>
                <a:spcPts val="400"/>
              </a:spcBef>
              <a:spcAft>
                <a:spcPts val="0"/>
              </a:spcAft>
              <a:buNone/>
            </a:pPr>
            <a:r>
              <a:rPr lang="el" sz="1200"/>
              <a:t>True</a:t>
            </a:r>
            <a:endParaRPr sz="1200"/>
          </a:p>
          <a:p>
            <a:pPr marL="0" lvl="0" indent="0" algn="l" rtl="0">
              <a:lnSpc>
                <a:spcPct val="100000"/>
              </a:lnSpc>
              <a:spcBef>
                <a:spcPts val="400"/>
              </a:spcBef>
              <a:spcAft>
                <a:spcPts val="0"/>
              </a:spcAft>
              <a:buNone/>
            </a:pPr>
            <a:r>
              <a:rPr lang="el" sz="1200"/>
              <a:t>False</a:t>
            </a:r>
            <a:endParaRPr sz="1200"/>
          </a:p>
          <a:p>
            <a:pPr marL="0" lvl="0" indent="0" algn="l" rtl="0">
              <a:lnSpc>
                <a:spcPct val="100000"/>
              </a:lnSpc>
              <a:spcBef>
                <a:spcPts val="400"/>
              </a:spcBef>
              <a:spcAft>
                <a:spcPts val="0"/>
              </a:spcAft>
              <a:buNone/>
            </a:pPr>
            <a:r>
              <a:rPr lang="el" sz="1200"/>
              <a:t>Έλεγχος αν οι παρακάτω κλάσεις είναι υποκλάσεις της  built-in object class ή όχι.</a:t>
            </a:r>
            <a:endParaRPr sz="1200"/>
          </a:p>
          <a:p>
            <a:pPr marL="0" lvl="0" indent="0" algn="l" rtl="0">
              <a:lnSpc>
                <a:spcPct val="100000"/>
              </a:lnSpc>
              <a:spcBef>
                <a:spcPts val="400"/>
              </a:spcBef>
              <a:spcAft>
                <a:spcPts val="0"/>
              </a:spcAft>
              <a:buNone/>
            </a:pPr>
            <a:r>
              <a:rPr lang="el" sz="1200"/>
              <a:t>True</a:t>
            </a:r>
            <a:endParaRPr sz="1200"/>
          </a:p>
          <a:p>
            <a:pPr marL="0" lvl="0" indent="0" algn="l" rtl="0">
              <a:lnSpc>
                <a:spcPct val="100000"/>
              </a:lnSpc>
              <a:spcBef>
                <a:spcPts val="400"/>
              </a:spcBef>
              <a:spcAft>
                <a:spcPts val="0"/>
              </a:spcAft>
              <a:buNone/>
            </a:pPr>
            <a:r>
              <a:rPr lang="el" sz="1200"/>
              <a:t>True</a:t>
            </a:r>
            <a:endParaRPr sz="1200"/>
          </a:p>
          <a:p>
            <a:pPr marL="0" lvl="0" indent="0" algn="l" rtl="0">
              <a:lnSpc>
                <a:spcPct val="100000"/>
              </a:lnSpc>
              <a:spcBef>
                <a:spcPts val="400"/>
              </a:spcBef>
              <a:spcAft>
                <a:spcPts val="400"/>
              </a:spcAft>
              <a:buNone/>
            </a:pP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8"/>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12.0.1</a:t>
            </a:r>
            <a:r>
              <a:rPr lang="el" sz="5000">
                <a:solidFill>
                  <a:schemeClr val="accent6"/>
                </a:solidFill>
              </a:rPr>
              <a:t>{</a:t>
            </a:r>
            <a:endParaRPr sz="5000">
              <a:solidFill>
                <a:schemeClr val="accent6"/>
              </a:solidFill>
            </a:endParaRPr>
          </a:p>
        </p:txBody>
      </p:sp>
      <p:sp>
        <p:nvSpPr>
          <p:cNvPr id="523" name="Google Shape;523;p38"/>
          <p:cNvSpPr txBox="1">
            <a:spLocks noGrp="1"/>
          </p:cNvSpPr>
          <p:nvPr>
            <p:ph type="title" idx="2"/>
          </p:nvPr>
        </p:nvSpPr>
        <p:spPr>
          <a:xfrm>
            <a:off x="2624427" y="677550"/>
            <a:ext cx="63750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ΑΣΚΗΣΕΙΣ</a:t>
            </a:r>
            <a:r>
              <a:rPr lang="el" sz="2600">
                <a:solidFill>
                  <a:schemeClr val="accent6"/>
                </a:solidFill>
              </a:rPr>
              <a:t> </a:t>
            </a:r>
            <a:r>
              <a:rPr lang="el" sz="2600">
                <a:solidFill>
                  <a:schemeClr val="lt2"/>
                </a:solidFill>
              </a:rPr>
              <a:t>ΠΡΟΗΓΟΥΜΕΝΟΥ ΚΕΦΑΛΑΙΟΥ</a:t>
            </a:r>
            <a:endParaRPr sz="2600">
              <a:solidFill>
                <a:schemeClr val="lt2"/>
              </a:solidFill>
            </a:endParaRPr>
          </a:p>
        </p:txBody>
      </p:sp>
      <p:sp>
        <p:nvSpPr>
          <p:cNvPr id="524" name="Google Shape;524;p38"/>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25" name="Google Shape;525;p38"/>
          <p:cNvCxnSpPr>
            <a:endCxn id="524"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526" name="Google Shape;526;p3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527" name="Google Shape;527;p38"/>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28" name="Google Shape;528;p38"/>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29" name="Google Shape;529;p38"/>
          <p:cNvSpPr txBox="1">
            <a:spLocks noGrp="1"/>
          </p:cNvSpPr>
          <p:nvPr>
            <p:ph type="subTitle" idx="1"/>
          </p:nvPr>
        </p:nvSpPr>
        <p:spPr>
          <a:xfrm>
            <a:off x="1931425" y="1857350"/>
            <a:ext cx="4131900" cy="1779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100"/>
              <a:t>&lt;</a:t>
            </a:r>
            <a:endParaRPr sz="1100"/>
          </a:p>
          <a:p>
            <a:pPr marL="0" lvl="0" indent="0" algn="l" rtl="0">
              <a:lnSpc>
                <a:spcPct val="100000"/>
              </a:lnSpc>
              <a:spcBef>
                <a:spcPts val="400"/>
              </a:spcBef>
              <a:spcAft>
                <a:spcPts val="0"/>
              </a:spcAft>
              <a:buNone/>
            </a:pPr>
            <a:r>
              <a:rPr lang="el" sz="1100">
                <a:solidFill>
                  <a:schemeClr val="lt1"/>
                </a:solidFill>
              </a:rPr>
              <a:t>1.</a:t>
            </a:r>
            <a:r>
              <a:rPr lang="el" sz="1100">
                <a:solidFill>
                  <a:schemeClr val="accent2"/>
                </a:solidFill>
              </a:rPr>
              <a:t> Γράψτε ένα πρόγραμμα για να δημιουργήσετε μια συνάρτηση λάμδα</a:t>
            </a:r>
            <a:endParaRPr sz="1100">
              <a:solidFill>
                <a:schemeClr val="accent2"/>
              </a:solidFill>
            </a:endParaRPr>
          </a:p>
          <a:p>
            <a:pPr marL="0" lvl="0" indent="0" algn="l" rtl="0">
              <a:lnSpc>
                <a:spcPct val="100000"/>
              </a:lnSpc>
              <a:spcBef>
                <a:spcPts val="400"/>
              </a:spcBef>
              <a:spcAft>
                <a:spcPts val="0"/>
              </a:spcAft>
              <a:buNone/>
            </a:pPr>
            <a:r>
              <a:rPr lang="el" sz="1100">
                <a:solidFill>
                  <a:schemeClr val="accent2"/>
                </a:solidFill>
              </a:rPr>
              <a:t>που προσθέτει τον αριθμό 15 σε έναν αριθμό που μεταβιβάζεται ως όρισμα,</a:t>
            </a:r>
            <a:endParaRPr sz="1100">
              <a:solidFill>
                <a:schemeClr val="accent2"/>
              </a:solidFill>
            </a:endParaRPr>
          </a:p>
          <a:p>
            <a:pPr marL="0" lvl="0" indent="0" algn="l" rtl="0">
              <a:lnSpc>
                <a:spcPct val="100000"/>
              </a:lnSpc>
              <a:spcBef>
                <a:spcPts val="400"/>
              </a:spcBef>
              <a:spcAft>
                <a:spcPts val="0"/>
              </a:spcAft>
              <a:buNone/>
            </a:pPr>
            <a:r>
              <a:rPr lang="el" sz="1100">
                <a:solidFill>
                  <a:schemeClr val="accent2"/>
                </a:solidFill>
              </a:rPr>
              <a:t>αφού ζητηθεί από τον χρήστη. </a:t>
            </a:r>
            <a:endParaRPr sz="1100">
              <a:solidFill>
                <a:schemeClr val="accent2"/>
              </a:solidFill>
            </a:endParaRPr>
          </a:p>
          <a:p>
            <a:pPr marL="0" lvl="0" indent="0" algn="l" rtl="0">
              <a:lnSpc>
                <a:spcPct val="100000"/>
              </a:lnSpc>
              <a:spcBef>
                <a:spcPts val="400"/>
              </a:spcBef>
              <a:spcAft>
                <a:spcPts val="0"/>
              </a:spcAft>
              <a:buNone/>
            </a:pPr>
            <a:r>
              <a:rPr lang="el" sz="1100">
                <a:solidFill>
                  <a:schemeClr val="accent2"/>
                </a:solidFill>
              </a:rPr>
              <a:t>Δημιουργήστε επίσης μια συνάρτηση λάμδα</a:t>
            </a:r>
            <a:endParaRPr sz="1100">
              <a:solidFill>
                <a:schemeClr val="accent2"/>
              </a:solidFill>
            </a:endParaRPr>
          </a:p>
          <a:p>
            <a:pPr marL="0" lvl="0" indent="0" algn="l" rtl="0">
              <a:lnSpc>
                <a:spcPct val="100000"/>
              </a:lnSpc>
              <a:spcBef>
                <a:spcPts val="400"/>
              </a:spcBef>
              <a:spcAft>
                <a:spcPts val="0"/>
              </a:spcAft>
              <a:buNone/>
            </a:pPr>
            <a:r>
              <a:rPr lang="el" sz="1100">
                <a:solidFill>
                  <a:schemeClr val="accent2"/>
                </a:solidFill>
              </a:rPr>
              <a:t>που πολλαπλασιάζει το όρισμα x με το </a:t>
            </a:r>
            <a:endParaRPr sz="1100">
              <a:solidFill>
                <a:schemeClr val="accent2"/>
              </a:solidFill>
            </a:endParaRPr>
          </a:p>
          <a:p>
            <a:pPr marL="0" lvl="0" indent="0" algn="l" rtl="0">
              <a:lnSpc>
                <a:spcPct val="100000"/>
              </a:lnSpc>
              <a:spcBef>
                <a:spcPts val="400"/>
              </a:spcBef>
              <a:spcAft>
                <a:spcPts val="0"/>
              </a:spcAft>
              <a:buNone/>
            </a:pPr>
            <a:r>
              <a:rPr lang="el" sz="1100">
                <a:solidFill>
                  <a:schemeClr val="accent2"/>
                </a:solidFill>
              </a:rPr>
              <a:t>όρισμα y (τα ζητάει και τα δύο</a:t>
            </a:r>
            <a:endParaRPr sz="1100">
              <a:solidFill>
                <a:schemeClr val="accent2"/>
              </a:solidFill>
            </a:endParaRPr>
          </a:p>
          <a:p>
            <a:pPr marL="0" lvl="0" indent="0" algn="l" rtl="0">
              <a:lnSpc>
                <a:spcPct val="100000"/>
              </a:lnSpc>
              <a:spcBef>
                <a:spcPts val="400"/>
              </a:spcBef>
              <a:spcAft>
                <a:spcPts val="0"/>
              </a:spcAft>
              <a:buNone/>
            </a:pPr>
            <a:r>
              <a:rPr lang="el" sz="1100">
                <a:solidFill>
                  <a:schemeClr val="accent2"/>
                </a:solidFill>
              </a:rPr>
              <a:t>από τον χρήστη) και εκτυπώνει </a:t>
            </a:r>
            <a:endParaRPr sz="1100">
              <a:solidFill>
                <a:schemeClr val="accent2"/>
              </a:solidFill>
            </a:endParaRPr>
          </a:p>
          <a:p>
            <a:pPr marL="0" lvl="0" indent="0" algn="l" rtl="0">
              <a:lnSpc>
                <a:spcPct val="100000"/>
              </a:lnSpc>
              <a:spcBef>
                <a:spcPts val="400"/>
              </a:spcBef>
              <a:spcAft>
                <a:spcPts val="0"/>
              </a:spcAft>
              <a:buNone/>
            </a:pPr>
            <a:r>
              <a:rPr lang="el" sz="1100">
                <a:solidFill>
                  <a:schemeClr val="accent2"/>
                </a:solidFill>
              </a:rPr>
              <a:t>το αποτέλεσμα.</a:t>
            </a:r>
            <a:endParaRPr sz="1100">
              <a:solidFill>
                <a:schemeClr val="accent2"/>
              </a:solidFill>
            </a:endParaRPr>
          </a:p>
          <a:p>
            <a:pPr marL="0" lvl="0" indent="0" algn="l" rtl="0">
              <a:lnSpc>
                <a:spcPct val="100000"/>
              </a:lnSpc>
              <a:spcBef>
                <a:spcPts val="400"/>
              </a:spcBef>
              <a:spcAft>
                <a:spcPts val="400"/>
              </a:spcAft>
              <a:buNone/>
            </a:pPr>
            <a:r>
              <a:rPr lang="el" sz="1100"/>
              <a:t>&gt;</a:t>
            </a:r>
            <a:endParaRPr sz="1100"/>
          </a:p>
        </p:txBody>
      </p:sp>
      <p:sp>
        <p:nvSpPr>
          <p:cNvPr id="530" name="Google Shape;530;p38"/>
          <p:cNvSpPr txBox="1">
            <a:spLocks noGrp="1"/>
          </p:cNvSpPr>
          <p:nvPr>
            <p:ph type="subTitle" idx="1"/>
          </p:nvPr>
        </p:nvSpPr>
        <p:spPr>
          <a:xfrm>
            <a:off x="2510275" y="1135300"/>
            <a:ext cx="1545600" cy="6267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100">
                <a:solidFill>
                  <a:srgbClr val="DBA0DB"/>
                </a:solidFill>
              </a:rPr>
              <a:t>Άσκηση 1</a:t>
            </a:r>
            <a:endParaRPr sz="2100">
              <a:solidFill>
                <a:srgbClr val="DBA0DB"/>
              </a:solidFill>
            </a:endParaRPr>
          </a:p>
        </p:txBody>
      </p:sp>
      <p:sp>
        <p:nvSpPr>
          <p:cNvPr id="531" name="Google Shape;531;p38"/>
          <p:cNvSpPr txBox="1"/>
          <p:nvPr/>
        </p:nvSpPr>
        <p:spPr>
          <a:xfrm>
            <a:off x="5669725" y="2571750"/>
            <a:ext cx="3329700" cy="1944600"/>
          </a:xfrm>
          <a:prstGeom prst="rect">
            <a:avLst/>
          </a:prstGeom>
          <a:noFill/>
          <a:ln>
            <a:noFill/>
          </a:ln>
        </p:spPr>
        <p:txBody>
          <a:bodyPr spcFirstLastPara="1" wrap="square" lIns="91425" tIns="91425" rIns="91425" bIns="91425" anchor="t" anchorCtr="0">
            <a:spAutoFit/>
          </a:bodyPr>
          <a:lstStyle/>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a = int(input("Δώστε έναν αριθμό: "))</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r = lambda a : a + 15</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print(r(a))</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x = int(input("Δώστε έναν αριθμό: "))</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y = int(input("Δώστε ακόμα έναν: "))</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r = lambda x, y : x * y</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print(r(x, y))</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endParaRPr dirty="0">
              <a:latin typeface="Fira Code"/>
              <a:ea typeface="Fira Code"/>
              <a:cs typeface="Fira Code"/>
              <a:sym typeface="Fira Cod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56"/>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12.4.3</a:t>
            </a:r>
            <a:r>
              <a:rPr lang="el" sz="5000">
                <a:solidFill>
                  <a:schemeClr val="accent6"/>
                </a:solidFill>
              </a:rPr>
              <a:t>{</a:t>
            </a:r>
            <a:endParaRPr sz="5000">
              <a:solidFill>
                <a:schemeClr val="accent6"/>
              </a:solidFill>
            </a:endParaRPr>
          </a:p>
        </p:txBody>
      </p:sp>
      <p:sp>
        <p:nvSpPr>
          <p:cNvPr id="758" name="Google Shape;758;p56"/>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59" name="Google Shape;759;p56"/>
          <p:cNvCxnSpPr>
            <a:endCxn id="758"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760" name="Google Shape;760;p56"/>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761" name="Google Shape;761;p56"/>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62" name="Google Shape;762;p56"/>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63" name="Google Shape;763;p56"/>
          <p:cNvSpPr txBox="1">
            <a:spLocks noGrp="1"/>
          </p:cNvSpPr>
          <p:nvPr>
            <p:ph type="subTitle" idx="1"/>
          </p:nvPr>
        </p:nvSpPr>
        <p:spPr>
          <a:xfrm>
            <a:off x="2103650" y="2101538"/>
            <a:ext cx="6607800" cy="1779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a:t>&lt;</a:t>
            </a:r>
            <a:endParaRPr/>
          </a:p>
          <a:p>
            <a:pPr marL="0" lvl="0" indent="0" algn="l" rtl="0">
              <a:lnSpc>
                <a:spcPct val="100000"/>
              </a:lnSpc>
              <a:spcBef>
                <a:spcPts val="400"/>
              </a:spcBef>
              <a:spcAft>
                <a:spcPts val="0"/>
              </a:spcAft>
              <a:buNone/>
            </a:pPr>
            <a:r>
              <a:rPr lang="el">
                <a:solidFill>
                  <a:schemeClr val="accent6"/>
                </a:solidFill>
              </a:rPr>
              <a:t>Γράψτε μια κλάση που έχει δύο μεθόδους: get_String και print_String . Η get_String δέχεται μια συμβολοσειρά από τον χρήστη και η print_String εκτυπώνει τη συμβολοσειρά με κεφαλαία.</a:t>
            </a:r>
            <a:endParaRPr sz="1900">
              <a:solidFill>
                <a:schemeClr val="accent6"/>
              </a:solidFill>
            </a:endParaRPr>
          </a:p>
          <a:p>
            <a:pPr marL="0" lvl="0" indent="0" algn="l" rtl="0">
              <a:lnSpc>
                <a:spcPct val="100000"/>
              </a:lnSpc>
              <a:spcBef>
                <a:spcPts val="400"/>
              </a:spcBef>
              <a:spcAft>
                <a:spcPts val="400"/>
              </a:spcAft>
              <a:buNone/>
            </a:pPr>
            <a:r>
              <a:rPr lang="el"/>
              <a:t>&gt;</a:t>
            </a:r>
            <a:endParaRPr/>
          </a:p>
        </p:txBody>
      </p:sp>
      <p:sp>
        <p:nvSpPr>
          <p:cNvPr id="764" name="Google Shape;764;p56"/>
          <p:cNvSpPr txBox="1">
            <a:spLocks noGrp="1"/>
          </p:cNvSpPr>
          <p:nvPr>
            <p:ph type="subTitle" idx="1"/>
          </p:nvPr>
        </p:nvSpPr>
        <p:spPr>
          <a:xfrm>
            <a:off x="2173400" y="1230650"/>
            <a:ext cx="3461700" cy="6267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rgbClr val="DBA0DB"/>
                </a:solidFill>
              </a:rPr>
              <a:t>Παράδειγμα 2</a:t>
            </a:r>
            <a:endParaRPr sz="2300">
              <a:solidFill>
                <a:srgbClr val="DBA0DB"/>
              </a:solidFill>
            </a:endParaRPr>
          </a:p>
        </p:txBody>
      </p:sp>
      <p:sp>
        <p:nvSpPr>
          <p:cNvPr id="765" name="Google Shape;765;p56"/>
          <p:cNvSpPr txBox="1">
            <a:spLocks noGrp="1"/>
          </p:cNvSpPr>
          <p:nvPr>
            <p:ph type="title" idx="2"/>
          </p:nvPr>
        </p:nvSpPr>
        <p:spPr>
          <a:xfrm>
            <a:off x="2466675" y="695150"/>
            <a:ext cx="66078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900">
                <a:solidFill>
                  <a:schemeClr val="accent6"/>
                </a:solidFill>
              </a:rPr>
              <a:t>[</a:t>
            </a:r>
            <a:r>
              <a:rPr lang="el" sz="2900">
                <a:solidFill>
                  <a:schemeClr val="accent2"/>
                </a:solidFill>
              </a:rPr>
              <a:t>ΠΑΡΑΔΕΙΓΜΑΤΑ </a:t>
            </a:r>
            <a:r>
              <a:rPr lang="el" sz="2900">
                <a:solidFill>
                  <a:schemeClr val="accent6"/>
                </a:solidFill>
              </a:rPr>
              <a:t>- </a:t>
            </a:r>
            <a:r>
              <a:rPr lang="el" sz="2900">
                <a:solidFill>
                  <a:schemeClr val="lt2"/>
                </a:solidFill>
              </a:rPr>
              <a:t>ΕΜΒΑΘΥΝΣΗ ΚΩΔΙΚΑ</a:t>
            </a:r>
            <a:r>
              <a:rPr lang="el" sz="2900">
                <a:solidFill>
                  <a:schemeClr val="accent6"/>
                </a:solidFill>
              </a:rPr>
              <a:t>]</a:t>
            </a:r>
            <a:endParaRPr sz="2900">
              <a:solidFill>
                <a:schemeClr val="accent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57"/>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12.4.4</a:t>
            </a:r>
            <a:r>
              <a:rPr lang="el" sz="5000">
                <a:solidFill>
                  <a:schemeClr val="accent6"/>
                </a:solidFill>
              </a:rPr>
              <a:t>{</a:t>
            </a:r>
            <a:endParaRPr sz="5000">
              <a:solidFill>
                <a:schemeClr val="accent6"/>
              </a:solidFill>
            </a:endParaRPr>
          </a:p>
        </p:txBody>
      </p:sp>
      <p:sp>
        <p:nvSpPr>
          <p:cNvPr id="771" name="Google Shape;771;p57"/>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72" name="Google Shape;772;p57"/>
          <p:cNvCxnSpPr>
            <a:endCxn id="771"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773" name="Google Shape;773;p57"/>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774" name="Google Shape;774;p57"/>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75" name="Google Shape;775;p57"/>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76" name="Google Shape;776;p57"/>
          <p:cNvSpPr txBox="1">
            <a:spLocks noGrp="1"/>
          </p:cNvSpPr>
          <p:nvPr>
            <p:ph type="subTitle" idx="1"/>
          </p:nvPr>
        </p:nvSpPr>
        <p:spPr>
          <a:xfrm>
            <a:off x="2103650" y="2101550"/>
            <a:ext cx="4076400" cy="1779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100"/>
              <a:t>&lt;</a:t>
            </a:r>
            <a:endParaRPr sz="1100"/>
          </a:p>
          <a:p>
            <a:pPr marL="0" lvl="0" indent="0" algn="l" rtl="0">
              <a:lnSpc>
                <a:spcPct val="100000"/>
              </a:lnSpc>
              <a:spcBef>
                <a:spcPts val="400"/>
              </a:spcBef>
              <a:spcAft>
                <a:spcPts val="0"/>
              </a:spcAft>
              <a:buNone/>
            </a:pPr>
            <a:r>
              <a:rPr lang="el" sz="1100">
                <a:solidFill>
                  <a:schemeClr val="accent6"/>
                </a:solidFill>
              </a:rPr>
              <a:t>class IOString():</a:t>
            </a:r>
            <a:endParaRPr sz="1100">
              <a:solidFill>
                <a:schemeClr val="accent6"/>
              </a:solidFill>
            </a:endParaRPr>
          </a:p>
          <a:p>
            <a:pPr marL="0" lvl="0" indent="0" algn="l" rtl="0">
              <a:lnSpc>
                <a:spcPct val="100000"/>
              </a:lnSpc>
              <a:spcBef>
                <a:spcPts val="400"/>
              </a:spcBef>
              <a:spcAft>
                <a:spcPts val="0"/>
              </a:spcAft>
              <a:buNone/>
            </a:pPr>
            <a:r>
              <a:rPr lang="el" sz="1100">
                <a:solidFill>
                  <a:schemeClr val="accent6"/>
                </a:solidFill>
              </a:rPr>
              <a:t>    def __init__(self):</a:t>
            </a:r>
            <a:endParaRPr sz="1100">
              <a:solidFill>
                <a:schemeClr val="accent6"/>
              </a:solidFill>
            </a:endParaRPr>
          </a:p>
          <a:p>
            <a:pPr marL="0" lvl="0" indent="0" algn="l" rtl="0">
              <a:lnSpc>
                <a:spcPct val="100000"/>
              </a:lnSpc>
              <a:spcBef>
                <a:spcPts val="400"/>
              </a:spcBef>
              <a:spcAft>
                <a:spcPts val="0"/>
              </a:spcAft>
              <a:buNone/>
            </a:pPr>
            <a:r>
              <a:rPr lang="el" sz="1100">
                <a:solidFill>
                  <a:schemeClr val="accent6"/>
                </a:solidFill>
              </a:rPr>
              <a:t>        self.str1 = ""</a:t>
            </a:r>
            <a:endParaRPr sz="1100">
              <a:solidFill>
                <a:schemeClr val="accent6"/>
              </a:solidFill>
            </a:endParaRPr>
          </a:p>
          <a:p>
            <a:pPr marL="0" lvl="0" indent="0" algn="l" rtl="0">
              <a:lnSpc>
                <a:spcPct val="100000"/>
              </a:lnSpc>
              <a:spcBef>
                <a:spcPts val="400"/>
              </a:spcBef>
              <a:spcAft>
                <a:spcPts val="0"/>
              </a:spcAft>
              <a:buNone/>
            </a:pPr>
            <a:endParaRPr sz="1100">
              <a:solidFill>
                <a:schemeClr val="accent6"/>
              </a:solidFill>
            </a:endParaRPr>
          </a:p>
          <a:p>
            <a:pPr marL="0" lvl="0" indent="0" algn="l" rtl="0">
              <a:lnSpc>
                <a:spcPct val="100000"/>
              </a:lnSpc>
              <a:spcBef>
                <a:spcPts val="400"/>
              </a:spcBef>
              <a:spcAft>
                <a:spcPts val="0"/>
              </a:spcAft>
              <a:buNone/>
            </a:pPr>
            <a:r>
              <a:rPr lang="el" sz="1100">
                <a:solidFill>
                  <a:schemeClr val="accent6"/>
                </a:solidFill>
              </a:rPr>
              <a:t>    def get_String(self):</a:t>
            </a:r>
            <a:endParaRPr sz="1100">
              <a:solidFill>
                <a:schemeClr val="accent6"/>
              </a:solidFill>
            </a:endParaRPr>
          </a:p>
          <a:p>
            <a:pPr marL="0" lvl="0" indent="0" algn="l" rtl="0">
              <a:lnSpc>
                <a:spcPct val="100000"/>
              </a:lnSpc>
              <a:spcBef>
                <a:spcPts val="400"/>
              </a:spcBef>
              <a:spcAft>
                <a:spcPts val="0"/>
              </a:spcAft>
              <a:buNone/>
            </a:pPr>
            <a:r>
              <a:rPr lang="el" sz="1100">
                <a:solidFill>
                  <a:schemeClr val="accent6"/>
                </a:solidFill>
              </a:rPr>
              <a:t>        self.str1 = input()</a:t>
            </a:r>
            <a:endParaRPr sz="1100">
              <a:solidFill>
                <a:schemeClr val="accent6"/>
              </a:solidFill>
            </a:endParaRPr>
          </a:p>
          <a:p>
            <a:pPr marL="0" lvl="0" indent="0" algn="l" rtl="0">
              <a:lnSpc>
                <a:spcPct val="100000"/>
              </a:lnSpc>
              <a:spcBef>
                <a:spcPts val="400"/>
              </a:spcBef>
              <a:spcAft>
                <a:spcPts val="0"/>
              </a:spcAft>
              <a:buNone/>
            </a:pPr>
            <a:endParaRPr sz="1100">
              <a:solidFill>
                <a:schemeClr val="accent6"/>
              </a:solidFill>
            </a:endParaRPr>
          </a:p>
          <a:p>
            <a:pPr marL="0" lvl="0" indent="0" algn="l" rtl="0">
              <a:lnSpc>
                <a:spcPct val="100000"/>
              </a:lnSpc>
              <a:spcBef>
                <a:spcPts val="400"/>
              </a:spcBef>
              <a:spcAft>
                <a:spcPts val="0"/>
              </a:spcAft>
              <a:buNone/>
            </a:pPr>
            <a:r>
              <a:rPr lang="el" sz="1100">
                <a:solidFill>
                  <a:schemeClr val="accent6"/>
                </a:solidFill>
              </a:rPr>
              <a:t>    def print_String(self):</a:t>
            </a:r>
            <a:endParaRPr sz="1100">
              <a:solidFill>
                <a:schemeClr val="accent6"/>
              </a:solidFill>
            </a:endParaRPr>
          </a:p>
          <a:p>
            <a:pPr marL="0" lvl="0" indent="0" algn="l" rtl="0">
              <a:lnSpc>
                <a:spcPct val="100000"/>
              </a:lnSpc>
              <a:spcBef>
                <a:spcPts val="400"/>
              </a:spcBef>
              <a:spcAft>
                <a:spcPts val="0"/>
              </a:spcAft>
              <a:buNone/>
            </a:pPr>
            <a:r>
              <a:rPr lang="el" sz="1100">
                <a:solidFill>
                  <a:schemeClr val="accent6"/>
                </a:solidFill>
              </a:rPr>
              <a:t>        print(self.str1.upper())</a:t>
            </a:r>
            <a:endParaRPr sz="1100">
              <a:solidFill>
                <a:schemeClr val="accent6"/>
              </a:solidFill>
            </a:endParaRPr>
          </a:p>
          <a:p>
            <a:pPr marL="0" lvl="0" indent="0" algn="l" rtl="0">
              <a:lnSpc>
                <a:spcPct val="100000"/>
              </a:lnSpc>
              <a:spcBef>
                <a:spcPts val="400"/>
              </a:spcBef>
              <a:spcAft>
                <a:spcPts val="0"/>
              </a:spcAft>
              <a:buNone/>
            </a:pPr>
            <a:endParaRPr sz="1100">
              <a:solidFill>
                <a:schemeClr val="accent6"/>
              </a:solidFill>
            </a:endParaRPr>
          </a:p>
          <a:p>
            <a:pPr marL="0" lvl="0" indent="0" algn="l" rtl="0">
              <a:lnSpc>
                <a:spcPct val="100000"/>
              </a:lnSpc>
              <a:spcBef>
                <a:spcPts val="400"/>
              </a:spcBef>
              <a:spcAft>
                <a:spcPts val="0"/>
              </a:spcAft>
              <a:buNone/>
            </a:pPr>
            <a:r>
              <a:rPr lang="el" sz="1100">
                <a:solidFill>
                  <a:schemeClr val="accent6"/>
                </a:solidFill>
              </a:rPr>
              <a:t>str1 = IOString()</a:t>
            </a:r>
            <a:endParaRPr sz="1100">
              <a:solidFill>
                <a:schemeClr val="accent6"/>
              </a:solidFill>
            </a:endParaRPr>
          </a:p>
          <a:p>
            <a:pPr marL="0" lvl="0" indent="0" algn="l" rtl="0">
              <a:lnSpc>
                <a:spcPct val="100000"/>
              </a:lnSpc>
              <a:spcBef>
                <a:spcPts val="400"/>
              </a:spcBef>
              <a:spcAft>
                <a:spcPts val="0"/>
              </a:spcAft>
              <a:buNone/>
            </a:pPr>
            <a:r>
              <a:rPr lang="el" sz="1100">
                <a:solidFill>
                  <a:schemeClr val="accent6"/>
                </a:solidFill>
              </a:rPr>
              <a:t>str1.get_String()</a:t>
            </a:r>
            <a:endParaRPr sz="1100">
              <a:solidFill>
                <a:schemeClr val="accent6"/>
              </a:solidFill>
            </a:endParaRPr>
          </a:p>
          <a:p>
            <a:pPr marL="0" lvl="0" indent="0" algn="l" rtl="0">
              <a:lnSpc>
                <a:spcPct val="100000"/>
              </a:lnSpc>
              <a:spcBef>
                <a:spcPts val="400"/>
              </a:spcBef>
              <a:spcAft>
                <a:spcPts val="0"/>
              </a:spcAft>
              <a:buNone/>
            </a:pPr>
            <a:r>
              <a:rPr lang="el" sz="1100">
                <a:solidFill>
                  <a:schemeClr val="accent6"/>
                </a:solidFill>
              </a:rPr>
              <a:t>str1.print_String()</a:t>
            </a:r>
            <a:endParaRPr sz="1100">
              <a:solidFill>
                <a:schemeClr val="accent6"/>
              </a:solidFill>
            </a:endParaRPr>
          </a:p>
          <a:p>
            <a:pPr marL="0" lvl="0" indent="0" algn="l" rtl="0">
              <a:lnSpc>
                <a:spcPct val="100000"/>
              </a:lnSpc>
              <a:spcBef>
                <a:spcPts val="400"/>
              </a:spcBef>
              <a:spcAft>
                <a:spcPts val="400"/>
              </a:spcAft>
              <a:buNone/>
            </a:pPr>
            <a:r>
              <a:rPr lang="el" sz="1100"/>
              <a:t>&gt;</a:t>
            </a:r>
            <a:endParaRPr sz="1100"/>
          </a:p>
        </p:txBody>
      </p:sp>
      <p:sp>
        <p:nvSpPr>
          <p:cNvPr id="777" name="Google Shape;777;p57"/>
          <p:cNvSpPr txBox="1">
            <a:spLocks noGrp="1"/>
          </p:cNvSpPr>
          <p:nvPr>
            <p:ph type="subTitle" idx="1"/>
          </p:nvPr>
        </p:nvSpPr>
        <p:spPr>
          <a:xfrm>
            <a:off x="4361400" y="893775"/>
            <a:ext cx="4572000" cy="6267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rgbClr val="DBA0DB"/>
                </a:solidFill>
              </a:rPr>
              <a:t>Παράδειγμα 2 - Λύση</a:t>
            </a:r>
            <a:endParaRPr sz="2300">
              <a:solidFill>
                <a:srgbClr val="DBA0DB"/>
              </a:solidFill>
            </a:endParaRPr>
          </a:p>
        </p:txBody>
      </p:sp>
      <p:sp>
        <p:nvSpPr>
          <p:cNvPr id="778" name="Google Shape;778;p57"/>
          <p:cNvSpPr txBox="1">
            <a:spLocks noGrp="1"/>
          </p:cNvSpPr>
          <p:nvPr>
            <p:ph type="title" idx="2"/>
          </p:nvPr>
        </p:nvSpPr>
        <p:spPr>
          <a:xfrm>
            <a:off x="2466675" y="695150"/>
            <a:ext cx="66078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900">
                <a:solidFill>
                  <a:schemeClr val="accent6"/>
                </a:solidFill>
              </a:rPr>
              <a:t>[</a:t>
            </a:r>
            <a:r>
              <a:rPr lang="el" sz="2900">
                <a:solidFill>
                  <a:schemeClr val="accent2"/>
                </a:solidFill>
              </a:rPr>
              <a:t>ΠΑΡΑΔΕΙΓΜΑΤΑ </a:t>
            </a:r>
            <a:r>
              <a:rPr lang="el" sz="2900">
                <a:solidFill>
                  <a:schemeClr val="accent6"/>
                </a:solidFill>
              </a:rPr>
              <a:t>- </a:t>
            </a:r>
            <a:r>
              <a:rPr lang="el" sz="2900">
                <a:solidFill>
                  <a:schemeClr val="lt2"/>
                </a:solidFill>
              </a:rPr>
              <a:t>ΕΜΒΑΘΥΝΣΗ ΚΩΔΙΚΑ</a:t>
            </a:r>
            <a:r>
              <a:rPr lang="el" sz="2900">
                <a:solidFill>
                  <a:schemeClr val="accent6"/>
                </a:solidFill>
              </a:rPr>
              <a:t>]</a:t>
            </a:r>
            <a:endParaRPr sz="2900">
              <a:solidFill>
                <a:schemeClr val="accent6"/>
              </a:solidFill>
            </a:endParaRPr>
          </a:p>
        </p:txBody>
      </p:sp>
      <p:sp>
        <p:nvSpPr>
          <p:cNvPr id="779" name="Google Shape;779;p57"/>
          <p:cNvSpPr txBox="1">
            <a:spLocks noGrp="1"/>
          </p:cNvSpPr>
          <p:nvPr>
            <p:ph type="subTitle" idx="1"/>
          </p:nvPr>
        </p:nvSpPr>
        <p:spPr>
          <a:xfrm>
            <a:off x="5830200" y="2178000"/>
            <a:ext cx="2940900" cy="18396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600">
                <a:solidFill>
                  <a:schemeClr val="lt1"/>
                </a:solidFill>
              </a:rPr>
              <a:t>Έξοδος:</a:t>
            </a:r>
            <a:endParaRPr sz="1600">
              <a:solidFill>
                <a:schemeClr val="lt1"/>
              </a:solidFill>
            </a:endParaRPr>
          </a:p>
          <a:p>
            <a:pPr marL="0" lvl="0" indent="0" algn="l" rtl="0">
              <a:lnSpc>
                <a:spcPct val="100000"/>
              </a:lnSpc>
              <a:spcBef>
                <a:spcPts val="400"/>
              </a:spcBef>
              <a:spcAft>
                <a:spcPts val="0"/>
              </a:spcAft>
              <a:buNone/>
            </a:pPr>
            <a:r>
              <a:rPr lang="el" sz="1600"/>
              <a:t>fsdfasdf</a:t>
            </a:r>
            <a:endParaRPr sz="1600"/>
          </a:p>
          <a:p>
            <a:pPr marL="0" lvl="0" indent="0" algn="l" rtl="0">
              <a:lnSpc>
                <a:spcPct val="100000"/>
              </a:lnSpc>
              <a:spcBef>
                <a:spcPts val="400"/>
              </a:spcBef>
              <a:spcAft>
                <a:spcPts val="400"/>
              </a:spcAft>
              <a:buNone/>
            </a:pPr>
            <a:r>
              <a:rPr lang="el" sz="1600"/>
              <a:t>FSDFASDF</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39"/>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12.0.2</a:t>
            </a:r>
            <a:r>
              <a:rPr lang="el" sz="5000">
                <a:solidFill>
                  <a:schemeClr val="accent6"/>
                </a:solidFill>
              </a:rPr>
              <a:t>{</a:t>
            </a:r>
            <a:endParaRPr sz="5000">
              <a:solidFill>
                <a:schemeClr val="accent6"/>
              </a:solidFill>
            </a:endParaRPr>
          </a:p>
        </p:txBody>
      </p:sp>
      <p:sp>
        <p:nvSpPr>
          <p:cNvPr id="537" name="Google Shape;537;p39"/>
          <p:cNvSpPr txBox="1">
            <a:spLocks noGrp="1"/>
          </p:cNvSpPr>
          <p:nvPr>
            <p:ph type="title" idx="2"/>
          </p:nvPr>
        </p:nvSpPr>
        <p:spPr>
          <a:xfrm>
            <a:off x="2624427" y="677550"/>
            <a:ext cx="63750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ΑΣΚΗΣΕΙΣ</a:t>
            </a:r>
            <a:r>
              <a:rPr lang="el" sz="2600">
                <a:solidFill>
                  <a:schemeClr val="accent6"/>
                </a:solidFill>
              </a:rPr>
              <a:t> </a:t>
            </a:r>
            <a:r>
              <a:rPr lang="el" sz="2600">
                <a:solidFill>
                  <a:schemeClr val="lt2"/>
                </a:solidFill>
              </a:rPr>
              <a:t>ΠΡΟΗΓΟΥΜΕΝΟΥ ΚΕΦΑΛΑΙΟΥ</a:t>
            </a:r>
            <a:endParaRPr sz="2600">
              <a:solidFill>
                <a:schemeClr val="lt2"/>
              </a:solidFill>
            </a:endParaRPr>
          </a:p>
        </p:txBody>
      </p:sp>
      <p:sp>
        <p:nvSpPr>
          <p:cNvPr id="538" name="Google Shape;538;p39"/>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39" name="Google Shape;539;p39"/>
          <p:cNvCxnSpPr>
            <a:endCxn id="538"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540" name="Google Shape;540;p3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541" name="Google Shape;541;p39"/>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42" name="Google Shape;542;p39"/>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43" name="Google Shape;543;p39"/>
          <p:cNvSpPr txBox="1">
            <a:spLocks noGrp="1"/>
          </p:cNvSpPr>
          <p:nvPr>
            <p:ph type="subTitle" idx="1"/>
          </p:nvPr>
        </p:nvSpPr>
        <p:spPr>
          <a:xfrm>
            <a:off x="1931425" y="1857350"/>
            <a:ext cx="3989400" cy="1779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100" dirty="0"/>
              <a:t>&lt;</a:t>
            </a:r>
            <a:endParaRPr sz="1100" dirty="0"/>
          </a:p>
          <a:p>
            <a:pPr marL="0" lvl="0" indent="0" algn="l" rtl="0">
              <a:lnSpc>
                <a:spcPct val="100000"/>
              </a:lnSpc>
              <a:spcBef>
                <a:spcPts val="400"/>
              </a:spcBef>
              <a:spcAft>
                <a:spcPts val="0"/>
              </a:spcAft>
              <a:buNone/>
            </a:pPr>
            <a:r>
              <a:rPr lang="el" sz="1100" dirty="0">
                <a:solidFill>
                  <a:schemeClr val="lt1"/>
                </a:solidFill>
              </a:rPr>
              <a:t>2.</a:t>
            </a:r>
            <a:r>
              <a:rPr lang="el" sz="1100" dirty="0">
                <a:solidFill>
                  <a:schemeClr val="accent2"/>
                </a:solidFill>
              </a:rPr>
              <a:t> Γράψτε ένα πρόγραμμα το οποίο υψώνει εις το τετράγωνο κάθε αριθμό μιας δεδομένης λίστας ακεραίων. Κατόπιν υψώνει εις τον κύβο τους ίδιους αριθμούς. Χρησιμοποιήστε lambda function καθώς και τη συνάρτηση map(), σαν όρισμα της list() (list(map(lambda….).</a:t>
            </a:r>
            <a:endParaRPr sz="1100" dirty="0">
              <a:solidFill>
                <a:schemeClr val="accent2"/>
              </a:solidFill>
            </a:endParaRPr>
          </a:p>
          <a:p>
            <a:pPr marL="0" lvl="0" indent="0" algn="l" rtl="0">
              <a:lnSpc>
                <a:spcPct val="100000"/>
              </a:lnSpc>
              <a:spcBef>
                <a:spcPts val="400"/>
              </a:spcBef>
              <a:spcAft>
                <a:spcPts val="0"/>
              </a:spcAft>
              <a:buNone/>
            </a:pPr>
            <a:r>
              <a:rPr lang="el" sz="1100" dirty="0">
                <a:solidFill>
                  <a:schemeClr val="accent2"/>
                </a:solidFill>
              </a:rPr>
              <a:t>Τυπώστε μία-μία σε ξεχωριστές γραμμές την κάθε λίστα</a:t>
            </a:r>
            <a:endParaRPr sz="1100" dirty="0">
              <a:solidFill>
                <a:schemeClr val="accent2"/>
              </a:solidFill>
            </a:endParaRPr>
          </a:p>
          <a:p>
            <a:pPr marL="0" lvl="0" indent="0" algn="l" rtl="0">
              <a:lnSpc>
                <a:spcPct val="100000"/>
              </a:lnSpc>
              <a:spcBef>
                <a:spcPts val="400"/>
              </a:spcBef>
              <a:spcAft>
                <a:spcPts val="0"/>
              </a:spcAft>
              <a:buNone/>
            </a:pPr>
            <a:r>
              <a:rPr lang="el" sz="1100" dirty="0">
                <a:solidFill>
                  <a:schemeClr val="accent2"/>
                </a:solidFill>
              </a:rPr>
              <a:t>Η αρχική λίστα των ακεραίων είναι η: nums = [1, 2, 3, 4, 5, 6, 7, 8, 9, 10]</a:t>
            </a:r>
            <a:endParaRPr sz="1100" dirty="0">
              <a:solidFill>
                <a:schemeClr val="accent2"/>
              </a:solidFill>
            </a:endParaRPr>
          </a:p>
          <a:p>
            <a:pPr marL="0" lvl="0" indent="0" algn="l" rtl="0">
              <a:lnSpc>
                <a:spcPct val="100000"/>
              </a:lnSpc>
              <a:spcBef>
                <a:spcPts val="400"/>
              </a:spcBef>
              <a:spcAft>
                <a:spcPts val="400"/>
              </a:spcAft>
              <a:buNone/>
            </a:pPr>
            <a:r>
              <a:rPr lang="el" sz="1100" dirty="0"/>
              <a:t>&gt;</a:t>
            </a:r>
            <a:endParaRPr sz="1100" dirty="0"/>
          </a:p>
        </p:txBody>
      </p:sp>
      <p:sp>
        <p:nvSpPr>
          <p:cNvPr id="544" name="Google Shape;544;p39"/>
          <p:cNvSpPr txBox="1">
            <a:spLocks noGrp="1"/>
          </p:cNvSpPr>
          <p:nvPr>
            <p:ph type="subTitle" idx="1"/>
          </p:nvPr>
        </p:nvSpPr>
        <p:spPr>
          <a:xfrm>
            <a:off x="2510275" y="1135300"/>
            <a:ext cx="1545600" cy="6267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100">
                <a:solidFill>
                  <a:srgbClr val="DBA0DB"/>
                </a:solidFill>
              </a:rPr>
              <a:t>Άσκηση 2</a:t>
            </a:r>
            <a:endParaRPr sz="2100">
              <a:solidFill>
                <a:srgbClr val="DBA0DB"/>
              </a:solidFill>
            </a:endParaRPr>
          </a:p>
        </p:txBody>
      </p:sp>
      <p:sp>
        <p:nvSpPr>
          <p:cNvPr id="545" name="Google Shape;545;p39"/>
          <p:cNvSpPr txBox="1"/>
          <p:nvPr/>
        </p:nvSpPr>
        <p:spPr>
          <a:xfrm>
            <a:off x="5744775" y="1599025"/>
            <a:ext cx="3329700" cy="3453000"/>
          </a:xfrm>
          <a:prstGeom prst="rect">
            <a:avLst/>
          </a:prstGeom>
          <a:noFill/>
          <a:ln>
            <a:noFill/>
          </a:ln>
        </p:spPr>
        <p:txBody>
          <a:bodyPr spcFirstLastPara="1" wrap="square" lIns="91425" tIns="91425" rIns="91425" bIns="91425" anchor="t" anchorCtr="0">
            <a:spAutoFit/>
          </a:bodyPr>
          <a:lstStyle/>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nums = [1, 2, 3, 4, 5, 6, 7, 8, 9, 10]</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print("Αρχική λίστα ακεραίων:")</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print(nums)</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print("\nΎψωση κάθε αριθμού της λίστας εις το τετράγωνο:")</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square_nums = list(map(lambda x: x ** 2, nums))</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print(square_nums)</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print("\nΎψωση κάθε αριθμού της λίστας εις τον κύβο:")</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cube_nums = list(map(lambda x: x ** 3, nums))</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print(cube_nums)</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endParaRPr dirty="0">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0"/>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12.0.3</a:t>
            </a:r>
            <a:r>
              <a:rPr lang="el" sz="5000">
                <a:solidFill>
                  <a:schemeClr val="accent6"/>
                </a:solidFill>
              </a:rPr>
              <a:t>{</a:t>
            </a:r>
            <a:endParaRPr sz="5000">
              <a:solidFill>
                <a:schemeClr val="accent6"/>
              </a:solidFill>
            </a:endParaRPr>
          </a:p>
        </p:txBody>
      </p:sp>
      <p:sp>
        <p:nvSpPr>
          <p:cNvPr id="551" name="Google Shape;551;p40"/>
          <p:cNvSpPr txBox="1">
            <a:spLocks noGrp="1"/>
          </p:cNvSpPr>
          <p:nvPr>
            <p:ph type="title" idx="2"/>
          </p:nvPr>
        </p:nvSpPr>
        <p:spPr>
          <a:xfrm>
            <a:off x="2624427" y="677550"/>
            <a:ext cx="63750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ΑΣΚΗΣΕΙΣ</a:t>
            </a:r>
            <a:r>
              <a:rPr lang="el" sz="2600">
                <a:solidFill>
                  <a:schemeClr val="accent6"/>
                </a:solidFill>
              </a:rPr>
              <a:t> </a:t>
            </a:r>
            <a:r>
              <a:rPr lang="el" sz="2600">
                <a:solidFill>
                  <a:schemeClr val="lt2"/>
                </a:solidFill>
              </a:rPr>
              <a:t>ΠΡΟΗΓΟΥΜΕΝΟΥ ΚΕΦΑΛΑΙΟΥ</a:t>
            </a:r>
            <a:endParaRPr sz="2600">
              <a:solidFill>
                <a:schemeClr val="lt2"/>
              </a:solidFill>
            </a:endParaRPr>
          </a:p>
        </p:txBody>
      </p:sp>
      <p:sp>
        <p:nvSpPr>
          <p:cNvPr id="552" name="Google Shape;552;p40"/>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dirty="0">
                <a:solidFill>
                  <a:schemeClr val="accent6"/>
                </a:solidFill>
                <a:latin typeface="Fira Code"/>
                <a:ea typeface="Fira Code"/>
                <a:cs typeface="Fira Code"/>
                <a:sym typeface="Fira Code"/>
              </a:rPr>
              <a:t>}</a:t>
            </a:r>
            <a:endParaRPr sz="5000" dirty="0">
              <a:solidFill>
                <a:schemeClr val="accent6"/>
              </a:solidFill>
              <a:latin typeface="Fira Code"/>
              <a:ea typeface="Fira Code"/>
              <a:cs typeface="Fira Code"/>
              <a:sym typeface="Fira Code"/>
            </a:endParaRPr>
          </a:p>
        </p:txBody>
      </p:sp>
      <p:cxnSp>
        <p:nvCxnSpPr>
          <p:cNvPr id="553" name="Google Shape;553;p40"/>
          <p:cNvCxnSpPr>
            <a:endCxn id="552"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554" name="Google Shape;554;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555" name="Google Shape;555;p40"/>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56" name="Google Shape;556;p40"/>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57" name="Google Shape;557;p40"/>
          <p:cNvSpPr txBox="1">
            <a:spLocks noGrp="1"/>
          </p:cNvSpPr>
          <p:nvPr>
            <p:ph type="subTitle" idx="1"/>
          </p:nvPr>
        </p:nvSpPr>
        <p:spPr>
          <a:xfrm>
            <a:off x="1970300" y="2161275"/>
            <a:ext cx="3989400" cy="1779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100" dirty="0"/>
              <a:t>&lt;</a:t>
            </a:r>
            <a:endParaRPr sz="1100" dirty="0"/>
          </a:p>
          <a:p>
            <a:pPr marL="0" lvl="0" indent="0" algn="l" rtl="0">
              <a:lnSpc>
                <a:spcPct val="100000"/>
              </a:lnSpc>
              <a:spcBef>
                <a:spcPts val="400"/>
              </a:spcBef>
              <a:spcAft>
                <a:spcPts val="0"/>
              </a:spcAft>
              <a:buNone/>
            </a:pPr>
            <a:r>
              <a:rPr lang="el" sz="1100" dirty="0">
                <a:solidFill>
                  <a:schemeClr val="lt1"/>
                </a:solidFill>
              </a:rPr>
              <a:t>3.</a:t>
            </a:r>
            <a:r>
              <a:rPr lang="el" sz="1100" dirty="0">
                <a:solidFill>
                  <a:schemeClr val="accent2"/>
                </a:solidFill>
              </a:rPr>
              <a:t> Γράψτε ένα πρόγραμμα για να μετρήσετε τους άρτιους και τους περιττούς αριθμούς σε μια δεδομένη λίστα ακεραίων χρησιμοποιώντας τις lambda functions.</a:t>
            </a:r>
            <a:endParaRPr sz="1100" dirty="0">
              <a:solidFill>
                <a:schemeClr val="accent2"/>
              </a:solidFill>
            </a:endParaRPr>
          </a:p>
          <a:p>
            <a:pPr marL="0" lvl="0" indent="0" algn="l" rtl="0">
              <a:lnSpc>
                <a:spcPct val="100000"/>
              </a:lnSpc>
              <a:spcBef>
                <a:spcPts val="400"/>
              </a:spcBef>
              <a:spcAft>
                <a:spcPts val="0"/>
              </a:spcAft>
              <a:buNone/>
            </a:pPr>
            <a:r>
              <a:rPr lang="el" sz="1100" dirty="0">
                <a:solidFill>
                  <a:schemeClr val="accent2"/>
                </a:solidFill>
              </a:rPr>
              <a:t>Αρχικός πίνακας:</a:t>
            </a:r>
            <a:endParaRPr sz="1100" dirty="0">
              <a:solidFill>
                <a:schemeClr val="accent2"/>
              </a:solidFill>
            </a:endParaRPr>
          </a:p>
          <a:p>
            <a:pPr marL="0" lvl="0" indent="0" algn="l" rtl="0">
              <a:lnSpc>
                <a:spcPct val="100000"/>
              </a:lnSpc>
              <a:spcBef>
                <a:spcPts val="400"/>
              </a:spcBef>
              <a:spcAft>
                <a:spcPts val="0"/>
              </a:spcAft>
              <a:buNone/>
            </a:pPr>
            <a:r>
              <a:rPr lang="el" sz="1100" dirty="0">
                <a:solidFill>
                  <a:schemeClr val="accent2"/>
                </a:solidFill>
              </a:rPr>
              <a:t>[1, 2, 3, 5, 7, 8, 9, 10]</a:t>
            </a:r>
            <a:endParaRPr sz="1100" dirty="0">
              <a:solidFill>
                <a:schemeClr val="accent2"/>
              </a:solidFill>
            </a:endParaRPr>
          </a:p>
          <a:p>
            <a:pPr marL="0" lvl="0" indent="0" algn="l" rtl="0">
              <a:lnSpc>
                <a:spcPct val="100000"/>
              </a:lnSpc>
              <a:spcBef>
                <a:spcPts val="400"/>
              </a:spcBef>
              <a:spcAft>
                <a:spcPts val="0"/>
              </a:spcAft>
              <a:buNone/>
            </a:pPr>
            <a:r>
              <a:rPr lang="el" sz="1100" dirty="0">
                <a:solidFill>
                  <a:schemeClr val="accent2"/>
                </a:solidFill>
              </a:rPr>
              <a:t>Η εκτύπωση πρέπει να είναι:</a:t>
            </a:r>
            <a:endParaRPr sz="1100" dirty="0">
              <a:solidFill>
                <a:schemeClr val="accent2"/>
              </a:solidFill>
            </a:endParaRPr>
          </a:p>
          <a:p>
            <a:pPr marL="0" lvl="0" indent="0" algn="l" rtl="0">
              <a:lnSpc>
                <a:spcPct val="100000"/>
              </a:lnSpc>
              <a:spcBef>
                <a:spcPts val="400"/>
              </a:spcBef>
              <a:spcAft>
                <a:spcPts val="0"/>
              </a:spcAft>
              <a:buNone/>
            </a:pPr>
            <a:r>
              <a:rPr lang="el" sz="1100" dirty="0">
                <a:solidFill>
                  <a:schemeClr val="accent2"/>
                </a:solidFill>
              </a:rPr>
              <a:t>Αριθμός ζυγών αριθμών στην παραπάνω λίστα: 3</a:t>
            </a:r>
            <a:endParaRPr sz="1100" dirty="0">
              <a:solidFill>
                <a:schemeClr val="accent2"/>
              </a:solidFill>
            </a:endParaRPr>
          </a:p>
          <a:p>
            <a:pPr marL="0" lvl="0" indent="0" algn="l" rtl="0">
              <a:lnSpc>
                <a:spcPct val="100000"/>
              </a:lnSpc>
              <a:spcBef>
                <a:spcPts val="400"/>
              </a:spcBef>
              <a:spcAft>
                <a:spcPts val="0"/>
              </a:spcAft>
              <a:buNone/>
            </a:pPr>
            <a:r>
              <a:rPr lang="el" sz="1100" dirty="0">
                <a:solidFill>
                  <a:schemeClr val="accent2"/>
                </a:solidFill>
              </a:rPr>
              <a:t>Αριθμός περιττών αριθμών στην παραπάνω λίστα: 5</a:t>
            </a:r>
            <a:endParaRPr sz="1100" dirty="0">
              <a:solidFill>
                <a:schemeClr val="accent2"/>
              </a:solidFill>
            </a:endParaRPr>
          </a:p>
          <a:p>
            <a:pPr marL="0" lvl="0" indent="0" algn="l" rtl="0">
              <a:lnSpc>
                <a:spcPct val="100000"/>
              </a:lnSpc>
              <a:spcBef>
                <a:spcPts val="400"/>
              </a:spcBef>
              <a:spcAft>
                <a:spcPts val="0"/>
              </a:spcAft>
              <a:buNone/>
            </a:pPr>
            <a:r>
              <a:rPr lang="el" sz="1100" dirty="0">
                <a:solidFill>
                  <a:schemeClr val="accent2"/>
                </a:solidFill>
              </a:rPr>
              <a:t>Σημείωση: Χρησιμοποιήστε τις συναρτήσεις len(list(filter(lambda….</a:t>
            </a:r>
            <a:endParaRPr sz="1100" dirty="0">
              <a:solidFill>
                <a:schemeClr val="accent2"/>
              </a:solidFill>
            </a:endParaRPr>
          </a:p>
          <a:p>
            <a:pPr marL="0" lvl="0" indent="0" algn="l" rtl="0">
              <a:lnSpc>
                <a:spcPct val="100000"/>
              </a:lnSpc>
              <a:spcBef>
                <a:spcPts val="400"/>
              </a:spcBef>
              <a:spcAft>
                <a:spcPts val="400"/>
              </a:spcAft>
              <a:buNone/>
            </a:pPr>
            <a:r>
              <a:rPr lang="el" sz="1100" dirty="0"/>
              <a:t>&gt;</a:t>
            </a:r>
            <a:endParaRPr sz="1100" dirty="0"/>
          </a:p>
        </p:txBody>
      </p:sp>
      <p:sp>
        <p:nvSpPr>
          <p:cNvPr id="558" name="Google Shape;558;p40"/>
          <p:cNvSpPr txBox="1">
            <a:spLocks noGrp="1"/>
          </p:cNvSpPr>
          <p:nvPr>
            <p:ph type="subTitle" idx="1"/>
          </p:nvPr>
        </p:nvSpPr>
        <p:spPr>
          <a:xfrm>
            <a:off x="2510275" y="1135300"/>
            <a:ext cx="1545600" cy="6267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100">
                <a:solidFill>
                  <a:srgbClr val="DBA0DB"/>
                </a:solidFill>
              </a:rPr>
              <a:t>Άσκηση 3</a:t>
            </a:r>
            <a:endParaRPr sz="2100">
              <a:solidFill>
                <a:srgbClr val="DBA0DB"/>
              </a:solidFill>
            </a:endParaRPr>
          </a:p>
        </p:txBody>
      </p:sp>
      <p:sp>
        <p:nvSpPr>
          <p:cNvPr id="559" name="Google Shape;559;p40"/>
          <p:cNvSpPr txBox="1"/>
          <p:nvPr/>
        </p:nvSpPr>
        <p:spPr>
          <a:xfrm>
            <a:off x="5814300" y="1650850"/>
            <a:ext cx="3329700" cy="3232500"/>
          </a:xfrm>
          <a:prstGeom prst="rect">
            <a:avLst/>
          </a:prstGeom>
          <a:noFill/>
          <a:ln>
            <a:noFill/>
          </a:ln>
        </p:spPr>
        <p:txBody>
          <a:bodyPr spcFirstLastPara="1" wrap="square" lIns="91425" tIns="91425" rIns="91425" bIns="91425" anchor="t" anchorCtr="0">
            <a:spAutoFit/>
          </a:bodyPr>
          <a:lstStyle/>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array_nums = [1, 2, 3, 5, 7, 8, 9, 10]</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print("Αρχική λίστα:")</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print(array_nums)</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odd_ctr = len(list(filter(lambda x: (x%2 != 0) , array_nums)))</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even_ctr = len(list(filter(lambda x: (x%2 == 0) , array_nums)))</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print("\nΑριθμός ζυγών αριθμών στην παραπάνω λίστα: ", even_ctr)</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print("\nΑριθμός περιττών αριθμών στην παραπάνω λίστα: ", odd_ctr)</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endParaRPr dirty="0">
              <a:latin typeface="Fira Code"/>
              <a:ea typeface="Fira Code"/>
              <a:cs typeface="Fira Code"/>
              <a:sym typeface="Fira 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41"/>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12.0.4</a:t>
            </a:r>
            <a:r>
              <a:rPr lang="el" sz="5000">
                <a:solidFill>
                  <a:schemeClr val="accent6"/>
                </a:solidFill>
              </a:rPr>
              <a:t>{</a:t>
            </a:r>
            <a:endParaRPr sz="5000">
              <a:solidFill>
                <a:schemeClr val="accent6"/>
              </a:solidFill>
            </a:endParaRPr>
          </a:p>
        </p:txBody>
      </p:sp>
      <p:sp>
        <p:nvSpPr>
          <p:cNvPr id="565" name="Google Shape;565;p41"/>
          <p:cNvSpPr txBox="1">
            <a:spLocks noGrp="1"/>
          </p:cNvSpPr>
          <p:nvPr>
            <p:ph type="title" idx="2"/>
          </p:nvPr>
        </p:nvSpPr>
        <p:spPr>
          <a:xfrm>
            <a:off x="2624427" y="677550"/>
            <a:ext cx="63750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ΑΣΚΗΣΕΙΣ</a:t>
            </a:r>
            <a:r>
              <a:rPr lang="el" sz="2600">
                <a:solidFill>
                  <a:schemeClr val="accent6"/>
                </a:solidFill>
              </a:rPr>
              <a:t> </a:t>
            </a:r>
            <a:r>
              <a:rPr lang="el" sz="2600">
                <a:solidFill>
                  <a:schemeClr val="lt2"/>
                </a:solidFill>
              </a:rPr>
              <a:t>ΠΡΟΗΓΟΥΜΕΝΟΥ ΚΕΦΑΛΑΙΟΥ</a:t>
            </a:r>
            <a:endParaRPr sz="2600">
              <a:solidFill>
                <a:schemeClr val="lt2"/>
              </a:solidFill>
            </a:endParaRPr>
          </a:p>
        </p:txBody>
      </p:sp>
      <p:sp>
        <p:nvSpPr>
          <p:cNvPr id="566" name="Google Shape;566;p41"/>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67" name="Google Shape;567;p41"/>
          <p:cNvCxnSpPr>
            <a:endCxn id="566"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41"/>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569" name="Google Shape;569;p41"/>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70" name="Google Shape;570;p41"/>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71" name="Google Shape;571;p41"/>
          <p:cNvSpPr txBox="1">
            <a:spLocks noGrp="1"/>
          </p:cNvSpPr>
          <p:nvPr>
            <p:ph type="subTitle" idx="1"/>
          </p:nvPr>
        </p:nvSpPr>
        <p:spPr>
          <a:xfrm>
            <a:off x="2001625" y="925325"/>
            <a:ext cx="2562900" cy="24318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100"/>
              <a:t>&lt;</a:t>
            </a:r>
            <a:endParaRPr sz="1100"/>
          </a:p>
          <a:p>
            <a:pPr marL="0" lvl="0" indent="0" algn="l" rtl="0">
              <a:lnSpc>
                <a:spcPct val="100000"/>
              </a:lnSpc>
              <a:spcBef>
                <a:spcPts val="400"/>
              </a:spcBef>
              <a:spcAft>
                <a:spcPts val="0"/>
              </a:spcAft>
              <a:buNone/>
            </a:pPr>
            <a:r>
              <a:rPr lang="el" sz="1100">
                <a:solidFill>
                  <a:schemeClr val="lt1"/>
                </a:solidFill>
              </a:rPr>
              <a:t>4.</a:t>
            </a:r>
            <a:r>
              <a:rPr lang="el" sz="1100">
                <a:solidFill>
                  <a:schemeClr val="accent2"/>
                </a:solidFill>
              </a:rPr>
              <a:t> Γράψτε μια συνάρτηση η οποία υπολογίζει το Μέγιστο Κοινό Διαιρέτη δύο δεδομένων αριθμών. Χρησιμοποιήστε τα ζευγάρια αριθμών 12 και 17, 4 και 6, 336 και 360</a:t>
            </a:r>
            <a:endParaRPr sz="1100">
              <a:solidFill>
                <a:schemeClr val="accent2"/>
              </a:solidFill>
            </a:endParaRPr>
          </a:p>
          <a:p>
            <a:pPr marL="0" lvl="0" indent="0" algn="l" rtl="0">
              <a:lnSpc>
                <a:spcPct val="100000"/>
              </a:lnSpc>
              <a:spcBef>
                <a:spcPts val="400"/>
              </a:spcBef>
              <a:spcAft>
                <a:spcPts val="400"/>
              </a:spcAft>
              <a:buNone/>
            </a:pPr>
            <a:r>
              <a:rPr lang="el" sz="1100"/>
              <a:t>&gt;</a:t>
            </a:r>
            <a:endParaRPr sz="1100"/>
          </a:p>
        </p:txBody>
      </p:sp>
      <p:sp>
        <p:nvSpPr>
          <p:cNvPr id="572" name="Google Shape;572;p41"/>
          <p:cNvSpPr txBox="1">
            <a:spLocks noGrp="1"/>
          </p:cNvSpPr>
          <p:nvPr>
            <p:ph type="subTitle" idx="1"/>
          </p:nvPr>
        </p:nvSpPr>
        <p:spPr>
          <a:xfrm>
            <a:off x="2510275" y="1135300"/>
            <a:ext cx="1545600" cy="6267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100">
                <a:solidFill>
                  <a:srgbClr val="DBA0DB"/>
                </a:solidFill>
              </a:rPr>
              <a:t>Άσκηση 4</a:t>
            </a:r>
            <a:endParaRPr sz="2100">
              <a:solidFill>
                <a:srgbClr val="DBA0DB"/>
              </a:solidFill>
            </a:endParaRPr>
          </a:p>
        </p:txBody>
      </p:sp>
      <p:sp>
        <p:nvSpPr>
          <p:cNvPr id="573" name="Google Shape;573;p41"/>
          <p:cNvSpPr txBox="1"/>
          <p:nvPr/>
        </p:nvSpPr>
        <p:spPr>
          <a:xfrm>
            <a:off x="4502475" y="1762000"/>
            <a:ext cx="4572000" cy="3709500"/>
          </a:xfrm>
          <a:prstGeom prst="rect">
            <a:avLst/>
          </a:prstGeom>
          <a:noFill/>
          <a:ln>
            <a:noFill/>
          </a:ln>
        </p:spPr>
        <p:txBody>
          <a:bodyPr spcFirstLastPara="1" wrap="square" lIns="91425" tIns="91425" rIns="91425" bIns="91425" anchor="t" anchorCtr="0">
            <a:spAutoFit/>
          </a:bodyPr>
          <a:lstStyle/>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def gcd(x, y):</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   gcd = 1   </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   if x % y == 0:</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       return y   </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   for k in range(int(y / 2), 0, -1):</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       if x % k == 0 and y % k == 0:</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           gcd = k</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           break </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   return gcd</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print("Ο ΜΚΔ των 12 &amp; 17 είναι ο",gcd(12, 17))</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print("Ο ΜΚΔ των 4 &amp; 6 είναι ο",gcd(4, 6))</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r>
              <a:rPr lang="el" sz="1100" dirty="0">
                <a:solidFill>
                  <a:schemeClr val="accent3"/>
                </a:solidFill>
                <a:latin typeface="Fira Code"/>
                <a:ea typeface="Fira Code"/>
                <a:cs typeface="Fira Code"/>
                <a:sym typeface="Fira Code"/>
              </a:rPr>
              <a:t>print("Ο ΜΚΔ των 336 &amp; 360 είναι ο",gcd(336, 360))</a:t>
            </a: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endParaRPr sz="1100" dirty="0">
              <a:solidFill>
                <a:schemeClr val="accent3"/>
              </a:solidFill>
              <a:latin typeface="Fira Code"/>
              <a:ea typeface="Fira Code"/>
              <a:cs typeface="Fira Code"/>
              <a:sym typeface="Fira Code"/>
            </a:endParaRPr>
          </a:p>
          <a:p>
            <a:pPr marL="0" lvl="0" indent="0" algn="l" rtl="0">
              <a:spcBef>
                <a:spcPts val="400"/>
              </a:spcBef>
              <a:spcAft>
                <a:spcPts val="0"/>
              </a:spcAft>
              <a:buNone/>
            </a:pPr>
            <a:endParaRPr dirty="0">
              <a:latin typeface="Fira Code"/>
              <a:ea typeface="Fira Code"/>
              <a:cs typeface="Fira Code"/>
              <a:sym typeface="Fira Cod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2"/>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12.1.0</a:t>
            </a:r>
            <a:r>
              <a:rPr lang="el" sz="5000">
                <a:solidFill>
                  <a:schemeClr val="accent6"/>
                </a:solidFill>
              </a:rPr>
              <a:t>{</a:t>
            </a:r>
            <a:endParaRPr sz="5000">
              <a:solidFill>
                <a:schemeClr val="accent6"/>
              </a:solidFill>
            </a:endParaRPr>
          </a:p>
        </p:txBody>
      </p:sp>
      <p:sp>
        <p:nvSpPr>
          <p:cNvPr id="579" name="Google Shape;579;p42"/>
          <p:cNvSpPr txBox="1">
            <a:spLocks noGrp="1"/>
          </p:cNvSpPr>
          <p:nvPr>
            <p:ph type="title" idx="2"/>
          </p:nvPr>
        </p:nvSpPr>
        <p:spPr>
          <a:xfrm>
            <a:off x="2624427" y="752750"/>
            <a:ext cx="63750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900">
                <a:solidFill>
                  <a:schemeClr val="accent2"/>
                </a:solidFill>
              </a:rPr>
              <a:t>ΑΝΤΙΚΕΙΜΕΝΟΣΤΡΑΦΗΣ ΠΡΟΓΡΑΜΜΑΤΙΣΜΟΣ</a:t>
            </a:r>
            <a:r>
              <a:rPr lang="el" sz="2900">
                <a:solidFill>
                  <a:schemeClr val="accent6"/>
                </a:solidFill>
              </a:rPr>
              <a:t>- </a:t>
            </a:r>
            <a:r>
              <a:rPr lang="el" sz="2900">
                <a:solidFill>
                  <a:schemeClr val="lt2"/>
                </a:solidFill>
              </a:rPr>
              <a:t>ΟΡΙΣΜΟΣ</a:t>
            </a:r>
            <a:endParaRPr sz="2900">
              <a:solidFill>
                <a:schemeClr val="lt2"/>
              </a:solidFill>
            </a:endParaRPr>
          </a:p>
        </p:txBody>
      </p:sp>
      <p:sp>
        <p:nvSpPr>
          <p:cNvPr id="580" name="Google Shape;580;p42"/>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81" name="Google Shape;581;p42"/>
          <p:cNvCxnSpPr>
            <a:endCxn id="580"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582" name="Google Shape;582;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583" name="Google Shape;583;p42"/>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84" name="Google Shape;584;p42"/>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85" name="Google Shape;585;p42"/>
          <p:cNvSpPr txBox="1">
            <a:spLocks noGrp="1"/>
          </p:cNvSpPr>
          <p:nvPr>
            <p:ph type="subTitle" idx="1"/>
          </p:nvPr>
        </p:nvSpPr>
        <p:spPr>
          <a:xfrm>
            <a:off x="2624425" y="1780425"/>
            <a:ext cx="6007500" cy="23217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400" dirty="0"/>
              <a:t>&lt;</a:t>
            </a:r>
            <a:endParaRPr sz="1400" dirty="0"/>
          </a:p>
          <a:p>
            <a:pPr marL="0" lvl="0" indent="0" algn="l" rtl="0">
              <a:lnSpc>
                <a:spcPct val="100000"/>
              </a:lnSpc>
              <a:spcBef>
                <a:spcPts val="400"/>
              </a:spcBef>
              <a:spcAft>
                <a:spcPts val="0"/>
              </a:spcAft>
              <a:buNone/>
            </a:pPr>
            <a:r>
              <a:rPr lang="el" sz="1400" dirty="0"/>
              <a:t>Ο αντικειμενοστραφής προγραμματισμός είναι μια μεθοδολογία προγραμματισμού που επιτρέπει την οργάνωση κώδικα σε αυτόνομες μονάδες που ονομάζονται "αντικείμενα". Ένα αντικείμενο είναι ένα στιγμιότυπο μιας κλάσης και περιέχει δεδομένα (μεταβλητές) και μεθόδους (συναρτήσεις) που δρουν πάνω σε αυτά τα δεδομένα.</a:t>
            </a:r>
            <a:endParaRPr sz="1400" dirty="0"/>
          </a:p>
          <a:p>
            <a:pPr marL="0" lvl="0" indent="0" algn="l" rtl="0">
              <a:lnSpc>
                <a:spcPct val="100000"/>
              </a:lnSpc>
              <a:spcBef>
                <a:spcPts val="400"/>
              </a:spcBef>
              <a:spcAft>
                <a:spcPts val="400"/>
              </a:spcAft>
              <a:buNone/>
            </a:pPr>
            <a:r>
              <a:rPr lang="el" sz="1400" dirty="0"/>
              <a:t>&gt;</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3"/>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12.1.1</a:t>
            </a:r>
            <a:r>
              <a:rPr lang="el" sz="5000">
                <a:solidFill>
                  <a:schemeClr val="accent6"/>
                </a:solidFill>
              </a:rPr>
              <a:t>{</a:t>
            </a:r>
            <a:endParaRPr sz="5000">
              <a:solidFill>
                <a:schemeClr val="accent6"/>
              </a:solidFill>
            </a:endParaRPr>
          </a:p>
        </p:txBody>
      </p:sp>
      <p:sp>
        <p:nvSpPr>
          <p:cNvPr id="592" name="Google Shape;592;p43"/>
          <p:cNvSpPr txBox="1">
            <a:spLocks noGrp="1"/>
          </p:cNvSpPr>
          <p:nvPr>
            <p:ph type="title" idx="2"/>
          </p:nvPr>
        </p:nvSpPr>
        <p:spPr>
          <a:xfrm>
            <a:off x="2624427" y="752750"/>
            <a:ext cx="63750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700">
                <a:solidFill>
                  <a:schemeClr val="accent2"/>
                </a:solidFill>
              </a:rPr>
              <a:t>ΑΝΤΙΚΕΙΜΕΝΟΣΤΡΑΦΗΣ ΠΡΟΓΡΑΜΜΑΤΙΣΜΟΣ</a:t>
            </a:r>
            <a:r>
              <a:rPr lang="el" sz="2700">
                <a:solidFill>
                  <a:schemeClr val="accent6"/>
                </a:solidFill>
              </a:rPr>
              <a:t>- </a:t>
            </a:r>
            <a:r>
              <a:rPr lang="el" sz="2700">
                <a:solidFill>
                  <a:schemeClr val="lt2"/>
                </a:solidFill>
              </a:rPr>
              <a:t>ΠΛΕΟΝΕΚΤΗΜΑΤΑ</a:t>
            </a:r>
            <a:endParaRPr sz="2700">
              <a:solidFill>
                <a:schemeClr val="lt2"/>
              </a:solidFill>
            </a:endParaRPr>
          </a:p>
        </p:txBody>
      </p:sp>
      <p:sp>
        <p:nvSpPr>
          <p:cNvPr id="593" name="Google Shape;593;p43"/>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94" name="Google Shape;594;p43"/>
          <p:cNvCxnSpPr>
            <a:endCxn id="593"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595" name="Google Shape;595;p4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596" name="Google Shape;596;p43"/>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97" name="Google Shape;597;p43"/>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98" name="Google Shape;598;p43"/>
          <p:cNvSpPr txBox="1">
            <a:spLocks noGrp="1"/>
          </p:cNvSpPr>
          <p:nvPr>
            <p:ph type="subTitle" idx="1"/>
          </p:nvPr>
        </p:nvSpPr>
        <p:spPr>
          <a:xfrm>
            <a:off x="2507825" y="2101538"/>
            <a:ext cx="6007500" cy="1779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400"/>
              <a:t>&lt;</a:t>
            </a:r>
            <a:endParaRPr sz="1400"/>
          </a:p>
          <a:p>
            <a:pPr marL="0" lvl="0" indent="0" algn="l" rtl="0">
              <a:lnSpc>
                <a:spcPct val="100000"/>
              </a:lnSpc>
              <a:spcBef>
                <a:spcPts val="400"/>
              </a:spcBef>
              <a:spcAft>
                <a:spcPts val="0"/>
              </a:spcAft>
              <a:buNone/>
            </a:pPr>
            <a:r>
              <a:rPr lang="el" sz="1400"/>
              <a:t>*   Ανακλαστικότητα (Reflection): Η δυνατότητα ενός αντικειμένου να "κατανοεί" τον εαυτό του και τις ιδιότητές του.</a:t>
            </a:r>
            <a:endParaRPr sz="1400"/>
          </a:p>
          <a:p>
            <a:pPr marL="0" lvl="0" indent="0" algn="l" rtl="0">
              <a:lnSpc>
                <a:spcPct val="100000"/>
              </a:lnSpc>
              <a:spcBef>
                <a:spcPts val="400"/>
              </a:spcBef>
              <a:spcAft>
                <a:spcPts val="0"/>
              </a:spcAft>
              <a:buNone/>
            </a:pPr>
            <a:r>
              <a:rPr lang="el" sz="1400"/>
              <a:t>*   Επαναχρησιμοποίηση κώδικα: Η δυνατότητα να δημιουργούμε κλάσεις και αντικείμενα που μπορούν να επαναχρησιμοποιηθούν σε διάφορα μέρη του προγράμματος.</a:t>
            </a:r>
            <a:endParaRPr sz="1400"/>
          </a:p>
          <a:p>
            <a:pPr marL="0" lvl="0" indent="0" algn="l" rtl="0">
              <a:lnSpc>
                <a:spcPct val="100000"/>
              </a:lnSpc>
              <a:spcBef>
                <a:spcPts val="400"/>
              </a:spcBef>
              <a:spcAft>
                <a:spcPts val="0"/>
              </a:spcAft>
              <a:buNone/>
            </a:pPr>
            <a:r>
              <a:rPr lang="el" sz="1400"/>
              <a:t>*   Κληρονομικότητα (Inheritance): Η δυνατότητα μιας κλάσης να κληρονομεί τις ιδιότητες και τις συμπεριφορές μιας άλλης κλάσης.</a:t>
            </a:r>
            <a:endParaRPr sz="1400"/>
          </a:p>
          <a:p>
            <a:pPr marL="0" lvl="0" indent="0" algn="l" rtl="0">
              <a:lnSpc>
                <a:spcPct val="100000"/>
              </a:lnSpc>
              <a:spcBef>
                <a:spcPts val="400"/>
              </a:spcBef>
              <a:spcAft>
                <a:spcPts val="0"/>
              </a:spcAft>
              <a:buNone/>
            </a:pPr>
            <a:r>
              <a:rPr lang="el" sz="1400"/>
              <a:t>*   Πολυμορφισμός (Polymorphism):Η δυνατότητα μιας μεθόδου να έχει διαφορετική συμπεριφορά, ανάλογα με τον τύπο του αντικειμένου που την καλεί.</a:t>
            </a:r>
            <a:endParaRPr sz="1400"/>
          </a:p>
          <a:p>
            <a:pPr marL="0" lvl="0" indent="0" algn="l" rtl="0">
              <a:lnSpc>
                <a:spcPct val="100000"/>
              </a:lnSpc>
              <a:spcBef>
                <a:spcPts val="400"/>
              </a:spcBef>
              <a:spcAft>
                <a:spcPts val="400"/>
              </a:spcAft>
              <a:buNone/>
            </a:pPr>
            <a:r>
              <a:rPr lang="el" sz="1400"/>
              <a:t>&gt;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44"/>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12.2.0</a:t>
            </a:r>
            <a:r>
              <a:rPr lang="el" sz="5000">
                <a:solidFill>
                  <a:schemeClr val="accent6"/>
                </a:solidFill>
              </a:rPr>
              <a:t>{</a:t>
            </a:r>
            <a:endParaRPr sz="5000">
              <a:solidFill>
                <a:schemeClr val="accent6"/>
              </a:solidFill>
            </a:endParaRPr>
          </a:p>
        </p:txBody>
      </p:sp>
      <p:sp>
        <p:nvSpPr>
          <p:cNvPr id="604" name="Google Shape;604;p44"/>
          <p:cNvSpPr txBox="1">
            <a:spLocks noGrp="1"/>
          </p:cNvSpPr>
          <p:nvPr>
            <p:ph type="title" idx="2"/>
          </p:nvPr>
        </p:nvSpPr>
        <p:spPr>
          <a:xfrm>
            <a:off x="2699477" y="675000"/>
            <a:ext cx="63750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solidFill>
                  <a:schemeClr val="accent2"/>
                </a:solidFill>
              </a:rPr>
              <a:t>ΚΛΑΣΕΙΣ</a:t>
            </a:r>
            <a:endParaRPr sz="3100">
              <a:solidFill>
                <a:schemeClr val="lt2"/>
              </a:solidFill>
            </a:endParaRPr>
          </a:p>
        </p:txBody>
      </p:sp>
      <p:sp>
        <p:nvSpPr>
          <p:cNvPr id="605" name="Google Shape;605;p44"/>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06" name="Google Shape;606;p44"/>
          <p:cNvCxnSpPr>
            <a:endCxn id="605"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07" name="Google Shape;607;p4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08" name="Google Shape;608;p44"/>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09" name="Google Shape;609;p44"/>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10" name="Google Shape;610;p44"/>
          <p:cNvSpPr txBox="1">
            <a:spLocks noGrp="1"/>
          </p:cNvSpPr>
          <p:nvPr>
            <p:ph type="subTitle" idx="1"/>
          </p:nvPr>
        </p:nvSpPr>
        <p:spPr>
          <a:xfrm>
            <a:off x="2456000" y="1953888"/>
            <a:ext cx="6007500" cy="1779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600"/>
              <a:t>&lt;</a:t>
            </a:r>
            <a:endParaRPr sz="1600"/>
          </a:p>
          <a:p>
            <a:pPr marL="0" lvl="0" indent="0" algn="l" rtl="0">
              <a:lnSpc>
                <a:spcPct val="100000"/>
              </a:lnSpc>
              <a:spcBef>
                <a:spcPts val="400"/>
              </a:spcBef>
              <a:spcAft>
                <a:spcPts val="0"/>
              </a:spcAft>
              <a:buNone/>
            </a:pPr>
            <a:r>
              <a:rPr lang="el" sz="1600"/>
              <a:t>Μια κλάση είναι ένα πρότυπο για τη δημιουργία αντικειμένων. Αναγνωρίζεται από το όνομά της, ενώ ένα αντικείμενο είναι ένα στιγμιότυπο της κλάσης. Ένα αντικείμενο δημιουργείται από μια κλάση και έχει τη δυνατότητα να προσπελαστεί και να τροποποιηθεί.</a:t>
            </a:r>
            <a:endParaRPr sz="1600"/>
          </a:p>
          <a:p>
            <a:pPr marL="0" lvl="0" indent="0" algn="l" rtl="0">
              <a:lnSpc>
                <a:spcPct val="100000"/>
              </a:lnSpc>
              <a:spcBef>
                <a:spcPts val="400"/>
              </a:spcBef>
              <a:spcAft>
                <a:spcPts val="0"/>
              </a:spcAft>
              <a:buNone/>
            </a:pPr>
            <a:r>
              <a:rPr lang="el" sz="1600"/>
              <a:t> Ένα χαρακτηριστικό μιας κλάσης είναι μια μεταβλητή που αποθηκεύει δεδομένα για το αντικείμενο. Μια συμπεριφορά μιας κλάσης είναι μια συνάρτηση που εκτελεί ενέργειες πάνω στα δεδομένα του αντικειμένου.</a:t>
            </a:r>
            <a:endParaRPr sz="1600"/>
          </a:p>
          <a:p>
            <a:pPr marL="0" lvl="0" indent="0" algn="l" rtl="0">
              <a:lnSpc>
                <a:spcPct val="100000"/>
              </a:lnSpc>
              <a:spcBef>
                <a:spcPts val="400"/>
              </a:spcBef>
              <a:spcAft>
                <a:spcPts val="400"/>
              </a:spcAft>
              <a:buNone/>
            </a:pPr>
            <a:r>
              <a:rPr lang="el" sz="1600"/>
              <a:t>&gt;</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5"/>
          <p:cNvSpPr txBox="1">
            <a:spLocks noGrp="1"/>
          </p:cNvSpPr>
          <p:nvPr>
            <p:ph type="title"/>
          </p:nvPr>
        </p:nvSpPr>
        <p:spPr>
          <a:xfrm flipH="1">
            <a:off x="986450" y="7527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12.2.1</a:t>
            </a:r>
            <a:r>
              <a:rPr lang="el" sz="5000">
                <a:solidFill>
                  <a:schemeClr val="accent6"/>
                </a:solidFill>
              </a:rPr>
              <a:t>{</a:t>
            </a:r>
            <a:endParaRPr sz="5000">
              <a:solidFill>
                <a:schemeClr val="accent6"/>
              </a:solidFill>
            </a:endParaRPr>
          </a:p>
        </p:txBody>
      </p:sp>
      <p:sp>
        <p:nvSpPr>
          <p:cNvPr id="616" name="Google Shape;616;p45"/>
          <p:cNvSpPr txBox="1">
            <a:spLocks noGrp="1"/>
          </p:cNvSpPr>
          <p:nvPr>
            <p:ph type="title" idx="2"/>
          </p:nvPr>
        </p:nvSpPr>
        <p:spPr>
          <a:xfrm>
            <a:off x="2699477" y="675000"/>
            <a:ext cx="63750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solidFill>
                  <a:schemeClr val="accent2"/>
                </a:solidFill>
              </a:rPr>
              <a:t>ΚΛΑΣΕΙΣ </a:t>
            </a:r>
            <a:r>
              <a:rPr lang="el">
                <a:solidFill>
                  <a:schemeClr val="accent6"/>
                </a:solidFill>
              </a:rPr>
              <a:t>- </a:t>
            </a:r>
            <a:r>
              <a:rPr lang="el">
                <a:solidFill>
                  <a:schemeClr val="lt2"/>
                </a:solidFill>
              </a:rPr>
              <a:t>ΔΗΜΙΟΥΡΓΙΑ</a:t>
            </a:r>
            <a:endParaRPr sz="3100">
              <a:solidFill>
                <a:schemeClr val="lt2"/>
              </a:solidFill>
            </a:endParaRPr>
          </a:p>
        </p:txBody>
      </p:sp>
      <p:sp>
        <p:nvSpPr>
          <p:cNvPr id="617" name="Google Shape;617;p45"/>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18" name="Google Shape;618;p45"/>
          <p:cNvCxnSpPr>
            <a:endCxn id="617"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19" name="Google Shape;619;p45"/>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20" name="Google Shape;620;p45"/>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21" name="Google Shape;621;p45"/>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22" name="Google Shape;622;p45"/>
          <p:cNvSpPr txBox="1">
            <a:spLocks noGrp="1"/>
          </p:cNvSpPr>
          <p:nvPr>
            <p:ph type="subTitle" idx="1"/>
          </p:nvPr>
        </p:nvSpPr>
        <p:spPr>
          <a:xfrm>
            <a:off x="2456000" y="1953888"/>
            <a:ext cx="6007500" cy="17799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600"/>
              <a:t>&lt;</a:t>
            </a:r>
            <a:endParaRPr sz="1600"/>
          </a:p>
          <a:p>
            <a:pPr marL="457200" lvl="0" indent="-361950" algn="l" rtl="0">
              <a:lnSpc>
                <a:spcPct val="100000"/>
              </a:lnSpc>
              <a:spcBef>
                <a:spcPts val="400"/>
              </a:spcBef>
              <a:spcAft>
                <a:spcPts val="0"/>
              </a:spcAft>
              <a:buSzPts val="2100"/>
              <a:buChar char="●"/>
            </a:pPr>
            <a:r>
              <a:rPr lang="el" sz="2100"/>
              <a:t>Δημιουργία κλάσης</a:t>
            </a:r>
            <a:endParaRPr sz="2100"/>
          </a:p>
          <a:p>
            <a:pPr marL="457200" lvl="0" indent="-361950" algn="l" rtl="0">
              <a:lnSpc>
                <a:spcPct val="100000"/>
              </a:lnSpc>
              <a:spcBef>
                <a:spcPts val="0"/>
              </a:spcBef>
              <a:spcAft>
                <a:spcPts val="0"/>
              </a:spcAft>
              <a:buSzPts val="2100"/>
              <a:buChar char="●"/>
            </a:pPr>
            <a:r>
              <a:rPr lang="el" sz="2100"/>
              <a:t>Συναρτήσεις μέλη - Μέθοδοι</a:t>
            </a:r>
            <a:endParaRPr sz="2100"/>
          </a:p>
          <a:p>
            <a:pPr marL="457200" lvl="0" indent="-361950" algn="l" rtl="0">
              <a:lnSpc>
                <a:spcPct val="100000"/>
              </a:lnSpc>
              <a:spcBef>
                <a:spcPts val="0"/>
              </a:spcBef>
              <a:spcAft>
                <a:spcPts val="0"/>
              </a:spcAft>
              <a:buSzPts val="2100"/>
              <a:buChar char="●"/>
            </a:pPr>
            <a:r>
              <a:rPr lang="el" sz="2100"/>
              <a:t>Μεταβλητές μέλη</a:t>
            </a:r>
            <a:endParaRPr sz="2100"/>
          </a:p>
          <a:p>
            <a:pPr marL="457200" lvl="0" indent="-361950" algn="l" rtl="0">
              <a:lnSpc>
                <a:spcPct val="100000"/>
              </a:lnSpc>
              <a:spcBef>
                <a:spcPts val="0"/>
              </a:spcBef>
              <a:spcAft>
                <a:spcPts val="0"/>
              </a:spcAft>
              <a:buSzPts val="2100"/>
              <a:buChar char="●"/>
            </a:pPr>
            <a:r>
              <a:rPr lang="el" sz="2100"/>
              <a:t>Αρχικοποίηση αντικειμένων - Κατασκευαστής (constructor)</a:t>
            </a:r>
            <a:endParaRPr sz="2100"/>
          </a:p>
          <a:p>
            <a:pPr marL="457200" lvl="0" indent="-361950" algn="l" rtl="0">
              <a:lnSpc>
                <a:spcPct val="100000"/>
              </a:lnSpc>
              <a:spcBef>
                <a:spcPts val="0"/>
              </a:spcBef>
              <a:spcAft>
                <a:spcPts val="0"/>
              </a:spcAft>
              <a:buSzPts val="2100"/>
              <a:buChar char="●"/>
            </a:pPr>
            <a:r>
              <a:rPr lang="el" sz="2100"/>
              <a:t>Πρόσβαση σε μέλη της κλάσης</a:t>
            </a:r>
            <a:endParaRPr sz="2100"/>
          </a:p>
          <a:p>
            <a:pPr marL="0" lvl="0" indent="0" algn="l" rtl="0">
              <a:lnSpc>
                <a:spcPct val="100000"/>
              </a:lnSpc>
              <a:spcBef>
                <a:spcPts val="400"/>
              </a:spcBef>
              <a:spcAft>
                <a:spcPts val="400"/>
              </a:spcAft>
              <a:buNone/>
            </a:pPr>
            <a:r>
              <a:rPr lang="el" sz="1600"/>
              <a:t>&gt;</a:t>
            </a:r>
            <a:endParaRPr sz="16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2395</Words>
  <Application>Microsoft Office PowerPoint</Application>
  <PresentationFormat>Προβολή στην οθόνη (16:9)</PresentationFormat>
  <Paragraphs>366</Paragraphs>
  <Slides>21</Slides>
  <Notes>21</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2</vt:i4>
      </vt:variant>
      <vt:variant>
        <vt:lpstr>Τίτλοι διαφανειών</vt:lpstr>
      </vt:variant>
      <vt:variant>
        <vt:i4>21</vt:i4>
      </vt:variant>
    </vt:vector>
  </HeadingPairs>
  <TitlesOfParts>
    <vt:vector size="26" baseType="lpstr">
      <vt:lpstr>Fira Code</vt:lpstr>
      <vt:lpstr>Arial</vt:lpstr>
      <vt:lpstr>Montserrat</vt:lpstr>
      <vt:lpstr>Simple Light</vt:lpstr>
      <vt:lpstr>Programming Language Workshop for Beginners by Slidesgo</vt:lpstr>
      <vt:lpstr>Γλώσσα‘Προγραμματισμού’: {</vt:lpstr>
      <vt:lpstr>12.0.1{</vt:lpstr>
      <vt:lpstr>12.0.2{</vt:lpstr>
      <vt:lpstr>12.0.3{</vt:lpstr>
      <vt:lpstr>12.0.4{</vt:lpstr>
      <vt:lpstr>12.1.0{</vt:lpstr>
      <vt:lpstr>12.1.1{</vt:lpstr>
      <vt:lpstr>12.2.0{</vt:lpstr>
      <vt:lpstr>12.2.1{</vt:lpstr>
      <vt:lpstr>12.2.1{</vt:lpstr>
      <vt:lpstr>12.2.2{</vt:lpstr>
      <vt:lpstr>12.2.3{</vt:lpstr>
      <vt:lpstr>12.2.4{</vt:lpstr>
      <vt:lpstr>12.2.5{</vt:lpstr>
      <vt:lpstr>12.3.1{</vt:lpstr>
      <vt:lpstr>12.3.2{</vt:lpstr>
      <vt:lpstr>12.3.3{</vt:lpstr>
      <vt:lpstr>12.4.1{</vt:lpstr>
      <vt:lpstr>12.4.2{</vt:lpstr>
      <vt:lpstr>12.4.3{</vt:lpstr>
      <vt:lpstr>12.4.4{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Γλώσσα‘Προγραμματισμού’: {</dc:title>
  <cp:lastModifiedBy>ΕΥΔΟΚΙΜΟΣ</cp:lastModifiedBy>
  <cp:revision>2</cp:revision>
  <dcterms:modified xsi:type="dcterms:W3CDTF">2023-06-12T18:17:46Z</dcterms:modified>
</cp:coreProperties>
</file>