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Fira Code"/>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FiraCode-bold.fntdata"/><Relationship Id="rId12" Type="http://schemas.openxmlformats.org/officeDocument/2006/relationships/slide" Target="slides/slide6.xml"/><Relationship Id="rId23" Type="http://schemas.openxmlformats.org/officeDocument/2006/relationships/font" Target="fonts/FiraCode-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38dc90a3b4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38dc90a3b4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5345cc7e4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5345cc7e4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5345cc7e4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5345cc7e4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5345cc7e4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5345cc7e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5345cc7e4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5345cc7e4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5324e6bce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5324e6bce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5324e6bce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5324e6bce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5351a3e1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5351a3e1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38dc90a3b4_0_2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38dc90a3b4_0_2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513f68d5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513f68d5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513f68d5c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513f68d5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482a6568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482a6568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5324e6bce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5324e6bce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5324e6bce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5324e6bce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5324e6bce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5324e6bce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5345cc7e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5345cc7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0" name="Google Shape;60;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 name="Google Shape;61;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2" name="Google Shape;62;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3" name="Google Shape;63;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 name="Google Shape;64;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5" name="Google Shape;65;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 name="Google Shape;66;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7" name="Google Shape;67;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8" name="Google Shape;68;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 name="Google Shape;69;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0" name="Google Shape;70;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1" name="Google Shape;71;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 name="Google Shape;72;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77" name="Google Shape;77;p15"/>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15"/>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79" name="Google Shape;7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 name="Google Shape;8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1" name="Google Shape;8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 name="Google Shape;8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3" name="Google Shape;8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4" name="Google Shape;8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 name="Google Shape;8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6" name="Google Shape;8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 name="Google Shape;8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8" name="Google Shape;8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 name="Google Shape;8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0" name="Google Shape;9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1" name="Google Shape;9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2" name="Google Shape;9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6"/>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8" name="Google Shape;98;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16" name="Google Shape;116;p17"/>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17" name="Google Shape;117;p17"/>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8" name="Google Shape;118;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9" name="Google Shape;119;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20" name="Google Shape;120;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1" name="Google Shape;121;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2" name="Google Shape;122;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3" name="Google Shape;123;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4" name="Google Shape;124;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5" name="Google Shape;125;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6" name="Google Shape;126;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7" name="Google Shape;127;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8" name="Google Shape;128;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9" name="Google Shape;129;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30" name="Google Shape;130;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1" name="Google Shape;131;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32" name="Google Shape;132;p17"/>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7" name="Google Shape;137;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8" name="Google Shape;138;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9" name="Google Shape;139;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40" name="Google Shape;140;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1" name="Google Shape;141;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2" name="Google Shape;142;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3" name="Google Shape;143;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4" name="Google Shape;144;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5" name="Google Shape;145;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6" name="Google Shape;146;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7" name="Google Shape;147;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8" name="Google Shape;148;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9" name="Google Shape;149;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50" name="Google Shape;150;p1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1" name="Shape 151"/>
        <p:cNvGrpSpPr/>
        <p:nvPr/>
      </p:nvGrpSpPr>
      <p:grpSpPr>
        <a:xfrm>
          <a:off x="0" y="0"/>
          <a:ext cx="0" cy="0"/>
          <a:chOff x="0" y="0"/>
          <a:chExt cx="0" cy="0"/>
        </a:xfrm>
      </p:grpSpPr>
      <p:sp>
        <p:nvSpPr>
          <p:cNvPr id="152" name="Google Shape;152;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55" name="Google Shape;155;p19"/>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7" name="Google Shape;157;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8" name="Google Shape;158;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9" name="Google Shape;159;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60" name="Google Shape;160;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61" name="Google Shape;161;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2" name="Google Shape;162;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3" name="Google Shape;163;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4" name="Google Shape;164;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5" name="Google Shape;165;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6" name="Google Shape;166;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7" name="Google Shape;167;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8" name="Google Shape;168;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9" name="Google Shape;169;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0" name="Shape 170"/>
        <p:cNvGrpSpPr/>
        <p:nvPr/>
      </p:nvGrpSpPr>
      <p:grpSpPr>
        <a:xfrm>
          <a:off x="0" y="0"/>
          <a:ext cx="0" cy="0"/>
          <a:chOff x="0" y="0"/>
          <a:chExt cx="0" cy="0"/>
        </a:xfrm>
      </p:grpSpPr>
      <p:sp>
        <p:nvSpPr>
          <p:cNvPr id="171" name="Google Shape;171;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4" name="Google Shape;174;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5" name="Google Shape;175;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6" name="Google Shape;176;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7" name="Google Shape;177;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8" name="Google Shape;178;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9" name="Google Shape;179;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0" name="Google Shape;180;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1" name="Google Shape;181;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2" name="Google Shape;182;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3" name="Google Shape;183;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4" name="Google Shape;184;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5" name="Google Shape;185;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6" name="Google Shape;186;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7" name="Google Shape;187;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8" name="Shape 188"/>
        <p:cNvGrpSpPr/>
        <p:nvPr/>
      </p:nvGrpSpPr>
      <p:grpSpPr>
        <a:xfrm>
          <a:off x="0" y="0"/>
          <a:ext cx="0" cy="0"/>
          <a:chOff x="0" y="0"/>
          <a:chExt cx="0" cy="0"/>
        </a:xfrm>
      </p:grpSpPr>
      <p:sp>
        <p:nvSpPr>
          <p:cNvPr id="189" name="Google Shape;189;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2" name="Google Shape;192;p21"/>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4" name="Google Shape;194;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5" name="Google Shape;195;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6" name="Google Shape;196;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97" name="Google Shape;197;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8" name="Google Shape;198;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99" name="Google Shape;199;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0" name="Google Shape;200;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1" name="Google Shape;201;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2" name="Google Shape;202;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3" name="Google Shape;203;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4" name="Google Shape;204;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5" name="Google Shape;205;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6" name="Google Shape;206;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7" name="Shape 207"/>
        <p:cNvGrpSpPr/>
        <p:nvPr/>
      </p:nvGrpSpPr>
      <p:grpSpPr>
        <a:xfrm>
          <a:off x="0" y="0"/>
          <a:ext cx="0" cy="0"/>
          <a:chOff x="0" y="0"/>
          <a:chExt cx="0" cy="0"/>
        </a:xfrm>
      </p:grpSpPr>
      <p:sp>
        <p:nvSpPr>
          <p:cNvPr id="208" name="Google Shape;208;p22"/>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9" name="Shape 209"/>
        <p:cNvGrpSpPr/>
        <p:nvPr/>
      </p:nvGrpSpPr>
      <p:grpSpPr>
        <a:xfrm>
          <a:off x="0" y="0"/>
          <a:ext cx="0" cy="0"/>
          <a:chOff x="0" y="0"/>
          <a:chExt cx="0" cy="0"/>
        </a:xfrm>
      </p:grpSpPr>
      <p:sp>
        <p:nvSpPr>
          <p:cNvPr id="210" name="Google Shape;210;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3" name="Google Shape;213;p23"/>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214" name="Google Shape;214;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5" name="Google Shape;215;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6" name="Google Shape;216;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7" name="Google Shape;217;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8" name="Google Shape;218;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9" name="Google Shape;219;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0" name="Google Shape;220;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1" name="Google Shape;221;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2" name="Google Shape;222;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3" name="Google Shape;223;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4" name="Google Shape;224;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5" name="Google Shape;225;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6" name="Google Shape;226;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7" name="Google Shape;227;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228" name="Shape 22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9" name="Shape 229"/>
        <p:cNvGrpSpPr/>
        <p:nvPr/>
      </p:nvGrpSpPr>
      <p:grpSpPr>
        <a:xfrm>
          <a:off x="0" y="0"/>
          <a:ext cx="0" cy="0"/>
          <a:chOff x="0" y="0"/>
          <a:chExt cx="0" cy="0"/>
        </a:xfrm>
      </p:grpSpPr>
      <p:sp>
        <p:nvSpPr>
          <p:cNvPr id="230" name="Google Shape;230;p2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3" name="Google Shape;233;p25"/>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34" name="Google Shape;234;p25"/>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35" name="Google Shape;235;p25"/>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6" name="Google Shape;236;p25"/>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37" name="Google Shape;237;p25"/>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38" name="Google Shape;238;p25"/>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9" name="Google Shape;239;p25"/>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40" name="Google Shape;240;p25"/>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41" name="Google Shape;241;p2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2" name="Google Shape;242;p2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3" name="Google Shape;243;p2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4" name="Google Shape;244;p2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5" name="Google Shape;245;p2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6" name="Google Shape;246;p2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7" name="Google Shape;247;p2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8" name="Google Shape;248;p2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9" name="Google Shape;249;p2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50" name="Google Shape;250;p2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51" name="Google Shape;251;p2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2" name="Google Shape;252;p2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3" name="Google Shape;253;p2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4" name="Google Shape;254;p2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5" name="Google Shape;255;p25"/>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56" name="Shape 256"/>
        <p:cNvGrpSpPr/>
        <p:nvPr/>
      </p:nvGrpSpPr>
      <p:grpSpPr>
        <a:xfrm>
          <a:off x="0" y="0"/>
          <a:ext cx="0" cy="0"/>
          <a:chOff x="0" y="0"/>
          <a:chExt cx="0" cy="0"/>
        </a:xfrm>
      </p:grpSpPr>
      <p:sp>
        <p:nvSpPr>
          <p:cNvPr id="257" name="Google Shape;257;p2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60" name="Google Shape;260;p26"/>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1" name="Google Shape;261;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2" name="Google Shape;262;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3" name="Google Shape;263;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4" name="Google Shape;264;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5" name="Google Shape;265;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66" name="Google Shape;266;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67" name="Google Shape;267;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68" name="Google Shape;268;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69" name="Google Shape;269;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0" name="Google Shape;270;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1" name="Google Shape;271;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2" name="Google Shape;272;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3" name="Google Shape;273;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4" name="Google Shape;274;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75" name="Shape 275"/>
        <p:cNvGrpSpPr/>
        <p:nvPr/>
      </p:nvGrpSpPr>
      <p:grpSpPr>
        <a:xfrm>
          <a:off x="0" y="0"/>
          <a:ext cx="0" cy="0"/>
          <a:chOff x="0" y="0"/>
          <a:chExt cx="0" cy="0"/>
        </a:xfrm>
      </p:grpSpPr>
      <p:sp>
        <p:nvSpPr>
          <p:cNvPr id="276" name="Google Shape;276;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79" name="Google Shape;279;p27"/>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0" name="Google Shape;280;p27"/>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1" name="Google Shape;281;p27"/>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2" name="Google Shape;282;p27"/>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3" name="Google Shape;283;p27"/>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4" name="Google Shape;284;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85" name="Google Shape;285;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86" name="Google Shape;286;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87" name="Google Shape;287;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88" name="Google Shape;288;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89" name="Google Shape;289;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90" name="Google Shape;290;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91" name="Google Shape;291;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92" name="Google Shape;292;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93" name="Google Shape;293;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94" name="Google Shape;294;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95" name="Google Shape;295;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96" name="Google Shape;296;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97" name="Google Shape;297;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98" name="Google Shape;298;p2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9" name="Shape 299"/>
        <p:cNvGrpSpPr/>
        <p:nvPr/>
      </p:nvGrpSpPr>
      <p:grpSpPr>
        <a:xfrm>
          <a:off x="0" y="0"/>
          <a:ext cx="0" cy="0"/>
          <a:chOff x="0" y="0"/>
          <a:chExt cx="0" cy="0"/>
        </a:xfrm>
      </p:grpSpPr>
      <p:sp>
        <p:nvSpPr>
          <p:cNvPr id="300" name="Google Shape;300;p2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3" name="Google Shape;303;p28"/>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4" name="Google Shape;304;p28"/>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5" name="Google Shape;305;p28"/>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6" name="Google Shape;306;p28"/>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7" name="Google Shape;307;p28"/>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8" name="Google Shape;308;p28"/>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9" name="Google Shape;309;p28"/>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10" name="Google Shape;310;p2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1" name="Google Shape;311;p2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2" name="Google Shape;312;p2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3" name="Google Shape;313;p2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4" name="Google Shape;314;p2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15" name="Google Shape;315;p2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16" name="Google Shape;316;p2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17" name="Google Shape;317;p2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18" name="Google Shape;318;p2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19" name="Google Shape;319;p2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0" name="Google Shape;320;p2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1" name="Google Shape;321;p2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2" name="Google Shape;322;p2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3" name="Google Shape;323;p2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4" name="Google Shape;324;p2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325" name="Shape 325"/>
        <p:cNvGrpSpPr/>
        <p:nvPr/>
      </p:nvGrpSpPr>
      <p:grpSpPr>
        <a:xfrm>
          <a:off x="0" y="0"/>
          <a:ext cx="0" cy="0"/>
          <a:chOff x="0" y="0"/>
          <a:chExt cx="0" cy="0"/>
        </a:xfrm>
      </p:grpSpPr>
      <p:sp>
        <p:nvSpPr>
          <p:cNvPr id="326" name="Google Shape;326;p2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29" name="Google Shape;329;p29"/>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0" name="Google Shape;330;p29"/>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1" name="Google Shape;331;p29"/>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2" name="Google Shape;332;p29"/>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3" name="Google Shape;333;p29"/>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4" name="Google Shape;334;p29"/>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5" name="Google Shape;335;p29"/>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6" name="Google Shape;336;p29"/>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7" name="Google Shape;337;p29"/>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8" name="Google Shape;338;p29"/>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9" name="Google Shape;339;p29"/>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40" name="Google Shape;340;p2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41" name="Google Shape;341;p2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42" name="Google Shape;342;p2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3" name="Google Shape;343;p2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4" name="Google Shape;344;p2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5" name="Google Shape;345;p2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6" name="Google Shape;346;p2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7" name="Google Shape;347;p2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8" name="Google Shape;348;p2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9" name="Google Shape;349;p2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50" name="Google Shape;350;p2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51" name="Google Shape;351;p2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52" name="Google Shape;352;p2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3" name="Google Shape;353;p2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4" name="Google Shape;354;p2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55" name="Shape 355"/>
        <p:cNvGrpSpPr/>
        <p:nvPr/>
      </p:nvGrpSpPr>
      <p:grpSpPr>
        <a:xfrm>
          <a:off x="0" y="0"/>
          <a:ext cx="0" cy="0"/>
          <a:chOff x="0" y="0"/>
          <a:chExt cx="0" cy="0"/>
        </a:xfrm>
      </p:grpSpPr>
      <p:sp>
        <p:nvSpPr>
          <p:cNvPr id="356" name="Google Shape;356;p3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9" name="Google Shape;359;p30"/>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60" name="Google Shape;360;p3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1" name="Google Shape;361;p3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2" name="Google Shape;362;p3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3" name="Google Shape;363;p3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4" name="Google Shape;364;p3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5" name="Google Shape;365;p3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6" name="Google Shape;366;p3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7" name="Google Shape;367;p3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8" name="Google Shape;368;p3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69" name="Google Shape;369;p3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0" name="Google Shape;370;p3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1" name="Google Shape;371;p3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2" name="Google Shape;372;p3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3" name="Google Shape;373;p3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74" name="Google Shape;374;p30"/>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5" name="Google Shape;375;p30"/>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76" name="Google Shape;376;p30"/>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7" name="Google Shape;377;p30"/>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78" name="Shape 378"/>
        <p:cNvGrpSpPr/>
        <p:nvPr/>
      </p:nvGrpSpPr>
      <p:grpSpPr>
        <a:xfrm>
          <a:off x="0" y="0"/>
          <a:ext cx="0" cy="0"/>
          <a:chOff x="0" y="0"/>
          <a:chExt cx="0" cy="0"/>
        </a:xfrm>
      </p:grpSpPr>
      <p:sp>
        <p:nvSpPr>
          <p:cNvPr id="379" name="Google Shape;379;p3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82" name="Google Shape;382;p3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83" name="Google Shape;383;p3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4" name="Google Shape;384;p3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5" name="Google Shape;385;p3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6" name="Google Shape;386;p3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7" name="Google Shape;387;p3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8" name="Google Shape;388;p3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9" name="Google Shape;389;p3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90" name="Google Shape;390;p3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91" name="Google Shape;391;p3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92" name="Google Shape;392;p3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93" name="Google Shape;393;p3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4" name="Google Shape;394;p3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5" name="Google Shape;395;p3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6" name="Google Shape;396;p3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7" name="Google Shape;397;p31"/>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98" name="Google Shape;398;p31"/>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99" name="Google Shape;399;p31"/>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00" name="Google Shape;400;p31"/>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401" name="Shape 401"/>
        <p:cNvGrpSpPr/>
        <p:nvPr/>
      </p:nvGrpSpPr>
      <p:grpSpPr>
        <a:xfrm>
          <a:off x="0" y="0"/>
          <a:ext cx="0" cy="0"/>
          <a:chOff x="0" y="0"/>
          <a:chExt cx="0" cy="0"/>
        </a:xfrm>
      </p:grpSpPr>
      <p:sp>
        <p:nvSpPr>
          <p:cNvPr id="402" name="Google Shape;402;p3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405" name="Google Shape;405;p32"/>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6" name="Google Shape;406;p3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7" name="Google Shape;407;p3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8" name="Google Shape;408;p3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9" name="Google Shape;409;p3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10" name="Google Shape;410;p3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1" name="Google Shape;411;p3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12" name="Google Shape;412;p3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3" name="Google Shape;413;p3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14" name="Google Shape;414;p3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5" name="Google Shape;415;p3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6" name="Google Shape;416;p3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7" name="Google Shape;417;p3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8" name="Google Shape;418;p3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9" name="Google Shape;419;p3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420" name="Shape 420"/>
        <p:cNvGrpSpPr/>
        <p:nvPr/>
      </p:nvGrpSpPr>
      <p:grpSpPr>
        <a:xfrm>
          <a:off x="0" y="0"/>
          <a:ext cx="0" cy="0"/>
          <a:chOff x="0" y="0"/>
          <a:chExt cx="0" cy="0"/>
        </a:xfrm>
      </p:grpSpPr>
      <p:sp>
        <p:nvSpPr>
          <p:cNvPr id="421" name="Google Shape;421;p3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4" name="Google Shape;424;p3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5" name="Google Shape;425;p3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6" name="Google Shape;426;p3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7" name="Google Shape;427;p3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8" name="Google Shape;428;p3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9" name="Google Shape;429;p3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0" name="Google Shape;430;p3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31" name="Google Shape;431;p3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2" name="Google Shape;432;p3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33" name="Google Shape;433;p3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4" name="Google Shape;434;p3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5" name="Google Shape;435;p3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6" name="Google Shape;436;p3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37" name="Google Shape;437;p33"/>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438" name="Google Shape;438;p33"/>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439" name="Google Shape;439;p3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0" name="Shape 440"/>
        <p:cNvGrpSpPr/>
        <p:nvPr/>
      </p:nvGrpSpPr>
      <p:grpSpPr>
        <a:xfrm>
          <a:off x="0" y="0"/>
          <a:ext cx="0" cy="0"/>
          <a:chOff x="0" y="0"/>
          <a:chExt cx="0" cy="0"/>
        </a:xfrm>
      </p:grpSpPr>
      <p:sp>
        <p:nvSpPr>
          <p:cNvPr id="441" name="Google Shape;441;p3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4" name="Google Shape;444;p34"/>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5" name="Google Shape;445;p34"/>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6" name="Google Shape;446;p3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47" name="Google Shape;447;p3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48" name="Google Shape;448;p3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49" name="Google Shape;449;p3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50" name="Google Shape;450;p3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51" name="Google Shape;451;p3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52" name="Google Shape;452;p3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53" name="Google Shape;453;p3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54" name="Google Shape;454;p3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5" name="Google Shape;455;p3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56" name="Google Shape;456;p3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7" name="Google Shape;457;p3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58" name="Google Shape;458;p3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59" name="Google Shape;459;p3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60" name="Google Shape;460;p34"/>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61" name="Shape 461"/>
        <p:cNvGrpSpPr/>
        <p:nvPr/>
      </p:nvGrpSpPr>
      <p:grpSpPr>
        <a:xfrm>
          <a:off x="0" y="0"/>
          <a:ext cx="0" cy="0"/>
          <a:chOff x="0" y="0"/>
          <a:chExt cx="0" cy="0"/>
        </a:xfrm>
      </p:grpSpPr>
      <p:sp>
        <p:nvSpPr>
          <p:cNvPr id="462" name="Google Shape;462;p3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5" name="Google Shape;465;p3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6" name="Google Shape;466;p3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7" name="Google Shape;467;p3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8" name="Google Shape;468;p3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9" name="Google Shape;469;p3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70" name="Google Shape;470;p3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71" name="Google Shape;471;p3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72" name="Google Shape;472;p3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73" name="Google Shape;473;p3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74" name="Google Shape;474;p3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5" name="Google Shape;475;p3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6" name="Google Shape;476;p3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7" name="Google Shape;477;p3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78" name="Shape 478"/>
        <p:cNvGrpSpPr/>
        <p:nvPr/>
      </p:nvGrpSpPr>
      <p:grpSpPr>
        <a:xfrm>
          <a:off x="0" y="0"/>
          <a:ext cx="0" cy="0"/>
          <a:chOff x="0" y="0"/>
          <a:chExt cx="0" cy="0"/>
        </a:xfrm>
      </p:grpSpPr>
      <p:sp>
        <p:nvSpPr>
          <p:cNvPr id="479" name="Google Shape;479;p3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2" name="Google Shape;482;p3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3" name="Google Shape;483;p3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4" name="Google Shape;484;p3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5" name="Google Shape;485;p3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6" name="Google Shape;486;p3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7" name="Google Shape;487;p3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8" name="Google Shape;488;p3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9" name="Google Shape;489;p3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90" name="Google Shape;490;p3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91" name="Google Shape;491;p3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2" name="Google Shape;492;p3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3" name="Google Shape;493;p3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4" name="Google Shape;494;p3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1.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500" name="Google Shape;500;p37"/>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&lt; Εισηγητής: Νίκος Κούκος &gt;</a:t>
            </a:r>
            <a:endParaRPr/>
          </a:p>
        </p:txBody>
      </p:sp>
      <p:sp>
        <p:nvSpPr>
          <p:cNvPr id="501" name="Google Shape;501;p37"/>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400"/>
              <a:t>ΕΚΠΑΙΔΕΥΤΙΚΟΣ ΟΜΙΛΟΣ ΕΥΔΟΚΙΜΟΣ</a:t>
            </a:r>
            <a:endParaRPr sz="1400">
              <a:solidFill>
                <a:schemeClr val="accent3"/>
              </a:solidFill>
            </a:endParaRPr>
          </a:p>
        </p:txBody>
      </p:sp>
      <p:sp>
        <p:nvSpPr>
          <p:cNvPr id="502" name="Google Shape;502;p37"/>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503" name="Google Shape;503;p37"/>
          <p:cNvGrpSpPr/>
          <p:nvPr/>
        </p:nvGrpSpPr>
        <p:grpSpPr>
          <a:xfrm>
            <a:off x="1413525" y="1759900"/>
            <a:ext cx="506100" cy="2444350"/>
            <a:chOff x="1413525" y="1759900"/>
            <a:chExt cx="506100" cy="2444350"/>
          </a:xfrm>
        </p:grpSpPr>
        <p:cxnSp>
          <p:nvCxnSpPr>
            <p:cNvPr id="504" name="Google Shape;504;p37"/>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505" name="Google Shape;505;p37"/>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06" name="Google Shape;506;p37"/>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07" name="Google Shape;507;p37"/>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08" name="Google Shape;508;p37"/>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509" name="Google Shape;509;p37"/>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510" name="Google Shape;510;p37"/>
          <p:cNvGrpSpPr/>
          <p:nvPr/>
        </p:nvGrpSpPr>
        <p:grpSpPr>
          <a:xfrm>
            <a:off x="7351658" y="687818"/>
            <a:ext cx="365770" cy="365752"/>
            <a:chOff x="2806813" y="5231175"/>
            <a:chExt cx="295500" cy="292625"/>
          </a:xfrm>
        </p:grpSpPr>
        <p:sp>
          <p:nvSpPr>
            <p:cNvPr id="511" name="Google Shape;511;p37"/>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37"/>
          <p:cNvSpPr txBox="1"/>
          <p:nvPr>
            <p:ph idx="2" type="subTitle"/>
          </p:nvPr>
        </p:nvSpPr>
        <p:spPr>
          <a:xfrm>
            <a:off x="7754825" y="640300"/>
            <a:ext cx="12666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000">
                <a:solidFill>
                  <a:schemeClr val="accent6"/>
                </a:solidFill>
              </a:rPr>
              <a:t>[</a:t>
            </a:r>
            <a:r>
              <a:rPr lang="el" sz="1000">
                <a:solidFill>
                  <a:schemeClr val="accent1"/>
                </a:solidFill>
              </a:rPr>
              <a:t>13</a:t>
            </a:r>
            <a:r>
              <a:rPr lang="el" sz="1000">
                <a:solidFill>
                  <a:schemeClr val="accent1"/>
                </a:solidFill>
              </a:rPr>
              <a:t>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6"/>
          <p:cNvSpPr txBox="1"/>
          <p:nvPr>
            <p:ph idx="1" type="subTitle"/>
          </p:nvPr>
        </p:nvSpPr>
        <p:spPr>
          <a:xfrm>
            <a:off x="2624425" y="2322225"/>
            <a:ext cx="54678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800"/>
              <a:t>class UniversityMember:</a:t>
            </a:r>
            <a:endParaRPr sz="800"/>
          </a:p>
          <a:p>
            <a:pPr indent="0" lvl="0" marL="0" rtl="0" algn="l">
              <a:lnSpc>
                <a:spcPct val="100000"/>
              </a:lnSpc>
              <a:spcBef>
                <a:spcPts val="400"/>
              </a:spcBef>
              <a:spcAft>
                <a:spcPts val="0"/>
              </a:spcAft>
              <a:buNone/>
            </a:pPr>
            <a:r>
              <a:rPr lang="el" sz="800"/>
              <a:t>	def __init__(self, name, age):</a:t>
            </a:r>
            <a:endParaRPr sz="800"/>
          </a:p>
          <a:p>
            <a:pPr indent="0" lvl="0" marL="0" rtl="0" algn="l">
              <a:lnSpc>
                <a:spcPct val="100000"/>
              </a:lnSpc>
              <a:spcBef>
                <a:spcPts val="400"/>
              </a:spcBef>
              <a:spcAft>
                <a:spcPts val="0"/>
              </a:spcAft>
              <a:buNone/>
            </a:pPr>
            <a:r>
              <a:rPr lang="el" sz="800"/>
              <a:t>		self.name = name</a:t>
            </a:r>
            <a:endParaRPr sz="800"/>
          </a:p>
          <a:p>
            <a:pPr indent="0" lvl="0" marL="0" rtl="0" algn="l">
              <a:lnSpc>
                <a:spcPct val="100000"/>
              </a:lnSpc>
              <a:spcBef>
                <a:spcPts val="400"/>
              </a:spcBef>
              <a:spcAft>
                <a:spcPts val="0"/>
              </a:spcAft>
              <a:buNone/>
            </a:pPr>
            <a:r>
              <a:rPr lang="el" sz="800"/>
              <a:t>		self.age = age</a:t>
            </a:r>
            <a:endParaRPr sz="800"/>
          </a:p>
          <a:p>
            <a:pPr indent="0" lvl="0" marL="0" rtl="0" algn="l">
              <a:lnSpc>
                <a:spcPct val="100000"/>
              </a:lnSpc>
              <a:spcBef>
                <a:spcPts val="400"/>
              </a:spcBef>
              <a:spcAft>
                <a:spcPts val="0"/>
              </a:spcAft>
              <a:buNone/>
            </a:pPr>
            <a:r>
              <a:rPr lang="el" sz="800"/>
              <a:t>		print("Μέλος του Πανεπιστημίου:", self.name)</a:t>
            </a:r>
            <a:endParaRPr sz="800"/>
          </a:p>
          <a:p>
            <a:pPr indent="0" lvl="0" marL="0" rtl="0" algn="l">
              <a:lnSpc>
                <a:spcPct val="100000"/>
              </a:lnSpc>
              <a:spcBef>
                <a:spcPts val="400"/>
              </a:spcBef>
              <a:spcAft>
                <a:spcPts val="0"/>
              </a:spcAft>
              <a:buNone/>
            </a:pPr>
            <a:r>
              <a:rPr lang="el" sz="800"/>
              <a:t>	def show(self):</a:t>
            </a:r>
            <a:endParaRPr sz="800"/>
          </a:p>
          <a:p>
            <a:pPr indent="0" lvl="0" marL="0" rtl="0" algn="l">
              <a:lnSpc>
                <a:spcPct val="100000"/>
              </a:lnSpc>
              <a:spcBef>
                <a:spcPts val="400"/>
              </a:spcBef>
              <a:spcAft>
                <a:spcPts val="0"/>
              </a:spcAft>
              <a:buNone/>
            </a:pPr>
            <a:r>
              <a:rPr lang="el" sz="800"/>
              <a:t>		print('Όνομα: "{0}" Ηλικία: "{1}" ' .format(self.name, self.age))</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0"/>
              </a:spcAft>
              <a:buNone/>
            </a:pPr>
            <a:r>
              <a:rPr lang="el" sz="800"/>
              <a:t>class Professor(UniversityMember):</a:t>
            </a:r>
            <a:endParaRPr sz="800"/>
          </a:p>
          <a:p>
            <a:pPr indent="0" lvl="0" marL="0" rtl="0" algn="l">
              <a:lnSpc>
                <a:spcPct val="100000"/>
              </a:lnSpc>
              <a:spcBef>
                <a:spcPts val="400"/>
              </a:spcBef>
              <a:spcAft>
                <a:spcPts val="0"/>
              </a:spcAft>
              <a:buNone/>
            </a:pPr>
            <a:r>
              <a:rPr lang="el" sz="800"/>
              <a:t>    def __init__(self, name, age, misthos):</a:t>
            </a:r>
            <a:endParaRPr sz="800"/>
          </a:p>
          <a:p>
            <a:pPr indent="0" lvl="0" marL="0" rtl="0" algn="l">
              <a:lnSpc>
                <a:spcPct val="100000"/>
              </a:lnSpc>
              <a:spcBef>
                <a:spcPts val="400"/>
              </a:spcBef>
              <a:spcAft>
                <a:spcPts val="0"/>
              </a:spcAft>
              <a:buNone/>
            </a:pPr>
            <a:r>
              <a:rPr lang="el" sz="800"/>
              <a:t>        UniversityMember.__init__(self, name, age)</a:t>
            </a:r>
            <a:endParaRPr sz="800"/>
          </a:p>
          <a:p>
            <a:pPr indent="0" lvl="0" marL="0" rtl="0" algn="l">
              <a:lnSpc>
                <a:spcPct val="100000"/>
              </a:lnSpc>
              <a:spcBef>
                <a:spcPts val="400"/>
              </a:spcBef>
              <a:spcAft>
                <a:spcPts val="0"/>
              </a:spcAft>
              <a:buNone/>
            </a:pPr>
            <a:r>
              <a:rPr lang="el" sz="800"/>
              <a:t>        self.misthos = misthos</a:t>
            </a:r>
            <a:endParaRPr sz="800"/>
          </a:p>
          <a:p>
            <a:pPr indent="0" lvl="0" marL="0" rtl="0" algn="l">
              <a:lnSpc>
                <a:spcPct val="100000"/>
              </a:lnSpc>
              <a:spcBef>
                <a:spcPts val="400"/>
              </a:spcBef>
              <a:spcAft>
                <a:spcPts val="0"/>
              </a:spcAft>
              <a:buNone/>
            </a:pPr>
            <a:r>
              <a:rPr lang="el" sz="800"/>
              <a:t>        print('Καθηγητής/τρια:', self.name)</a:t>
            </a:r>
            <a:endParaRPr sz="800"/>
          </a:p>
          <a:p>
            <a:pPr indent="0" lvl="0" marL="0" rtl="0" algn="l">
              <a:lnSpc>
                <a:spcPct val="100000"/>
              </a:lnSpc>
              <a:spcBef>
                <a:spcPts val="400"/>
              </a:spcBef>
              <a:spcAft>
                <a:spcPts val="0"/>
              </a:spcAft>
              <a:buNone/>
            </a:pPr>
            <a:r>
              <a:rPr lang="el" sz="800"/>
              <a:t>    def show(self):</a:t>
            </a:r>
            <a:endParaRPr sz="800"/>
          </a:p>
          <a:p>
            <a:pPr indent="0" lvl="0" marL="0" rtl="0" algn="l">
              <a:lnSpc>
                <a:spcPct val="100000"/>
              </a:lnSpc>
              <a:spcBef>
                <a:spcPts val="400"/>
              </a:spcBef>
              <a:spcAft>
                <a:spcPts val="0"/>
              </a:spcAft>
              <a:buNone/>
            </a:pPr>
            <a:r>
              <a:rPr lang="el" sz="800"/>
              <a:t>        UniversityMember.show(self)</a:t>
            </a:r>
            <a:endParaRPr sz="800"/>
          </a:p>
          <a:p>
            <a:pPr indent="0" lvl="0" marL="0" rtl="0" algn="l">
              <a:lnSpc>
                <a:spcPct val="100000"/>
              </a:lnSpc>
              <a:spcBef>
                <a:spcPts val="400"/>
              </a:spcBef>
              <a:spcAft>
                <a:spcPts val="0"/>
              </a:spcAft>
              <a:buNone/>
            </a:pPr>
            <a:r>
              <a:rPr lang="el" sz="800"/>
              <a:t>        print('Μισθός:', self.misthos)</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400"/>
              </a:spcAft>
              <a:buNone/>
            </a:pPr>
            <a:r>
              <a:t/>
            </a:r>
            <a:endParaRPr sz="800"/>
          </a:p>
        </p:txBody>
      </p:sp>
      <p:sp>
        <p:nvSpPr>
          <p:cNvPr id="630" name="Google Shape;630;p46"/>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13.2.4</a:t>
            </a:r>
            <a:r>
              <a:rPr lang="el" sz="5000">
                <a:solidFill>
                  <a:schemeClr val="accent6"/>
                </a:solidFill>
              </a:rPr>
              <a:t>{</a:t>
            </a:r>
            <a:endParaRPr sz="5000">
              <a:solidFill>
                <a:schemeClr val="accent6"/>
              </a:solidFill>
            </a:endParaRPr>
          </a:p>
        </p:txBody>
      </p:sp>
      <p:sp>
        <p:nvSpPr>
          <p:cNvPr id="631" name="Google Shape;631;p46"/>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300">
                <a:solidFill>
                  <a:schemeClr val="accent2"/>
                </a:solidFill>
              </a:rPr>
              <a:t>ΚΛΑΣΕΙΣ &amp; ΚΛΗΡΟΝΟΜΙΚΟΤΗΤΑ </a:t>
            </a:r>
            <a:r>
              <a:rPr lang="el" sz="2300">
                <a:solidFill>
                  <a:schemeClr val="accent6"/>
                </a:solidFill>
              </a:rPr>
              <a:t>- </a:t>
            </a:r>
            <a:r>
              <a:rPr lang="el" sz="2300">
                <a:solidFill>
                  <a:schemeClr val="lt2"/>
                </a:solidFill>
              </a:rPr>
              <a:t>ΜΕΛΕΤΗ</a:t>
            </a:r>
            <a:endParaRPr sz="2300">
              <a:solidFill>
                <a:schemeClr val="lt2"/>
              </a:solidFill>
            </a:endParaRPr>
          </a:p>
        </p:txBody>
      </p:sp>
      <p:sp>
        <p:nvSpPr>
          <p:cNvPr id="632" name="Google Shape;632;p4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33" name="Google Shape;633;p46"/>
          <p:cNvCxnSpPr>
            <a:endCxn id="632"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34" name="Google Shape;634;p4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35" name="Google Shape;635;p4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36" name="Google Shape;636;p4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37" name="Google Shape;637;p46"/>
          <p:cNvSpPr txBox="1"/>
          <p:nvPr>
            <p:ph idx="1" type="subTitle"/>
          </p:nvPr>
        </p:nvSpPr>
        <p:spPr>
          <a:xfrm>
            <a:off x="2624425" y="1072175"/>
            <a:ext cx="45720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Παράδειγμα 3 - Λύση I</a:t>
            </a:r>
            <a:endParaRPr sz="1700">
              <a:solidFill>
                <a:srgbClr val="DBA0D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7"/>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13.2.5</a:t>
            </a:r>
            <a:r>
              <a:rPr lang="el" sz="5000">
                <a:solidFill>
                  <a:schemeClr val="accent6"/>
                </a:solidFill>
              </a:rPr>
              <a:t>{</a:t>
            </a:r>
            <a:endParaRPr sz="5000">
              <a:solidFill>
                <a:schemeClr val="accent6"/>
              </a:solidFill>
            </a:endParaRPr>
          </a:p>
        </p:txBody>
      </p:sp>
      <p:sp>
        <p:nvSpPr>
          <p:cNvPr id="643" name="Google Shape;643;p47"/>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300">
                <a:solidFill>
                  <a:schemeClr val="accent2"/>
                </a:solidFill>
              </a:rPr>
              <a:t>ΚΛΑΣΕΙΣ &amp; ΚΛΗΡΟΝΟΜΙΚΟΤΗΤΑ </a:t>
            </a:r>
            <a:r>
              <a:rPr lang="el" sz="2300">
                <a:solidFill>
                  <a:schemeClr val="accent6"/>
                </a:solidFill>
              </a:rPr>
              <a:t>- </a:t>
            </a:r>
            <a:r>
              <a:rPr lang="el" sz="2300">
                <a:solidFill>
                  <a:schemeClr val="lt2"/>
                </a:solidFill>
              </a:rPr>
              <a:t>ΜΕΛΕΤΗ</a:t>
            </a:r>
            <a:endParaRPr sz="2300">
              <a:solidFill>
                <a:schemeClr val="lt2"/>
              </a:solidFill>
            </a:endParaRPr>
          </a:p>
        </p:txBody>
      </p:sp>
      <p:sp>
        <p:nvSpPr>
          <p:cNvPr id="644" name="Google Shape;644;p47"/>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45" name="Google Shape;645;p47"/>
          <p:cNvCxnSpPr>
            <a:endCxn id="644"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46" name="Google Shape;646;p4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47" name="Google Shape;647;p4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48" name="Google Shape;648;p4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49" name="Google Shape;649;p47"/>
          <p:cNvSpPr txBox="1"/>
          <p:nvPr>
            <p:ph idx="1" type="subTitle"/>
          </p:nvPr>
        </p:nvSpPr>
        <p:spPr>
          <a:xfrm>
            <a:off x="2624425" y="2322225"/>
            <a:ext cx="3231000" cy="1779900"/>
          </a:xfrm>
          <a:prstGeom prst="rect">
            <a:avLst/>
          </a:prstGeom>
        </p:spPr>
        <p:txBody>
          <a:bodyPr anchorCtr="0" anchor="ctr" bIns="91425" lIns="91425" spcFirstLastPara="1" rIns="91425" wrap="square" tIns="91425">
            <a:noAutofit/>
          </a:bodyPr>
          <a:lstStyle/>
          <a:p>
            <a:pPr indent="0" lvl="0" marL="0" rtl="0" algn="l">
              <a:spcBef>
                <a:spcPts val="400"/>
              </a:spcBef>
              <a:spcAft>
                <a:spcPts val="0"/>
              </a:spcAft>
              <a:buNone/>
            </a:pPr>
            <a:r>
              <a:rPr lang="el" sz="800"/>
              <a:t>&lt;</a:t>
            </a:r>
            <a:endParaRPr sz="800"/>
          </a:p>
          <a:p>
            <a:pPr indent="0" lvl="0" marL="0" rtl="0" algn="l">
              <a:spcBef>
                <a:spcPts val="400"/>
              </a:spcBef>
              <a:spcAft>
                <a:spcPts val="0"/>
              </a:spcAft>
              <a:buNone/>
            </a:pPr>
            <a:r>
              <a:rPr lang="el" sz="800"/>
              <a:t>class Student(UniversityMember):</a:t>
            </a:r>
            <a:endParaRPr sz="800"/>
          </a:p>
          <a:p>
            <a:pPr indent="0" lvl="0" marL="0" rtl="0" algn="l">
              <a:spcBef>
                <a:spcPts val="400"/>
              </a:spcBef>
              <a:spcAft>
                <a:spcPts val="0"/>
              </a:spcAft>
              <a:buNone/>
            </a:pPr>
            <a:r>
              <a:rPr lang="el" sz="800"/>
              <a:t>    def __init__(self, name, age, ar):</a:t>
            </a:r>
            <a:endParaRPr sz="800"/>
          </a:p>
          <a:p>
            <a:pPr indent="0" lvl="0" marL="0" rtl="0" algn="l">
              <a:spcBef>
                <a:spcPts val="400"/>
              </a:spcBef>
              <a:spcAft>
                <a:spcPts val="0"/>
              </a:spcAft>
              <a:buNone/>
            </a:pPr>
            <a:r>
              <a:rPr lang="el" sz="800"/>
              <a:t>        UniversityMember.__init__(self, name, age)</a:t>
            </a:r>
            <a:endParaRPr sz="800"/>
          </a:p>
          <a:p>
            <a:pPr indent="0" lvl="0" marL="0" rtl="0" algn="l">
              <a:spcBef>
                <a:spcPts val="400"/>
              </a:spcBef>
              <a:spcAft>
                <a:spcPts val="0"/>
              </a:spcAft>
              <a:buNone/>
            </a:pPr>
            <a:r>
              <a:rPr lang="el" sz="800"/>
              <a:t>        self.ar = ar</a:t>
            </a:r>
            <a:endParaRPr sz="800"/>
          </a:p>
          <a:p>
            <a:pPr indent="0" lvl="0" marL="0" rtl="0" algn="l">
              <a:spcBef>
                <a:spcPts val="400"/>
              </a:spcBef>
              <a:spcAft>
                <a:spcPts val="0"/>
              </a:spcAft>
              <a:buNone/>
            </a:pPr>
            <a:r>
              <a:rPr lang="el" sz="800"/>
              <a:t>        print('Φοιτητής/τρια:', self.name)</a:t>
            </a:r>
            <a:endParaRPr sz="800"/>
          </a:p>
          <a:p>
            <a:pPr indent="0" lvl="0" marL="0" rtl="0" algn="l">
              <a:spcBef>
                <a:spcPts val="400"/>
              </a:spcBef>
              <a:spcAft>
                <a:spcPts val="0"/>
              </a:spcAft>
              <a:buNone/>
            </a:pPr>
            <a:r>
              <a:rPr lang="el" sz="800"/>
              <a:t>    def show(self):</a:t>
            </a:r>
            <a:endParaRPr sz="800"/>
          </a:p>
          <a:p>
            <a:pPr indent="0" lvl="0" marL="0" rtl="0" algn="l">
              <a:spcBef>
                <a:spcPts val="400"/>
              </a:spcBef>
              <a:spcAft>
                <a:spcPts val="0"/>
              </a:spcAft>
              <a:buNone/>
            </a:pPr>
            <a:r>
              <a:rPr lang="el" sz="800"/>
              <a:t>        UniversityMember.show(self)</a:t>
            </a:r>
            <a:endParaRPr sz="800"/>
          </a:p>
          <a:p>
            <a:pPr indent="0" lvl="0" marL="0" rtl="0" algn="l">
              <a:spcBef>
                <a:spcPts val="400"/>
              </a:spcBef>
              <a:spcAft>
                <a:spcPts val="0"/>
              </a:spcAft>
              <a:buNone/>
            </a:pPr>
            <a:r>
              <a:rPr lang="el" sz="800"/>
              <a:t>        print('ΑΜ:', self.ar)</a:t>
            </a:r>
            <a:endParaRPr sz="800"/>
          </a:p>
          <a:p>
            <a:pPr indent="0" lvl="0" marL="0" rtl="0" algn="l">
              <a:spcBef>
                <a:spcPts val="400"/>
              </a:spcBef>
              <a:spcAft>
                <a:spcPts val="0"/>
              </a:spcAft>
              <a:buNone/>
            </a:pPr>
            <a:r>
              <a:t/>
            </a:r>
            <a:endParaRPr sz="800"/>
          </a:p>
          <a:p>
            <a:pPr indent="0" lvl="0" marL="0" rtl="0" algn="l">
              <a:spcBef>
                <a:spcPts val="400"/>
              </a:spcBef>
              <a:spcAft>
                <a:spcPts val="0"/>
              </a:spcAft>
              <a:buNone/>
            </a:pPr>
            <a:r>
              <a:rPr lang="el" sz="800"/>
              <a:t>p = Professor('Κωνσταντίνου Γεώργιος', 48, 1700)</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0"/>
              </a:spcAft>
              <a:buNone/>
            </a:pPr>
            <a:r>
              <a:rPr lang="el" sz="800"/>
              <a:t>p.show()</a:t>
            </a:r>
            <a:endParaRPr sz="800"/>
          </a:p>
          <a:p>
            <a:pPr indent="0" lvl="0" marL="0" rtl="0" algn="l">
              <a:lnSpc>
                <a:spcPct val="100000"/>
              </a:lnSpc>
              <a:spcBef>
                <a:spcPts val="400"/>
              </a:spcBef>
              <a:spcAft>
                <a:spcPts val="0"/>
              </a:spcAft>
              <a:buNone/>
            </a:pPr>
            <a:r>
              <a:rPr lang="el" sz="800"/>
              <a:t>s = Student('Γιαννάκου Ελένη', 20, 342)</a:t>
            </a:r>
            <a:endParaRPr sz="800"/>
          </a:p>
          <a:p>
            <a:pPr indent="0" lvl="0" marL="0" rtl="0" algn="l">
              <a:lnSpc>
                <a:spcPct val="100000"/>
              </a:lnSpc>
              <a:spcBef>
                <a:spcPts val="400"/>
              </a:spcBef>
              <a:spcAft>
                <a:spcPts val="0"/>
              </a:spcAft>
              <a:buNone/>
            </a:pPr>
            <a:r>
              <a:rPr lang="el" sz="800"/>
              <a:t>s.show()</a:t>
            </a:r>
            <a:endParaRPr sz="800"/>
          </a:p>
          <a:p>
            <a:pPr indent="0" lvl="0" marL="0" rtl="0" algn="l">
              <a:lnSpc>
                <a:spcPct val="100000"/>
              </a:lnSpc>
              <a:spcBef>
                <a:spcPts val="400"/>
              </a:spcBef>
              <a:spcAft>
                <a:spcPts val="0"/>
              </a:spcAft>
              <a:buNone/>
            </a:pPr>
            <a:r>
              <a:rPr lang="el" sz="800"/>
              <a:t>&gt;</a:t>
            </a:r>
            <a:endParaRPr sz="800"/>
          </a:p>
          <a:p>
            <a:pPr indent="0" lvl="0" marL="0" rtl="0" algn="l">
              <a:lnSpc>
                <a:spcPct val="100000"/>
              </a:lnSpc>
              <a:spcBef>
                <a:spcPts val="400"/>
              </a:spcBef>
              <a:spcAft>
                <a:spcPts val="400"/>
              </a:spcAft>
              <a:buNone/>
            </a:pPr>
            <a:r>
              <a:t/>
            </a:r>
            <a:endParaRPr sz="800"/>
          </a:p>
        </p:txBody>
      </p:sp>
      <p:sp>
        <p:nvSpPr>
          <p:cNvPr id="650" name="Google Shape;650;p47"/>
          <p:cNvSpPr txBox="1"/>
          <p:nvPr>
            <p:ph idx="1" type="subTitle"/>
          </p:nvPr>
        </p:nvSpPr>
        <p:spPr>
          <a:xfrm>
            <a:off x="2624425" y="1072175"/>
            <a:ext cx="45720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Παράδειγμα 3 - Λύση II</a:t>
            </a:r>
            <a:endParaRPr sz="1700">
              <a:solidFill>
                <a:srgbClr val="DBA0DB"/>
              </a:solidFill>
            </a:endParaRPr>
          </a:p>
        </p:txBody>
      </p:sp>
      <p:sp>
        <p:nvSpPr>
          <p:cNvPr id="651" name="Google Shape;651;p47"/>
          <p:cNvSpPr txBox="1"/>
          <p:nvPr>
            <p:ph idx="1" type="subTitle"/>
          </p:nvPr>
        </p:nvSpPr>
        <p:spPr>
          <a:xfrm>
            <a:off x="5801900" y="2314675"/>
            <a:ext cx="31974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000">
                <a:solidFill>
                  <a:schemeClr val="lt1"/>
                </a:solidFill>
              </a:rPr>
              <a:t>Έξοδος:</a:t>
            </a:r>
            <a:endParaRPr sz="1000">
              <a:solidFill>
                <a:schemeClr val="lt1"/>
              </a:solidFill>
            </a:endParaRPr>
          </a:p>
          <a:p>
            <a:pPr indent="0" lvl="0" marL="0" rtl="0" algn="l">
              <a:lnSpc>
                <a:spcPct val="100000"/>
              </a:lnSpc>
              <a:spcBef>
                <a:spcPts val="400"/>
              </a:spcBef>
              <a:spcAft>
                <a:spcPts val="0"/>
              </a:spcAft>
              <a:buNone/>
            </a:pPr>
            <a:r>
              <a:rPr lang="el" sz="1000">
                <a:solidFill>
                  <a:schemeClr val="dk2"/>
                </a:solidFill>
              </a:rPr>
              <a:t>Μέλος του Πανεπιστημίου: Κωνσταντίνου Γεώργιος</a:t>
            </a:r>
            <a:endParaRPr sz="1000">
              <a:solidFill>
                <a:schemeClr val="dk2"/>
              </a:solidFill>
            </a:endParaRPr>
          </a:p>
          <a:p>
            <a:pPr indent="0" lvl="0" marL="0" rtl="0" algn="l">
              <a:lnSpc>
                <a:spcPct val="100000"/>
              </a:lnSpc>
              <a:spcBef>
                <a:spcPts val="400"/>
              </a:spcBef>
              <a:spcAft>
                <a:spcPts val="0"/>
              </a:spcAft>
              <a:buNone/>
            </a:pPr>
            <a:r>
              <a:rPr lang="el" sz="1000">
                <a:solidFill>
                  <a:schemeClr val="dk2"/>
                </a:solidFill>
              </a:rPr>
              <a:t>Καθηγητής: Κωνσταντίνου Γεώργιος</a:t>
            </a:r>
            <a:endParaRPr sz="1000">
              <a:solidFill>
                <a:schemeClr val="dk2"/>
              </a:solidFill>
            </a:endParaRPr>
          </a:p>
          <a:p>
            <a:pPr indent="0" lvl="0" marL="0" rtl="0" algn="l">
              <a:lnSpc>
                <a:spcPct val="100000"/>
              </a:lnSpc>
              <a:spcBef>
                <a:spcPts val="400"/>
              </a:spcBef>
              <a:spcAft>
                <a:spcPts val="0"/>
              </a:spcAft>
              <a:buNone/>
            </a:pPr>
            <a:r>
              <a:rPr lang="el" sz="1000">
                <a:solidFill>
                  <a:schemeClr val="dk2"/>
                </a:solidFill>
              </a:rPr>
              <a:t>Όνομα: "Κωνσταντίνου Γεώργιος" Ηλικία: "48" </a:t>
            </a:r>
            <a:endParaRPr sz="1000">
              <a:solidFill>
                <a:schemeClr val="dk2"/>
              </a:solidFill>
            </a:endParaRPr>
          </a:p>
          <a:p>
            <a:pPr indent="0" lvl="0" marL="0" rtl="0" algn="l">
              <a:lnSpc>
                <a:spcPct val="100000"/>
              </a:lnSpc>
              <a:spcBef>
                <a:spcPts val="400"/>
              </a:spcBef>
              <a:spcAft>
                <a:spcPts val="0"/>
              </a:spcAft>
              <a:buNone/>
            </a:pPr>
            <a:r>
              <a:rPr lang="el" sz="1000">
                <a:solidFill>
                  <a:schemeClr val="dk2"/>
                </a:solidFill>
              </a:rPr>
              <a:t>Μισθός: 1700</a:t>
            </a:r>
            <a:endParaRPr sz="1000">
              <a:solidFill>
                <a:schemeClr val="dk2"/>
              </a:solidFill>
            </a:endParaRPr>
          </a:p>
          <a:p>
            <a:pPr indent="0" lvl="0" marL="0" rtl="0" algn="l">
              <a:lnSpc>
                <a:spcPct val="100000"/>
              </a:lnSpc>
              <a:spcBef>
                <a:spcPts val="400"/>
              </a:spcBef>
              <a:spcAft>
                <a:spcPts val="0"/>
              </a:spcAft>
              <a:buNone/>
            </a:pPr>
            <a:r>
              <a:rPr lang="el" sz="1000">
                <a:solidFill>
                  <a:schemeClr val="dk2"/>
                </a:solidFill>
              </a:rPr>
              <a:t>Μέλος του Πανεπιστημίου: Γιαννάκου Ελένη</a:t>
            </a:r>
            <a:endParaRPr sz="1000">
              <a:solidFill>
                <a:schemeClr val="dk2"/>
              </a:solidFill>
            </a:endParaRPr>
          </a:p>
          <a:p>
            <a:pPr indent="0" lvl="0" marL="0" rtl="0" algn="l">
              <a:lnSpc>
                <a:spcPct val="100000"/>
              </a:lnSpc>
              <a:spcBef>
                <a:spcPts val="400"/>
              </a:spcBef>
              <a:spcAft>
                <a:spcPts val="0"/>
              </a:spcAft>
              <a:buNone/>
            </a:pPr>
            <a:r>
              <a:rPr lang="el" sz="1000">
                <a:solidFill>
                  <a:schemeClr val="dk2"/>
                </a:solidFill>
              </a:rPr>
              <a:t>Φοιτητής: Γιαννάκου Ελένη</a:t>
            </a:r>
            <a:endParaRPr sz="1000">
              <a:solidFill>
                <a:schemeClr val="dk2"/>
              </a:solidFill>
            </a:endParaRPr>
          </a:p>
          <a:p>
            <a:pPr indent="0" lvl="0" marL="0" rtl="0" algn="l">
              <a:lnSpc>
                <a:spcPct val="100000"/>
              </a:lnSpc>
              <a:spcBef>
                <a:spcPts val="400"/>
              </a:spcBef>
              <a:spcAft>
                <a:spcPts val="0"/>
              </a:spcAft>
              <a:buNone/>
            </a:pPr>
            <a:r>
              <a:rPr lang="el" sz="1000">
                <a:solidFill>
                  <a:schemeClr val="dk2"/>
                </a:solidFill>
              </a:rPr>
              <a:t>Όνομα: "Γιαννάκου Ελένη" Ηλικία: "20" </a:t>
            </a:r>
            <a:endParaRPr sz="1000">
              <a:solidFill>
                <a:schemeClr val="dk2"/>
              </a:solidFill>
            </a:endParaRPr>
          </a:p>
          <a:p>
            <a:pPr indent="0" lvl="0" marL="0" rtl="0" algn="l">
              <a:lnSpc>
                <a:spcPct val="100000"/>
              </a:lnSpc>
              <a:spcBef>
                <a:spcPts val="400"/>
              </a:spcBef>
              <a:spcAft>
                <a:spcPts val="0"/>
              </a:spcAft>
              <a:buNone/>
            </a:pPr>
            <a:r>
              <a:rPr lang="el" sz="1000">
                <a:solidFill>
                  <a:schemeClr val="dk2"/>
                </a:solidFill>
              </a:rPr>
              <a:t>ΑΜ: 342</a:t>
            </a:r>
            <a:endParaRPr sz="1000">
              <a:solidFill>
                <a:schemeClr val="dk2"/>
              </a:solidFill>
            </a:endParaRPr>
          </a:p>
          <a:p>
            <a:pPr indent="0" lvl="0" marL="0" rtl="0" algn="l">
              <a:lnSpc>
                <a:spcPct val="100000"/>
              </a:lnSpc>
              <a:spcBef>
                <a:spcPts val="400"/>
              </a:spcBef>
              <a:spcAft>
                <a:spcPts val="400"/>
              </a:spcAft>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8"/>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13.2.6</a:t>
            </a:r>
            <a:r>
              <a:rPr lang="el" sz="5000">
                <a:solidFill>
                  <a:schemeClr val="accent6"/>
                </a:solidFill>
              </a:rPr>
              <a:t>{</a:t>
            </a:r>
            <a:endParaRPr sz="5000">
              <a:solidFill>
                <a:schemeClr val="accent6"/>
              </a:solidFill>
            </a:endParaRPr>
          </a:p>
        </p:txBody>
      </p:sp>
      <p:sp>
        <p:nvSpPr>
          <p:cNvPr id="657" name="Google Shape;657;p48"/>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700">
                <a:solidFill>
                  <a:schemeClr val="accent2"/>
                </a:solidFill>
              </a:rPr>
              <a:t>ΚΛΑΣΕΙΣ &amp; ΚΛΗΡΟΝΟΜΙΚΟΤΗΤΑ </a:t>
            </a:r>
            <a:r>
              <a:rPr lang="el" sz="2700">
                <a:solidFill>
                  <a:schemeClr val="accent6"/>
                </a:solidFill>
              </a:rPr>
              <a:t>- </a:t>
            </a:r>
            <a:r>
              <a:rPr lang="el" sz="2700">
                <a:solidFill>
                  <a:schemeClr val="lt2"/>
                </a:solidFill>
              </a:rPr>
              <a:t>ΜΕΛΕΤΗ</a:t>
            </a:r>
            <a:endParaRPr sz="2700">
              <a:solidFill>
                <a:schemeClr val="lt2"/>
              </a:solidFill>
            </a:endParaRPr>
          </a:p>
        </p:txBody>
      </p:sp>
      <p:sp>
        <p:nvSpPr>
          <p:cNvPr id="658" name="Google Shape;658;p4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59" name="Google Shape;659;p48"/>
          <p:cNvCxnSpPr>
            <a:endCxn id="658"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60" name="Google Shape;660;p4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61" name="Google Shape;661;p4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62" name="Google Shape;662;p4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63" name="Google Shape;663;p48"/>
          <p:cNvSpPr txBox="1"/>
          <p:nvPr>
            <p:ph idx="1" type="subTitle"/>
          </p:nvPr>
        </p:nvSpPr>
        <p:spPr>
          <a:xfrm>
            <a:off x="2624425" y="2518300"/>
            <a:ext cx="600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&lt;</a:t>
            </a:r>
            <a:endParaRPr sz="1400"/>
          </a:p>
          <a:p>
            <a:pPr indent="0" lvl="0" marL="0" rtl="0" algn="l">
              <a:lnSpc>
                <a:spcPct val="100000"/>
              </a:lnSpc>
              <a:spcBef>
                <a:spcPts val="400"/>
              </a:spcBef>
              <a:spcAft>
                <a:spcPts val="0"/>
              </a:spcAft>
              <a:buNone/>
            </a:pPr>
            <a:r>
              <a:rPr lang="el" sz="1400"/>
              <a:t>Φτιάξτε μια κλάση Person και δύο υποκλάσεις: Male και Female.</a:t>
            </a:r>
            <a:endParaRPr sz="1400"/>
          </a:p>
          <a:p>
            <a:pPr indent="0" lvl="0" marL="0" rtl="0" algn="l">
              <a:lnSpc>
                <a:spcPct val="100000"/>
              </a:lnSpc>
              <a:spcBef>
                <a:spcPts val="400"/>
              </a:spcBef>
              <a:spcAft>
                <a:spcPts val="0"/>
              </a:spcAft>
              <a:buNone/>
            </a:pPr>
            <a:r>
              <a:rPr lang="el" sz="1400"/>
              <a:t>Όλες οι κλάσεις έχουν τη μέθοδο "getGender" η οποία μπορει να</a:t>
            </a:r>
            <a:endParaRPr sz="1400"/>
          </a:p>
          <a:p>
            <a:pPr indent="0" lvl="0" marL="0" rtl="0" algn="l">
              <a:lnSpc>
                <a:spcPct val="100000"/>
              </a:lnSpc>
              <a:spcBef>
                <a:spcPts val="400"/>
              </a:spcBef>
              <a:spcAft>
                <a:spcPts val="0"/>
              </a:spcAft>
              <a:buNone/>
            </a:pPr>
            <a:r>
              <a:rPr lang="el" sz="1400"/>
              <a:t>τυπώσει "Άνδρας" για την κλάση Male και "Γυναικα" για την κλάση Female.</a:t>
            </a:r>
            <a:endParaRPr sz="1400"/>
          </a:p>
          <a:p>
            <a:pPr indent="0" lvl="0" marL="0" rtl="0" algn="l">
              <a:lnSpc>
                <a:spcPct val="100000"/>
              </a:lnSpc>
              <a:spcBef>
                <a:spcPts val="400"/>
              </a:spcBef>
              <a:spcAft>
                <a:spcPts val="0"/>
              </a:spcAft>
              <a:buNone/>
            </a:pPr>
            <a:r>
              <a:rPr lang="el" sz="1400"/>
              <a:t>Κατόπιν, φτιάξτε 2 αντικείμενα των κλάσεων και ζητήστε τις εκτυπώσεις τους.</a:t>
            </a:r>
            <a:endParaRPr sz="1400"/>
          </a:p>
          <a:p>
            <a:pPr indent="0" lvl="0" marL="0" rtl="0" algn="l">
              <a:lnSpc>
                <a:spcPct val="100000"/>
              </a:lnSpc>
              <a:spcBef>
                <a:spcPts val="400"/>
              </a:spcBef>
              <a:spcAft>
                <a:spcPts val="400"/>
              </a:spcAft>
              <a:buNone/>
            </a:pPr>
            <a:r>
              <a:rPr lang="el" sz="1400"/>
              <a:t>&gt;</a:t>
            </a:r>
            <a:endParaRPr sz="1400"/>
          </a:p>
        </p:txBody>
      </p:sp>
      <p:sp>
        <p:nvSpPr>
          <p:cNvPr id="664" name="Google Shape;664;p48"/>
          <p:cNvSpPr txBox="1"/>
          <p:nvPr>
            <p:ph idx="1" type="subTitle"/>
          </p:nvPr>
        </p:nvSpPr>
        <p:spPr>
          <a:xfrm>
            <a:off x="2545100" y="1416375"/>
            <a:ext cx="22407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Παράδειγμα 4</a:t>
            </a:r>
            <a:endParaRPr sz="2100">
              <a:solidFill>
                <a:srgbClr val="DBA0D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9"/>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13.2.7</a:t>
            </a:r>
            <a:r>
              <a:rPr lang="el" sz="5000">
                <a:solidFill>
                  <a:schemeClr val="accent6"/>
                </a:solidFill>
              </a:rPr>
              <a:t>{</a:t>
            </a:r>
            <a:endParaRPr sz="5000">
              <a:solidFill>
                <a:schemeClr val="accent6"/>
              </a:solidFill>
            </a:endParaRPr>
          </a:p>
        </p:txBody>
      </p:sp>
      <p:sp>
        <p:nvSpPr>
          <p:cNvPr id="670" name="Google Shape;670;p49"/>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300">
                <a:solidFill>
                  <a:schemeClr val="accent2"/>
                </a:solidFill>
              </a:rPr>
              <a:t>ΚΛΑΣΕΙΣ &amp; ΚΛΗΡΟΝΟΜΙΚΟΤΗΤΑ </a:t>
            </a:r>
            <a:r>
              <a:rPr lang="el" sz="2300">
                <a:solidFill>
                  <a:schemeClr val="accent6"/>
                </a:solidFill>
              </a:rPr>
              <a:t>- </a:t>
            </a:r>
            <a:r>
              <a:rPr lang="el" sz="2300">
                <a:solidFill>
                  <a:schemeClr val="lt2"/>
                </a:solidFill>
              </a:rPr>
              <a:t>ΜΕΛΕΤΗ</a:t>
            </a:r>
            <a:endParaRPr sz="2300">
              <a:solidFill>
                <a:schemeClr val="lt2"/>
              </a:solidFill>
            </a:endParaRPr>
          </a:p>
        </p:txBody>
      </p:sp>
      <p:sp>
        <p:nvSpPr>
          <p:cNvPr id="671" name="Google Shape;671;p4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72" name="Google Shape;672;p49"/>
          <p:cNvCxnSpPr>
            <a:endCxn id="671"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73" name="Google Shape;673;p4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74" name="Google Shape;674;p4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75" name="Google Shape;675;p4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76" name="Google Shape;676;p49"/>
          <p:cNvSpPr txBox="1"/>
          <p:nvPr>
            <p:ph idx="1" type="subTitle"/>
          </p:nvPr>
        </p:nvSpPr>
        <p:spPr>
          <a:xfrm>
            <a:off x="2624425" y="2101538"/>
            <a:ext cx="29508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800"/>
              <a:t>&lt;</a:t>
            </a:r>
            <a:endParaRPr sz="800"/>
          </a:p>
          <a:p>
            <a:pPr indent="0" lvl="0" marL="0" rtl="0" algn="l">
              <a:lnSpc>
                <a:spcPct val="100000"/>
              </a:lnSpc>
              <a:spcBef>
                <a:spcPts val="400"/>
              </a:spcBef>
              <a:spcAft>
                <a:spcPts val="0"/>
              </a:spcAft>
              <a:buNone/>
            </a:pPr>
            <a:r>
              <a:rPr lang="el" sz="800"/>
              <a:t>class Person():</a:t>
            </a:r>
            <a:endParaRPr sz="800"/>
          </a:p>
          <a:p>
            <a:pPr indent="0" lvl="0" marL="0" rtl="0" algn="l">
              <a:lnSpc>
                <a:spcPct val="100000"/>
              </a:lnSpc>
              <a:spcBef>
                <a:spcPts val="400"/>
              </a:spcBef>
              <a:spcAft>
                <a:spcPts val="0"/>
              </a:spcAft>
              <a:buNone/>
            </a:pPr>
            <a:r>
              <a:rPr lang="el" sz="800"/>
              <a:t>    def getGender(self):</a:t>
            </a:r>
            <a:endParaRPr sz="800"/>
          </a:p>
          <a:p>
            <a:pPr indent="0" lvl="0" marL="0" rtl="0" algn="l">
              <a:lnSpc>
                <a:spcPct val="100000"/>
              </a:lnSpc>
              <a:spcBef>
                <a:spcPts val="400"/>
              </a:spcBef>
              <a:spcAft>
                <a:spcPts val="0"/>
              </a:spcAft>
              <a:buNone/>
            </a:pPr>
            <a:r>
              <a:rPr lang="el" sz="800"/>
              <a:t>        return "Unknown"</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0"/>
              </a:spcAft>
              <a:buNone/>
            </a:pPr>
            <a:r>
              <a:rPr lang="el" sz="800"/>
              <a:t>class Male(Person):</a:t>
            </a:r>
            <a:endParaRPr sz="800"/>
          </a:p>
          <a:p>
            <a:pPr indent="0" lvl="0" marL="0" rtl="0" algn="l">
              <a:lnSpc>
                <a:spcPct val="100000"/>
              </a:lnSpc>
              <a:spcBef>
                <a:spcPts val="400"/>
              </a:spcBef>
              <a:spcAft>
                <a:spcPts val="0"/>
              </a:spcAft>
              <a:buNone/>
            </a:pPr>
            <a:r>
              <a:rPr lang="el" sz="800"/>
              <a:t>    def getGender(self):</a:t>
            </a:r>
            <a:endParaRPr sz="800"/>
          </a:p>
          <a:p>
            <a:pPr indent="0" lvl="0" marL="0" rtl="0" algn="l">
              <a:lnSpc>
                <a:spcPct val="100000"/>
              </a:lnSpc>
              <a:spcBef>
                <a:spcPts val="400"/>
              </a:spcBef>
              <a:spcAft>
                <a:spcPts val="0"/>
              </a:spcAft>
              <a:buNone/>
            </a:pPr>
            <a:r>
              <a:rPr lang="el" sz="800"/>
              <a:t>        return "Άνδρας"</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0"/>
              </a:spcAft>
              <a:buNone/>
            </a:pPr>
            <a:r>
              <a:rPr lang="el" sz="800"/>
              <a:t>class Female(Person):</a:t>
            </a:r>
            <a:endParaRPr sz="800"/>
          </a:p>
          <a:p>
            <a:pPr indent="0" lvl="0" marL="0" rtl="0" algn="l">
              <a:lnSpc>
                <a:spcPct val="100000"/>
              </a:lnSpc>
              <a:spcBef>
                <a:spcPts val="400"/>
              </a:spcBef>
              <a:spcAft>
                <a:spcPts val="0"/>
              </a:spcAft>
              <a:buNone/>
            </a:pPr>
            <a:r>
              <a:rPr lang="el" sz="800"/>
              <a:t>    def getGender(self):</a:t>
            </a:r>
            <a:endParaRPr sz="800"/>
          </a:p>
          <a:p>
            <a:pPr indent="0" lvl="0" marL="0" rtl="0" algn="l">
              <a:lnSpc>
                <a:spcPct val="100000"/>
              </a:lnSpc>
              <a:spcBef>
                <a:spcPts val="400"/>
              </a:spcBef>
              <a:spcAft>
                <a:spcPts val="0"/>
              </a:spcAft>
              <a:buNone/>
            </a:pPr>
            <a:r>
              <a:rPr lang="el" sz="800"/>
              <a:t>        return "Γυναίκα"</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0"/>
              </a:spcAft>
              <a:buNone/>
            </a:pPr>
            <a:r>
              <a:rPr lang="el" sz="800"/>
              <a:t>Γιώργος = Male()</a:t>
            </a:r>
            <a:endParaRPr sz="800"/>
          </a:p>
          <a:p>
            <a:pPr indent="0" lvl="0" marL="0" rtl="0" algn="l">
              <a:lnSpc>
                <a:spcPct val="100000"/>
              </a:lnSpc>
              <a:spcBef>
                <a:spcPts val="400"/>
              </a:spcBef>
              <a:spcAft>
                <a:spcPts val="0"/>
              </a:spcAft>
              <a:buNone/>
            </a:pPr>
            <a:r>
              <a:rPr lang="el" sz="800"/>
              <a:t>Μαρία= Female()</a:t>
            </a:r>
            <a:endParaRPr sz="800"/>
          </a:p>
          <a:p>
            <a:pPr indent="0" lvl="0" marL="0" rtl="0" algn="l">
              <a:lnSpc>
                <a:spcPct val="100000"/>
              </a:lnSpc>
              <a:spcBef>
                <a:spcPts val="400"/>
              </a:spcBef>
              <a:spcAft>
                <a:spcPts val="0"/>
              </a:spcAft>
              <a:buNone/>
            </a:pPr>
            <a:r>
              <a:rPr lang="el" sz="800"/>
              <a:t>print('Ο Γιώργος είναι', Γιώργος.getGender())</a:t>
            </a:r>
            <a:endParaRPr sz="800"/>
          </a:p>
          <a:p>
            <a:pPr indent="0" lvl="0" marL="0" rtl="0" algn="l">
              <a:lnSpc>
                <a:spcPct val="100000"/>
              </a:lnSpc>
              <a:spcBef>
                <a:spcPts val="400"/>
              </a:spcBef>
              <a:spcAft>
                <a:spcPts val="0"/>
              </a:spcAft>
              <a:buNone/>
            </a:pPr>
            <a:r>
              <a:rPr lang="el" sz="800"/>
              <a:t>print('Η Μαρία είναι', Μαρία.getGender())</a:t>
            </a:r>
            <a:endParaRPr sz="800"/>
          </a:p>
          <a:p>
            <a:pPr indent="0" lvl="0" marL="0" rtl="0" algn="l">
              <a:lnSpc>
                <a:spcPct val="100000"/>
              </a:lnSpc>
              <a:spcBef>
                <a:spcPts val="400"/>
              </a:spcBef>
              <a:spcAft>
                <a:spcPts val="400"/>
              </a:spcAft>
              <a:buNone/>
            </a:pPr>
            <a:r>
              <a:rPr lang="el" sz="800"/>
              <a:t>&gt;</a:t>
            </a:r>
            <a:endParaRPr sz="800"/>
          </a:p>
        </p:txBody>
      </p:sp>
      <p:sp>
        <p:nvSpPr>
          <p:cNvPr id="677" name="Google Shape;677;p49"/>
          <p:cNvSpPr txBox="1"/>
          <p:nvPr>
            <p:ph idx="1" type="subTitle"/>
          </p:nvPr>
        </p:nvSpPr>
        <p:spPr>
          <a:xfrm>
            <a:off x="2624425" y="1072175"/>
            <a:ext cx="45720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Παράδειγμα 4 - Λύση</a:t>
            </a:r>
            <a:endParaRPr sz="1700">
              <a:solidFill>
                <a:srgbClr val="DBA0DB"/>
              </a:solidFill>
            </a:endParaRPr>
          </a:p>
        </p:txBody>
      </p:sp>
      <p:sp>
        <p:nvSpPr>
          <p:cNvPr id="678" name="Google Shape;678;p49"/>
          <p:cNvSpPr txBox="1"/>
          <p:nvPr>
            <p:ph idx="1" type="subTitle"/>
          </p:nvPr>
        </p:nvSpPr>
        <p:spPr>
          <a:xfrm>
            <a:off x="5833725" y="2173713"/>
            <a:ext cx="29508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&lt;</a:t>
            </a:r>
            <a:endParaRPr sz="1200"/>
          </a:p>
          <a:p>
            <a:pPr indent="0" lvl="0" marL="0" rtl="0" algn="l">
              <a:lnSpc>
                <a:spcPct val="100000"/>
              </a:lnSpc>
              <a:spcBef>
                <a:spcPts val="400"/>
              </a:spcBef>
              <a:spcAft>
                <a:spcPts val="0"/>
              </a:spcAft>
              <a:buNone/>
            </a:pPr>
            <a:r>
              <a:rPr lang="el" sz="1200">
                <a:solidFill>
                  <a:schemeClr val="lt1"/>
                </a:solidFill>
              </a:rPr>
              <a:t>Έξοδος:</a:t>
            </a:r>
            <a:endParaRPr sz="1200">
              <a:solidFill>
                <a:schemeClr val="lt1"/>
              </a:solidFill>
            </a:endParaRPr>
          </a:p>
          <a:p>
            <a:pPr indent="0" lvl="0" marL="0" rtl="0" algn="l">
              <a:lnSpc>
                <a:spcPct val="100000"/>
              </a:lnSpc>
              <a:spcBef>
                <a:spcPts val="400"/>
              </a:spcBef>
              <a:spcAft>
                <a:spcPts val="0"/>
              </a:spcAft>
              <a:buNone/>
            </a:pPr>
            <a:r>
              <a:rPr lang="el" sz="1200">
                <a:solidFill>
                  <a:schemeClr val="dk2"/>
                </a:solidFill>
              </a:rPr>
              <a:t>Ο Γιώργος είναι Άνδρας</a:t>
            </a:r>
            <a:endParaRPr sz="1200">
              <a:solidFill>
                <a:schemeClr val="dk2"/>
              </a:solidFill>
            </a:endParaRPr>
          </a:p>
          <a:p>
            <a:pPr indent="0" lvl="0" marL="0" rtl="0" algn="l">
              <a:lnSpc>
                <a:spcPct val="100000"/>
              </a:lnSpc>
              <a:spcBef>
                <a:spcPts val="400"/>
              </a:spcBef>
              <a:spcAft>
                <a:spcPts val="0"/>
              </a:spcAft>
              <a:buNone/>
            </a:pPr>
            <a:r>
              <a:rPr lang="el" sz="1200">
                <a:solidFill>
                  <a:schemeClr val="dk2"/>
                </a:solidFill>
              </a:rPr>
              <a:t>Η Μαρία είναι Γυναίκα</a:t>
            </a:r>
            <a:endParaRPr sz="1200">
              <a:solidFill>
                <a:schemeClr val="dk2"/>
              </a:solidFill>
            </a:endParaRPr>
          </a:p>
          <a:p>
            <a:pPr indent="0" lvl="0" marL="0" rtl="0" algn="l">
              <a:lnSpc>
                <a:spcPct val="100000"/>
              </a:lnSpc>
              <a:spcBef>
                <a:spcPts val="400"/>
              </a:spcBef>
              <a:spcAft>
                <a:spcPts val="400"/>
              </a:spcAft>
              <a:buNone/>
            </a:pPr>
            <a:r>
              <a:rPr lang="el" sz="1200"/>
              <a:t>&gt;</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0"/>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13.3.0</a:t>
            </a:r>
            <a:r>
              <a:rPr lang="el" sz="5000">
                <a:solidFill>
                  <a:schemeClr val="accent6"/>
                </a:solidFill>
              </a:rPr>
              <a:t>{</a:t>
            </a:r>
            <a:endParaRPr sz="5000">
              <a:solidFill>
                <a:schemeClr val="accent6"/>
              </a:solidFill>
            </a:endParaRPr>
          </a:p>
        </p:txBody>
      </p:sp>
      <p:sp>
        <p:nvSpPr>
          <p:cNvPr id="684" name="Google Shape;684;p50"/>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100">
                <a:solidFill>
                  <a:schemeClr val="accent2"/>
                </a:solidFill>
              </a:rPr>
              <a:t>PROPERTIES</a:t>
            </a:r>
            <a:r>
              <a:rPr lang="el" sz="2100">
                <a:solidFill>
                  <a:schemeClr val="accent2"/>
                </a:solidFill>
              </a:rPr>
              <a:t> </a:t>
            </a:r>
            <a:r>
              <a:rPr lang="el" sz="2100">
                <a:solidFill>
                  <a:schemeClr val="accent6"/>
                </a:solidFill>
              </a:rPr>
              <a:t>&amp;</a:t>
            </a:r>
            <a:r>
              <a:rPr lang="el" sz="2100">
                <a:solidFill>
                  <a:schemeClr val="accent6"/>
                </a:solidFill>
              </a:rPr>
              <a:t> </a:t>
            </a:r>
            <a:r>
              <a:rPr lang="el" sz="2100">
                <a:solidFill>
                  <a:schemeClr val="lt2"/>
                </a:solidFill>
              </a:rPr>
              <a:t>DECORATORS</a:t>
            </a:r>
            <a:endParaRPr sz="2100">
              <a:solidFill>
                <a:schemeClr val="lt2"/>
              </a:solidFill>
            </a:endParaRPr>
          </a:p>
        </p:txBody>
      </p:sp>
      <p:sp>
        <p:nvSpPr>
          <p:cNvPr id="685" name="Google Shape;685;p5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86" name="Google Shape;686;p50"/>
          <p:cNvCxnSpPr>
            <a:endCxn id="68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87" name="Google Shape;687;p5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88" name="Google Shape;688;p5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89" name="Google Shape;689;p5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90" name="Google Shape;690;p50"/>
          <p:cNvSpPr txBox="1"/>
          <p:nvPr>
            <p:ph idx="1" type="subTitle"/>
          </p:nvPr>
        </p:nvSpPr>
        <p:spPr>
          <a:xfrm>
            <a:off x="2624425" y="2322225"/>
            <a:ext cx="5467800" cy="1779900"/>
          </a:xfrm>
          <a:prstGeom prst="rect">
            <a:avLst/>
          </a:prstGeom>
        </p:spPr>
        <p:txBody>
          <a:bodyPr anchorCtr="0" anchor="ctr" bIns="91425" lIns="91425" spcFirstLastPara="1" rIns="91425" wrap="square" tIns="91425">
            <a:noAutofit/>
          </a:bodyPr>
          <a:lstStyle/>
          <a:p>
            <a:pPr indent="-323850" lvl="0" marL="457200" rtl="0" algn="l">
              <a:lnSpc>
                <a:spcPct val="100000"/>
              </a:lnSpc>
              <a:spcBef>
                <a:spcPts val="400"/>
              </a:spcBef>
              <a:spcAft>
                <a:spcPts val="0"/>
              </a:spcAft>
              <a:buSzPts val="1500"/>
              <a:buChar char="●"/>
            </a:pPr>
            <a:r>
              <a:rPr lang="el" sz="1500"/>
              <a:t>Οι ιδιότητες στις κλάσεις μας επιτρέπουν να ορίσουμε χαρακτηριστικά (μεταβλητές) που ανήκουν σε ένα αντικείμενο.</a:t>
            </a:r>
            <a:endParaRPr sz="1500"/>
          </a:p>
          <a:p>
            <a:pPr indent="-323850" lvl="0" marL="457200" rtl="0" algn="l">
              <a:lnSpc>
                <a:spcPct val="100000"/>
              </a:lnSpc>
              <a:spcBef>
                <a:spcPts val="0"/>
              </a:spcBef>
              <a:spcAft>
                <a:spcPts val="0"/>
              </a:spcAft>
              <a:buSzPts val="1500"/>
              <a:buChar char="●"/>
            </a:pPr>
            <a:r>
              <a:rPr lang="el" sz="1500"/>
              <a:t>oι decorators είναι ειδικές συναρτήσεις που τροποποιούν τη συμπεριφορά άλλων συναρτήσεων ή μεθόδων. Μας επιτρέπουν να προσθέσουμε λειτουργικότητα σε μια κλάση ή τις μεθόδους της χωρίς να αλλάξουμε τον αρχικό τους κώδικα.</a:t>
            </a:r>
            <a:endParaRPr sz="1500"/>
          </a:p>
        </p:txBody>
      </p:sp>
      <p:sp>
        <p:nvSpPr>
          <p:cNvPr id="691" name="Google Shape;691;p50"/>
          <p:cNvSpPr txBox="1"/>
          <p:nvPr>
            <p:ph idx="1" type="subTitle"/>
          </p:nvPr>
        </p:nvSpPr>
        <p:spPr>
          <a:xfrm>
            <a:off x="2624425" y="1230650"/>
            <a:ext cx="45720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a:solidFill>
                  <a:srgbClr val="DBA0DB"/>
                </a:solidFill>
              </a:rPr>
              <a:t>ΟΡΙΣΜΟΣ</a:t>
            </a:r>
            <a:endParaRPr>
              <a:solidFill>
                <a:srgbClr val="DBA0D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51"/>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13.3.1</a:t>
            </a:r>
            <a:r>
              <a:rPr lang="el" sz="5000">
                <a:solidFill>
                  <a:schemeClr val="accent6"/>
                </a:solidFill>
              </a:rPr>
              <a:t>{</a:t>
            </a:r>
            <a:endParaRPr sz="5000">
              <a:solidFill>
                <a:schemeClr val="accent6"/>
              </a:solidFill>
            </a:endParaRPr>
          </a:p>
        </p:txBody>
      </p:sp>
      <p:sp>
        <p:nvSpPr>
          <p:cNvPr id="697" name="Google Shape;697;p51"/>
          <p:cNvSpPr txBox="1"/>
          <p:nvPr>
            <p:ph idx="2" type="title"/>
          </p:nvPr>
        </p:nvSpPr>
        <p:spPr>
          <a:xfrm>
            <a:off x="2624427" y="6814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100">
                <a:solidFill>
                  <a:schemeClr val="accent2"/>
                </a:solidFill>
              </a:rPr>
              <a:t>PROPERTIES </a:t>
            </a:r>
            <a:r>
              <a:rPr lang="el" sz="2100">
                <a:solidFill>
                  <a:schemeClr val="accent6"/>
                </a:solidFill>
              </a:rPr>
              <a:t>&amp; </a:t>
            </a:r>
            <a:r>
              <a:rPr lang="el" sz="2100">
                <a:solidFill>
                  <a:schemeClr val="lt2"/>
                </a:solidFill>
              </a:rPr>
              <a:t>DECORATORS</a:t>
            </a:r>
            <a:endParaRPr sz="2100">
              <a:solidFill>
                <a:schemeClr val="lt2"/>
              </a:solidFill>
            </a:endParaRPr>
          </a:p>
        </p:txBody>
      </p:sp>
      <p:sp>
        <p:nvSpPr>
          <p:cNvPr id="698" name="Google Shape;698;p5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99" name="Google Shape;699;p51"/>
          <p:cNvCxnSpPr>
            <a:endCxn id="698"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700" name="Google Shape;700;p5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701" name="Google Shape;701;p5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02" name="Google Shape;702;p5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03" name="Google Shape;703;p51"/>
          <p:cNvSpPr txBox="1"/>
          <p:nvPr>
            <p:ph idx="1" type="subTitle"/>
          </p:nvPr>
        </p:nvSpPr>
        <p:spPr>
          <a:xfrm>
            <a:off x="2624425" y="2322225"/>
            <a:ext cx="54678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800"/>
              <a:t>def decorator(func):</a:t>
            </a:r>
            <a:endParaRPr sz="800"/>
          </a:p>
          <a:p>
            <a:pPr indent="0" lvl="0" marL="0" rtl="0" algn="l">
              <a:lnSpc>
                <a:spcPct val="100000"/>
              </a:lnSpc>
              <a:spcBef>
                <a:spcPts val="400"/>
              </a:spcBef>
              <a:spcAft>
                <a:spcPts val="0"/>
              </a:spcAft>
              <a:buNone/>
            </a:pPr>
            <a:r>
              <a:rPr lang="el" sz="800"/>
              <a:t>    def wrapper(*args, **kwargs):</a:t>
            </a:r>
            <a:endParaRPr sz="800"/>
          </a:p>
          <a:p>
            <a:pPr indent="0" lvl="0" marL="0" rtl="0" algn="l">
              <a:lnSpc>
                <a:spcPct val="100000"/>
              </a:lnSpc>
              <a:spcBef>
                <a:spcPts val="400"/>
              </a:spcBef>
              <a:spcAft>
                <a:spcPts val="0"/>
              </a:spcAft>
              <a:buNone/>
            </a:pPr>
            <a:r>
              <a:rPr lang="el" sz="800"/>
              <a:t>        print("Πριν την εκτέλεση της μεθόδου")</a:t>
            </a:r>
            <a:endParaRPr sz="800"/>
          </a:p>
          <a:p>
            <a:pPr indent="0" lvl="0" marL="0" rtl="0" algn="l">
              <a:lnSpc>
                <a:spcPct val="100000"/>
              </a:lnSpc>
              <a:spcBef>
                <a:spcPts val="400"/>
              </a:spcBef>
              <a:spcAft>
                <a:spcPts val="0"/>
              </a:spcAft>
              <a:buNone/>
            </a:pPr>
            <a:r>
              <a:rPr lang="el" sz="800"/>
              <a:t>        result = func(*args, **kwargs)</a:t>
            </a:r>
            <a:endParaRPr sz="800"/>
          </a:p>
          <a:p>
            <a:pPr indent="0" lvl="0" marL="0" rtl="0" algn="l">
              <a:lnSpc>
                <a:spcPct val="100000"/>
              </a:lnSpc>
              <a:spcBef>
                <a:spcPts val="400"/>
              </a:spcBef>
              <a:spcAft>
                <a:spcPts val="0"/>
              </a:spcAft>
              <a:buNone/>
            </a:pPr>
            <a:r>
              <a:rPr lang="el" sz="800"/>
              <a:t>        print("Μετά την εκτέλεση της μεθόδου")</a:t>
            </a:r>
            <a:endParaRPr sz="800"/>
          </a:p>
          <a:p>
            <a:pPr indent="0" lvl="0" marL="0" rtl="0" algn="l">
              <a:lnSpc>
                <a:spcPct val="100000"/>
              </a:lnSpc>
              <a:spcBef>
                <a:spcPts val="400"/>
              </a:spcBef>
              <a:spcAft>
                <a:spcPts val="0"/>
              </a:spcAft>
              <a:buNone/>
            </a:pPr>
            <a:r>
              <a:rPr lang="el" sz="800"/>
              <a:t>        return result</a:t>
            </a:r>
            <a:endParaRPr sz="800"/>
          </a:p>
          <a:p>
            <a:pPr indent="0" lvl="0" marL="0" rtl="0" algn="l">
              <a:lnSpc>
                <a:spcPct val="100000"/>
              </a:lnSpc>
              <a:spcBef>
                <a:spcPts val="400"/>
              </a:spcBef>
              <a:spcAft>
                <a:spcPts val="0"/>
              </a:spcAft>
              <a:buNone/>
            </a:pPr>
            <a:r>
              <a:rPr lang="el" sz="800"/>
              <a:t>    return wrapper</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0"/>
              </a:spcAft>
              <a:buNone/>
            </a:pPr>
            <a:r>
              <a:rPr lang="el" sz="800"/>
              <a:t>class MathOperations:</a:t>
            </a:r>
            <a:endParaRPr sz="800"/>
          </a:p>
          <a:p>
            <a:pPr indent="0" lvl="0" marL="0" rtl="0" algn="l">
              <a:lnSpc>
                <a:spcPct val="100000"/>
              </a:lnSpc>
              <a:spcBef>
                <a:spcPts val="400"/>
              </a:spcBef>
              <a:spcAft>
                <a:spcPts val="0"/>
              </a:spcAft>
              <a:buNone/>
            </a:pPr>
            <a:r>
              <a:rPr lang="el" sz="800"/>
              <a:t>    @decorator</a:t>
            </a:r>
            <a:endParaRPr sz="800"/>
          </a:p>
          <a:p>
            <a:pPr indent="0" lvl="0" marL="0" rtl="0" algn="l">
              <a:lnSpc>
                <a:spcPct val="100000"/>
              </a:lnSpc>
              <a:spcBef>
                <a:spcPts val="400"/>
              </a:spcBef>
              <a:spcAft>
                <a:spcPts val="0"/>
              </a:spcAft>
              <a:buNone/>
            </a:pPr>
            <a:r>
              <a:rPr lang="el" sz="800"/>
              <a:t>    def add_numbers(self, x, y):</a:t>
            </a:r>
            <a:endParaRPr sz="800"/>
          </a:p>
          <a:p>
            <a:pPr indent="0" lvl="0" marL="0" rtl="0" algn="l">
              <a:lnSpc>
                <a:spcPct val="100000"/>
              </a:lnSpc>
              <a:spcBef>
                <a:spcPts val="400"/>
              </a:spcBef>
              <a:spcAft>
                <a:spcPts val="0"/>
              </a:spcAft>
              <a:buNone/>
            </a:pPr>
            <a:r>
              <a:rPr lang="el" sz="800"/>
              <a:t>        return x + y</a:t>
            </a:r>
            <a:endParaRPr sz="800"/>
          </a:p>
          <a:p>
            <a:pPr indent="0" lvl="0" marL="0" rtl="0" algn="l">
              <a:lnSpc>
                <a:spcPct val="100000"/>
              </a:lnSpc>
              <a:spcBef>
                <a:spcPts val="400"/>
              </a:spcBef>
              <a:spcAft>
                <a:spcPts val="0"/>
              </a:spcAft>
              <a:buNone/>
            </a:pPr>
            <a:r>
              <a:rPr lang="el" sz="800">
                <a:solidFill>
                  <a:schemeClr val="lt1"/>
                </a:solidFill>
              </a:rPr>
              <a:t># Δημιουργία αντικειμένου της κλάσης MathOperations</a:t>
            </a:r>
            <a:endParaRPr sz="800">
              <a:solidFill>
                <a:schemeClr val="lt1"/>
              </a:solidFill>
            </a:endParaRPr>
          </a:p>
          <a:p>
            <a:pPr indent="0" lvl="0" marL="0" rtl="0" algn="l">
              <a:lnSpc>
                <a:spcPct val="100000"/>
              </a:lnSpc>
              <a:spcBef>
                <a:spcPts val="400"/>
              </a:spcBef>
              <a:spcAft>
                <a:spcPts val="0"/>
              </a:spcAft>
              <a:buNone/>
            </a:pPr>
            <a:r>
              <a:rPr lang="el" sz="800"/>
              <a:t>math_obj = MathOperations()</a:t>
            </a:r>
            <a:endParaRPr sz="800"/>
          </a:p>
          <a:p>
            <a:pPr indent="0" lvl="0" marL="0" rtl="0" algn="l">
              <a:lnSpc>
                <a:spcPct val="100000"/>
              </a:lnSpc>
              <a:spcBef>
                <a:spcPts val="400"/>
              </a:spcBef>
              <a:spcAft>
                <a:spcPts val="0"/>
              </a:spcAft>
              <a:buNone/>
            </a:pPr>
            <a:r>
              <a:rPr lang="el" sz="800">
                <a:solidFill>
                  <a:schemeClr val="lt1"/>
                </a:solidFill>
              </a:rPr>
              <a:t># Κλήση της μεθόδου add_numbers</a:t>
            </a:r>
            <a:endParaRPr sz="800">
              <a:solidFill>
                <a:schemeClr val="lt1"/>
              </a:solidFill>
            </a:endParaRPr>
          </a:p>
          <a:p>
            <a:pPr indent="0" lvl="0" marL="0" rtl="0" algn="l">
              <a:lnSpc>
                <a:spcPct val="100000"/>
              </a:lnSpc>
              <a:spcBef>
                <a:spcPts val="400"/>
              </a:spcBef>
              <a:spcAft>
                <a:spcPts val="0"/>
              </a:spcAft>
              <a:buNone/>
            </a:pPr>
            <a:r>
              <a:rPr lang="el" sz="800"/>
              <a:t>result = math_obj.add_numbers(2, 3)</a:t>
            </a:r>
            <a:endParaRPr sz="800"/>
          </a:p>
          <a:p>
            <a:pPr indent="0" lvl="0" marL="0" rtl="0" algn="l">
              <a:lnSpc>
                <a:spcPct val="100000"/>
              </a:lnSpc>
              <a:spcBef>
                <a:spcPts val="400"/>
              </a:spcBef>
              <a:spcAft>
                <a:spcPts val="400"/>
              </a:spcAft>
              <a:buNone/>
            </a:pPr>
            <a:r>
              <a:t/>
            </a:r>
            <a:endParaRPr sz="800"/>
          </a:p>
        </p:txBody>
      </p:sp>
      <p:sp>
        <p:nvSpPr>
          <p:cNvPr id="704" name="Google Shape;704;p51"/>
          <p:cNvSpPr txBox="1"/>
          <p:nvPr>
            <p:ph idx="1" type="subTitle"/>
          </p:nvPr>
        </p:nvSpPr>
        <p:spPr>
          <a:xfrm>
            <a:off x="2624425" y="991700"/>
            <a:ext cx="45720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500">
                <a:solidFill>
                  <a:srgbClr val="DBA0DB"/>
                </a:solidFill>
              </a:rPr>
              <a:t>Παράδειγμα</a:t>
            </a:r>
            <a:endParaRPr sz="1500">
              <a:solidFill>
                <a:srgbClr val="DBA0DB"/>
              </a:solidFill>
            </a:endParaRPr>
          </a:p>
        </p:txBody>
      </p:sp>
      <p:sp>
        <p:nvSpPr>
          <p:cNvPr id="705" name="Google Shape;705;p51"/>
          <p:cNvSpPr txBox="1"/>
          <p:nvPr>
            <p:ph idx="1" type="subTitle"/>
          </p:nvPr>
        </p:nvSpPr>
        <p:spPr>
          <a:xfrm>
            <a:off x="6006875" y="2109250"/>
            <a:ext cx="29142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solidFill>
                  <a:schemeClr val="lt1"/>
                </a:solidFill>
              </a:rPr>
              <a:t>Έξοδος:</a:t>
            </a:r>
            <a:endParaRPr sz="1200">
              <a:solidFill>
                <a:schemeClr val="lt1"/>
              </a:solidFill>
            </a:endParaRPr>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0"/>
              </a:spcAft>
              <a:buNone/>
            </a:pPr>
            <a:r>
              <a:rPr lang="el" sz="1200">
                <a:solidFill>
                  <a:schemeClr val="dk2"/>
                </a:solidFill>
              </a:rPr>
              <a:t>Πριν την εκτέλεση της μεθόδου</a:t>
            </a:r>
            <a:endParaRPr sz="1200">
              <a:solidFill>
                <a:schemeClr val="dk2"/>
              </a:solidFill>
            </a:endParaRPr>
          </a:p>
          <a:p>
            <a:pPr indent="0" lvl="0" marL="0" rtl="0" algn="l">
              <a:lnSpc>
                <a:spcPct val="100000"/>
              </a:lnSpc>
              <a:spcBef>
                <a:spcPts val="400"/>
              </a:spcBef>
              <a:spcAft>
                <a:spcPts val="0"/>
              </a:spcAft>
              <a:buNone/>
            </a:pPr>
            <a:r>
              <a:rPr lang="el" sz="1200">
                <a:solidFill>
                  <a:schemeClr val="dk2"/>
                </a:solidFill>
              </a:rPr>
              <a:t>5</a:t>
            </a:r>
            <a:endParaRPr sz="1200">
              <a:solidFill>
                <a:schemeClr val="dk2"/>
              </a:solidFill>
            </a:endParaRPr>
          </a:p>
          <a:p>
            <a:pPr indent="0" lvl="0" marL="0" rtl="0" algn="l">
              <a:lnSpc>
                <a:spcPct val="100000"/>
              </a:lnSpc>
              <a:spcBef>
                <a:spcPts val="400"/>
              </a:spcBef>
              <a:spcAft>
                <a:spcPts val="0"/>
              </a:spcAft>
              <a:buNone/>
            </a:pPr>
            <a:r>
              <a:rPr lang="el" sz="1200">
                <a:solidFill>
                  <a:schemeClr val="dk2"/>
                </a:solidFill>
              </a:rPr>
              <a:t>Μετά την εκτέλεση της μεθόδου</a:t>
            </a:r>
            <a:endParaRPr sz="1200">
              <a:solidFill>
                <a:schemeClr val="dk2"/>
              </a:solidFill>
            </a:endParaRPr>
          </a:p>
          <a:p>
            <a:pPr indent="0" lvl="0" marL="0" rtl="0" algn="l">
              <a:lnSpc>
                <a:spcPct val="100000"/>
              </a:lnSpc>
              <a:spcBef>
                <a:spcPts val="400"/>
              </a:spcBef>
              <a:spcAft>
                <a:spcPts val="4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2"/>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13.2.0</a:t>
            </a:r>
            <a:r>
              <a:rPr lang="el" sz="5000">
                <a:solidFill>
                  <a:schemeClr val="accent6"/>
                </a:solidFill>
              </a:rPr>
              <a:t>{</a:t>
            </a:r>
            <a:endParaRPr sz="5000">
              <a:solidFill>
                <a:schemeClr val="accent6"/>
              </a:solidFill>
            </a:endParaRPr>
          </a:p>
        </p:txBody>
      </p:sp>
      <p:sp>
        <p:nvSpPr>
          <p:cNvPr id="711" name="Google Shape;711;p52"/>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712" name="Google Shape;712;p5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13" name="Google Shape;713;p52"/>
          <p:cNvCxnSpPr>
            <a:endCxn id="712"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714" name="Google Shape;714;p5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715" name="Google Shape;715;p5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16" name="Google Shape;716;p5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17" name="Google Shape;717;p52"/>
          <p:cNvSpPr txBox="1"/>
          <p:nvPr>
            <p:ph idx="1" type="subTitle"/>
          </p:nvPr>
        </p:nvSpPr>
        <p:spPr>
          <a:xfrm>
            <a:off x="1958175" y="2161263"/>
            <a:ext cx="33297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solidFill>
                  <a:schemeClr val="accent6"/>
                </a:solidFill>
              </a:rPr>
              <a:t>&lt;</a:t>
            </a:r>
            <a:endParaRPr sz="1200">
              <a:solidFill>
                <a:schemeClr val="accent6"/>
              </a:solidFill>
            </a:endParaRPr>
          </a:p>
          <a:p>
            <a:pPr indent="0" lvl="0" marL="0" rtl="0" algn="l">
              <a:lnSpc>
                <a:spcPct val="100000"/>
              </a:lnSpc>
              <a:spcBef>
                <a:spcPts val="400"/>
              </a:spcBef>
              <a:spcAft>
                <a:spcPts val="0"/>
              </a:spcAft>
              <a:buNone/>
            </a:pPr>
            <a:r>
              <a:rPr lang="el" sz="1200">
                <a:solidFill>
                  <a:schemeClr val="lt1"/>
                </a:solidFill>
              </a:rPr>
              <a:t>1.</a:t>
            </a:r>
            <a:r>
              <a:rPr lang="el" sz="1200">
                <a:solidFill>
                  <a:srgbClr val="A5CF27"/>
                </a:solidFill>
              </a:rPr>
              <a:t> </a:t>
            </a:r>
            <a:r>
              <a:rPr lang="el" sz="1200">
                <a:solidFill>
                  <a:srgbClr val="A5CF27"/>
                </a:solidFill>
              </a:rPr>
              <a:t>Φτιάξτε μια κλάση Calculator η οποία να έχει σαν μεθόδους τις βασικές αριθμητικές πράξεις (πρόσθεση, αφαιρεση, πολ/σμό, διαίρεση).</a:t>
            </a:r>
            <a:endParaRPr sz="1200">
              <a:solidFill>
                <a:srgbClr val="A5CF27"/>
              </a:solidFill>
            </a:endParaRPr>
          </a:p>
          <a:p>
            <a:pPr indent="0" lvl="0" marL="0" rtl="0" algn="l">
              <a:lnSpc>
                <a:spcPct val="100000"/>
              </a:lnSpc>
              <a:spcBef>
                <a:spcPts val="400"/>
              </a:spcBef>
              <a:spcAft>
                <a:spcPts val="0"/>
              </a:spcAft>
              <a:buNone/>
            </a:pPr>
            <a:r>
              <a:rPr lang="el" sz="1200">
                <a:solidFill>
                  <a:srgbClr val="A5CF27"/>
                </a:solidFill>
              </a:rPr>
              <a:t>Δημιουργήστε τα αντίστοιχα αντικειμενα και ζητήστε την εκτύπωση</a:t>
            </a:r>
            <a:endParaRPr sz="1200">
              <a:solidFill>
                <a:srgbClr val="A5CF27"/>
              </a:solidFill>
            </a:endParaRPr>
          </a:p>
          <a:p>
            <a:pPr indent="0" lvl="0" marL="0" rtl="0" algn="l">
              <a:lnSpc>
                <a:spcPct val="100000"/>
              </a:lnSpc>
              <a:spcBef>
                <a:spcPts val="400"/>
              </a:spcBef>
              <a:spcAft>
                <a:spcPts val="0"/>
              </a:spcAft>
              <a:buNone/>
            </a:pPr>
            <a:r>
              <a:rPr lang="el" sz="1200">
                <a:solidFill>
                  <a:srgbClr val="A5CF27"/>
                </a:solidFill>
              </a:rPr>
              <a:t>για κάθε μέθοδο. Σε περίπτωση διαιρεσης με το μηδέν, πρέπει το</a:t>
            </a:r>
            <a:endParaRPr sz="1200">
              <a:solidFill>
                <a:srgbClr val="A5CF27"/>
              </a:solidFill>
            </a:endParaRPr>
          </a:p>
          <a:p>
            <a:pPr indent="0" lvl="0" marL="0" rtl="0" algn="l">
              <a:lnSpc>
                <a:spcPct val="100000"/>
              </a:lnSpc>
              <a:spcBef>
                <a:spcPts val="400"/>
              </a:spcBef>
              <a:spcAft>
                <a:spcPts val="0"/>
              </a:spcAft>
              <a:buNone/>
            </a:pPr>
            <a:r>
              <a:rPr lang="el" sz="1200">
                <a:solidFill>
                  <a:srgbClr val="A5CF27"/>
                </a:solidFill>
              </a:rPr>
              <a:t>προγραμματάκι σας να προβλέπει την εκτύπωση ενός error.</a:t>
            </a:r>
            <a:endParaRPr sz="1200">
              <a:solidFill>
                <a:srgbClr val="A5CF27"/>
              </a:solidFill>
            </a:endParaRPr>
          </a:p>
          <a:p>
            <a:pPr indent="0" lvl="0" marL="0" rtl="0" algn="l">
              <a:lnSpc>
                <a:spcPct val="100000"/>
              </a:lnSpc>
              <a:spcBef>
                <a:spcPts val="400"/>
              </a:spcBef>
              <a:spcAft>
                <a:spcPts val="0"/>
              </a:spcAft>
              <a:buNone/>
            </a:pPr>
            <a:r>
              <a:rPr lang="el" sz="1200">
                <a:solidFill>
                  <a:schemeClr val="accent6"/>
                </a:solidFill>
              </a:rPr>
              <a:t>&gt;</a:t>
            </a:r>
            <a:endParaRPr sz="1200">
              <a:solidFill>
                <a:schemeClr val="accent6"/>
              </a:solidFill>
            </a:endParaRPr>
          </a:p>
          <a:p>
            <a:pPr indent="0" lvl="0" marL="0" rtl="0" algn="l">
              <a:lnSpc>
                <a:spcPct val="100000"/>
              </a:lnSpc>
              <a:spcBef>
                <a:spcPts val="400"/>
              </a:spcBef>
              <a:spcAft>
                <a:spcPts val="400"/>
              </a:spcAft>
              <a:buNone/>
            </a:pPr>
            <a:r>
              <a:t/>
            </a:r>
            <a:endParaRPr sz="1200">
              <a:solidFill>
                <a:srgbClr val="A5CF27"/>
              </a:solidFill>
            </a:endParaRPr>
          </a:p>
        </p:txBody>
      </p:sp>
      <p:sp>
        <p:nvSpPr>
          <p:cNvPr id="718" name="Google Shape;718;p52"/>
          <p:cNvSpPr txBox="1"/>
          <p:nvPr>
            <p:ph idx="1" type="subTitle"/>
          </p:nvPr>
        </p:nvSpPr>
        <p:spPr>
          <a:xfrm>
            <a:off x="2510275" y="1135300"/>
            <a:ext cx="15456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Άσκηση 1</a:t>
            </a:r>
            <a:endParaRPr sz="1700">
              <a:solidFill>
                <a:srgbClr val="DBA0DB"/>
              </a:solidFill>
            </a:endParaRPr>
          </a:p>
        </p:txBody>
      </p:sp>
      <p:sp>
        <p:nvSpPr>
          <p:cNvPr id="719" name="Google Shape;719;p52"/>
          <p:cNvSpPr txBox="1"/>
          <p:nvPr>
            <p:ph idx="1" type="subTitle"/>
          </p:nvPr>
        </p:nvSpPr>
        <p:spPr>
          <a:xfrm>
            <a:off x="5381375" y="2571750"/>
            <a:ext cx="33297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&lt;</a:t>
            </a:r>
            <a:endParaRPr sz="1200"/>
          </a:p>
          <a:p>
            <a:pPr indent="0" lvl="0" marL="0" rtl="0" algn="l">
              <a:lnSpc>
                <a:spcPct val="100000"/>
              </a:lnSpc>
              <a:spcBef>
                <a:spcPts val="400"/>
              </a:spcBef>
              <a:spcAft>
                <a:spcPts val="0"/>
              </a:spcAft>
              <a:buNone/>
            </a:pPr>
            <a:r>
              <a:rPr lang="el" sz="1200">
                <a:solidFill>
                  <a:schemeClr val="lt1"/>
                </a:solidFill>
              </a:rPr>
              <a:t>2</a:t>
            </a:r>
            <a:r>
              <a:rPr lang="el" sz="1200">
                <a:solidFill>
                  <a:schemeClr val="lt1"/>
                </a:solidFill>
              </a:rPr>
              <a:t>.</a:t>
            </a:r>
            <a:r>
              <a:rPr lang="el" sz="1200">
                <a:solidFill>
                  <a:schemeClr val="accent2"/>
                </a:solidFill>
              </a:rPr>
              <a:t> </a:t>
            </a:r>
            <a:r>
              <a:rPr lang="el" sz="1200">
                <a:solidFill>
                  <a:schemeClr val="accent2"/>
                </a:solidFill>
              </a:rPr>
              <a:t>Γράψτε ένα πρόγραμμα για να δημιουργήσετε μια κλάση Bank, η οποία να αντιπροσωπεύει μια τράπεζα. Δημιουργήστε μεθόδους όπως, δημιουργώ λογαριασμό, κάνω κατάθεση, κάνω ανάληψη, ελέγχω το balance. </a:t>
            </a:r>
            <a:endParaRPr sz="1200">
              <a:solidFill>
                <a:schemeClr val="accent2"/>
              </a:solidFill>
            </a:endParaRPr>
          </a:p>
          <a:p>
            <a:pPr indent="0" lvl="0" marL="0" rtl="0" algn="l">
              <a:lnSpc>
                <a:spcPct val="100000"/>
              </a:lnSpc>
              <a:spcBef>
                <a:spcPts val="400"/>
              </a:spcBef>
              <a:spcAft>
                <a:spcPts val="0"/>
              </a:spcAft>
              <a:buNone/>
            </a:pPr>
            <a:r>
              <a:rPr lang="el" sz="1200">
                <a:solidFill>
                  <a:schemeClr val="accent2"/>
                </a:solidFill>
              </a:rPr>
              <a:t>Χρησιμοποιήστε if - else, σε παριπτώσεις όπως, σε περίπτωση ανάληψης, το ποσό ειναι μικρότερο από το διαθέσιμο. Ζητήστε εκτυπώσεις.</a:t>
            </a:r>
            <a:endParaRPr sz="1200">
              <a:solidFill>
                <a:schemeClr val="accent2"/>
              </a:solidFill>
            </a:endParaRPr>
          </a:p>
          <a:p>
            <a:pPr indent="0" lvl="0" marL="0" rtl="0" algn="l">
              <a:lnSpc>
                <a:spcPct val="100000"/>
              </a:lnSpc>
              <a:spcBef>
                <a:spcPts val="400"/>
              </a:spcBef>
              <a:spcAft>
                <a:spcPts val="400"/>
              </a:spcAft>
              <a:buNone/>
            </a:pPr>
            <a:r>
              <a:rPr lang="el" sz="1200"/>
              <a:t>&gt;</a:t>
            </a:r>
            <a:endParaRPr sz="1200"/>
          </a:p>
        </p:txBody>
      </p:sp>
      <p:sp>
        <p:nvSpPr>
          <p:cNvPr id="720" name="Google Shape;720;p52"/>
          <p:cNvSpPr txBox="1"/>
          <p:nvPr>
            <p:ph idx="1" type="subTitle"/>
          </p:nvPr>
        </p:nvSpPr>
        <p:spPr>
          <a:xfrm>
            <a:off x="5452225" y="1579050"/>
            <a:ext cx="15456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Άσκηση 2</a:t>
            </a:r>
            <a:endParaRPr sz="1700">
              <a:solidFill>
                <a:srgbClr val="DBA0D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8"/>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a:t>
            </a:r>
            <a:r>
              <a:rPr lang="el" sz="3000"/>
              <a:t>.0.1</a:t>
            </a:r>
            <a:r>
              <a:rPr lang="el" sz="5000">
                <a:solidFill>
                  <a:schemeClr val="accent6"/>
                </a:solidFill>
              </a:rPr>
              <a:t>{</a:t>
            </a:r>
            <a:endParaRPr sz="5000">
              <a:solidFill>
                <a:schemeClr val="accent6"/>
              </a:solidFill>
            </a:endParaRPr>
          </a:p>
        </p:txBody>
      </p:sp>
      <p:sp>
        <p:nvSpPr>
          <p:cNvPr id="523" name="Google Shape;523;p38"/>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524" name="Google Shape;524;p3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25" name="Google Shape;525;p38"/>
          <p:cNvCxnSpPr>
            <a:endCxn id="524"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26" name="Google Shape;526;p3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27" name="Google Shape;527;p3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28" name="Google Shape;528;p3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29" name="Google Shape;529;p38"/>
          <p:cNvSpPr txBox="1"/>
          <p:nvPr>
            <p:ph idx="1" type="subTitle"/>
          </p:nvPr>
        </p:nvSpPr>
        <p:spPr>
          <a:xfrm>
            <a:off x="1931425" y="1857350"/>
            <a:ext cx="37383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&lt;</a:t>
            </a:r>
            <a:endParaRPr sz="1400"/>
          </a:p>
          <a:p>
            <a:pPr indent="0" lvl="0" marL="0" rtl="0" algn="l">
              <a:lnSpc>
                <a:spcPct val="100000"/>
              </a:lnSpc>
              <a:spcBef>
                <a:spcPts val="400"/>
              </a:spcBef>
              <a:spcAft>
                <a:spcPts val="0"/>
              </a:spcAft>
              <a:buNone/>
            </a:pPr>
            <a:r>
              <a:rPr lang="el" sz="1400">
                <a:solidFill>
                  <a:schemeClr val="lt1"/>
                </a:solidFill>
              </a:rPr>
              <a:t>1.</a:t>
            </a:r>
            <a:r>
              <a:rPr lang="el" sz="1400">
                <a:solidFill>
                  <a:schemeClr val="accent2"/>
                </a:solidFill>
              </a:rPr>
              <a:t> Δημιουργήστε μια γονική κλάση "Shape" με μια μέθοδο "area" που επιστρέφει το εμβαδόν ενός σχήματος. Στη συνέχεια, δημιουργήστε δύο παιδικές (child) κλάσεις "Rectangle" και "Circle" που κληρονομούν από την κλάση "Shape" και υλοποιούν τη μέθοδο "area" με τον κατάλληλο τρόπο για κάθε σχήμα.</a:t>
            </a:r>
            <a:endParaRPr sz="1400">
              <a:solidFill>
                <a:schemeClr val="accent2"/>
              </a:solidFill>
            </a:endParaRPr>
          </a:p>
          <a:p>
            <a:pPr indent="0" lvl="0" marL="0" rtl="0" algn="l">
              <a:lnSpc>
                <a:spcPct val="100000"/>
              </a:lnSpc>
              <a:spcBef>
                <a:spcPts val="400"/>
              </a:spcBef>
              <a:spcAft>
                <a:spcPts val="400"/>
              </a:spcAft>
              <a:buNone/>
            </a:pPr>
            <a:r>
              <a:rPr lang="el" sz="1400"/>
              <a:t>&gt;</a:t>
            </a:r>
            <a:endParaRPr sz="1400"/>
          </a:p>
        </p:txBody>
      </p:sp>
      <p:sp>
        <p:nvSpPr>
          <p:cNvPr id="530" name="Google Shape;530;p38"/>
          <p:cNvSpPr txBox="1"/>
          <p:nvPr>
            <p:ph idx="1" type="subTitle"/>
          </p:nvPr>
        </p:nvSpPr>
        <p:spPr>
          <a:xfrm>
            <a:off x="2510275" y="1135300"/>
            <a:ext cx="15456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Άσκηση 1</a:t>
            </a:r>
            <a:endParaRPr sz="2100">
              <a:solidFill>
                <a:srgbClr val="DBA0DB"/>
              </a:solidFill>
            </a:endParaRPr>
          </a:p>
        </p:txBody>
      </p:sp>
      <p:sp>
        <p:nvSpPr>
          <p:cNvPr id="531" name="Google Shape;531;p38"/>
          <p:cNvSpPr txBox="1"/>
          <p:nvPr/>
        </p:nvSpPr>
        <p:spPr>
          <a:xfrm>
            <a:off x="5616275" y="1264875"/>
            <a:ext cx="33297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100">
                <a:solidFill>
                  <a:schemeClr val="accent3"/>
                </a:solidFill>
                <a:latin typeface="Fira Code"/>
                <a:ea typeface="Fira Code"/>
                <a:cs typeface="Fira Code"/>
                <a:sym typeface="Fira Code"/>
              </a:rPr>
              <a:t>class Shape:</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def area(self):</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pass</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class Rectangle(Shape):</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def __init__(self, width, height):</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self.width = width</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self.height = height</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def area(self):</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return self.width * self.height</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class Circle(Shape):</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def __init__(self, radius):</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self.radius = radius</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…συνέχεια στις σημειώσεις!</a:t>
            </a:r>
            <a:endParaRPr sz="1100">
              <a:solidFill>
                <a:schemeClr val="accent3"/>
              </a:solidFill>
              <a:latin typeface="Fira Code"/>
              <a:ea typeface="Fira Code"/>
              <a:cs typeface="Fira Code"/>
              <a:sym typeface="Fira Cod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9"/>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13.0.2</a:t>
            </a:r>
            <a:r>
              <a:rPr lang="el" sz="5000">
                <a:solidFill>
                  <a:schemeClr val="accent6"/>
                </a:solidFill>
              </a:rPr>
              <a:t>{</a:t>
            </a:r>
            <a:endParaRPr sz="5000">
              <a:solidFill>
                <a:schemeClr val="accent6"/>
              </a:solidFill>
            </a:endParaRPr>
          </a:p>
        </p:txBody>
      </p:sp>
      <p:sp>
        <p:nvSpPr>
          <p:cNvPr id="537" name="Google Shape;537;p39"/>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538" name="Google Shape;538;p3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39" name="Google Shape;539;p39"/>
          <p:cNvCxnSpPr>
            <a:endCxn id="538"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40" name="Google Shape;540;p3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41" name="Google Shape;541;p3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42" name="Google Shape;542;p3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43" name="Google Shape;543;p39"/>
          <p:cNvSpPr txBox="1"/>
          <p:nvPr>
            <p:ph idx="1" type="subTitle"/>
          </p:nvPr>
        </p:nvSpPr>
        <p:spPr>
          <a:xfrm>
            <a:off x="1898088" y="2017775"/>
            <a:ext cx="38133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solidFill>
                  <a:schemeClr val="accent2"/>
                </a:solidFill>
              </a:rPr>
              <a:t>Δημιουργήστε μια γονική κλάση "Animal" με μια μέθοδο "sound"</a:t>
            </a:r>
            <a:endParaRPr sz="1300">
              <a:solidFill>
                <a:schemeClr val="accent2"/>
              </a:solidFill>
            </a:endParaRPr>
          </a:p>
          <a:p>
            <a:pPr indent="0" lvl="0" marL="0" rtl="0" algn="l">
              <a:lnSpc>
                <a:spcPct val="100000"/>
              </a:lnSpc>
              <a:spcBef>
                <a:spcPts val="400"/>
              </a:spcBef>
              <a:spcAft>
                <a:spcPts val="0"/>
              </a:spcAft>
              <a:buNone/>
            </a:pPr>
            <a:r>
              <a:rPr lang="el" sz="1300">
                <a:solidFill>
                  <a:schemeClr val="accent2"/>
                </a:solidFill>
              </a:rPr>
              <a:t>που επιστρέφει τον ήχο που βγάζει το ζώο. Στη συνέχεια, δημιουργήστε τρεις παιδικές (child) κλάσεις "Dog", "Cat" και "Cow" που κληρονομούν από την κλάση "Animal" και υλοποιούν τη μέθοδο "sound"</a:t>
            </a:r>
            <a:endParaRPr sz="1300">
              <a:solidFill>
                <a:schemeClr val="accent2"/>
              </a:solidFill>
            </a:endParaRPr>
          </a:p>
          <a:p>
            <a:pPr indent="0" lvl="0" marL="0" rtl="0" algn="l">
              <a:lnSpc>
                <a:spcPct val="100000"/>
              </a:lnSpc>
              <a:spcBef>
                <a:spcPts val="400"/>
              </a:spcBef>
              <a:spcAft>
                <a:spcPts val="0"/>
              </a:spcAft>
              <a:buNone/>
            </a:pPr>
            <a:r>
              <a:rPr lang="el" sz="1300">
                <a:solidFill>
                  <a:schemeClr val="accent2"/>
                </a:solidFill>
              </a:rPr>
              <a:t>με τον κατάλληλο τρόπο για κάθε ζώο.</a:t>
            </a:r>
            <a:endParaRPr sz="1300">
              <a:solidFill>
                <a:schemeClr val="accent2"/>
              </a:solidFill>
            </a:endParaRPr>
          </a:p>
          <a:p>
            <a:pPr indent="0" lvl="0" marL="0" rtl="0" algn="l">
              <a:lnSpc>
                <a:spcPct val="100000"/>
              </a:lnSpc>
              <a:spcBef>
                <a:spcPts val="400"/>
              </a:spcBef>
              <a:spcAft>
                <a:spcPts val="400"/>
              </a:spcAft>
              <a:buNone/>
            </a:pPr>
            <a:r>
              <a:t/>
            </a:r>
            <a:endParaRPr sz="1100"/>
          </a:p>
        </p:txBody>
      </p:sp>
      <p:sp>
        <p:nvSpPr>
          <p:cNvPr id="544" name="Google Shape;544;p39"/>
          <p:cNvSpPr txBox="1"/>
          <p:nvPr>
            <p:ph idx="1" type="subTitle"/>
          </p:nvPr>
        </p:nvSpPr>
        <p:spPr>
          <a:xfrm>
            <a:off x="2510275" y="1135300"/>
            <a:ext cx="15456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Άσκηση 2</a:t>
            </a:r>
            <a:endParaRPr sz="2100">
              <a:solidFill>
                <a:srgbClr val="DBA0DB"/>
              </a:solidFill>
            </a:endParaRPr>
          </a:p>
        </p:txBody>
      </p:sp>
      <p:sp>
        <p:nvSpPr>
          <p:cNvPr id="545" name="Google Shape;545;p39"/>
          <p:cNvSpPr txBox="1"/>
          <p:nvPr/>
        </p:nvSpPr>
        <p:spPr>
          <a:xfrm>
            <a:off x="5744800" y="1264875"/>
            <a:ext cx="3329700" cy="3360600"/>
          </a:xfrm>
          <a:prstGeom prst="rect">
            <a:avLst/>
          </a:prstGeom>
          <a:noFill/>
          <a:ln>
            <a:noFill/>
          </a:ln>
        </p:spPr>
        <p:txBody>
          <a:bodyPr anchorCtr="0" anchor="t" bIns="91425" lIns="91425" spcFirstLastPara="1" rIns="91425" wrap="square" tIns="91425">
            <a:spAutoFit/>
          </a:bodyPr>
          <a:lstStyle/>
          <a:p>
            <a:pPr indent="0" lvl="0" marL="0" rtl="0" algn="l">
              <a:spcBef>
                <a:spcPts val="400"/>
              </a:spcBef>
              <a:spcAft>
                <a:spcPts val="0"/>
              </a:spcAft>
              <a:buNone/>
            </a:pPr>
            <a:r>
              <a:rPr lang="el" sz="900">
                <a:solidFill>
                  <a:schemeClr val="accent3"/>
                </a:solidFill>
                <a:latin typeface="Fira Code"/>
                <a:ea typeface="Fira Code"/>
                <a:cs typeface="Fira Code"/>
                <a:sym typeface="Fira Code"/>
              </a:rPr>
              <a:t>class Animal:</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    def sound(self):</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        pass</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class Dog(Animal):</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    def sound(self):</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        return "Γαβ"</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class Cat(Animal):</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    def sound(self):</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        return "Νιαoυ"</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class Cow(Animal):</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    def sound(self):</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        return "Μουου"</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t/>
            </a:r>
            <a:endParaRPr sz="900">
              <a:solidFill>
                <a:schemeClr val="accent3"/>
              </a:solidFill>
              <a:latin typeface="Fira Code"/>
              <a:ea typeface="Fira Code"/>
              <a:cs typeface="Fira Code"/>
              <a:sym typeface="Fira Code"/>
            </a:endParaRPr>
          </a:p>
          <a:p>
            <a:pPr indent="0" lvl="0" marL="0" rtl="0" algn="l">
              <a:spcBef>
                <a:spcPts val="400"/>
              </a:spcBef>
              <a:spcAft>
                <a:spcPts val="0"/>
              </a:spcAft>
              <a:buNone/>
            </a:pPr>
            <a:r>
              <a:rPr lang="el" sz="900">
                <a:solidFill>
                  <a:schemeClr val="accent3"/>
                </a:solidFill>
                <a:latin typeface="Fira Code"/>
                <a:ea typeface="Fira Code"/>
                <a:cs typeface="Fira Code"/>
                <a:sym typeface="Fira Code"/>
              </a:rPr>
              <a:t>…συνέχεια στις σημειώσεις</a:t>
            </a:r>
            <a:endParaRPr sz="1200">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0"/>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13.0.3</a:t>
            </a:r>
            <a:r>
              <a:rPr lang="el" sz="5000">
                <a:solidFill>
                  <a:schemeClr val="accent6"/>
                </a:solidFill>
              </a:rPr>
              <a:t>{</a:t>
            </a:r>
            <a:endParaRPr sz="5000">
              <a:solidFill>
                <a:schemeClr val="accent6"/>
              </a:solidFill>
            </a:endParaRPr>
          </a:p>
        </p:txBody>
      </p:sp>
      <p:sp>
        <p:nvSpPr>
          <p:cNvPr id="551" name="Google Shape;551;p40"/>
          <p:cNvSpPr txBox="1"/>
          <p:nvPr>
            <p:ph idx="2" type="title"/>
          </p:nvPr>
        </p:nvSpPr>
        <p:spPr>
          <a:xfrm>
            <a:off x="2624427" y="6775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600">
                <a:solidFill>
                  <a:schemeClr val="accent2"/>
                </a:solidFill>
              </a:rPr>
              <a:t>ΑΣΚΗΣΕΙΣ</a:t>
            </a:r>
            <a:r>
              <a:rPr lang="el" sz="2600">
                <a:solidFill>
                  <a:schemeClr val="accent6"/>
                </a:solidFill>
              </a:rPr>
              <a:t> </a:t>
            </a:r>
            <a:r>
              <a:rPr lang="el" sz="2600">
                <a:solidFill>
                  <a:schemeClr val="lt2"/>
                </a:solidFill>
              </a:rPr>
              <a:t>ΠΡΟΗΓΟΥΜΕΝΟΥ ΚΕΦΑΛΑΙΟΥ</a:t>
            </a:r>
            <a:endParaRPr sz="2600">
              <a:solidFill>
                <a:schemeClr val="lt2"/>
              </a:solidFill>
            </a:endParaRPr>
          </a:p>
        </p:txBody>
      </p:sp>
      <p:sp>
        <p:nvSpPr>
          <p:cNvPr id="552" name="Google Shape;552;p4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53" name="Google Shape;553;p40"/>
          <p:cNvCxnSpPr>
            <a:endCxn id="552"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54" name="Google Shape;554;p4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55" name="Google Shape;555;p4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56" name="Google Shape;556;p4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57" name="Google Shape;557;p40"/>
          <p:cNvSpPr txBox="1"/>
          <p:nvPr>
            <p:ph idx="1" type="subTitle"/>
          </p:nvPr>
        </p:nvSpPr>
        <p:spPr>
          <a:xfrm>
            <a:off x="1970300" y="2161275"/>
            <a:ext cx="37626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t>&lt;</a:t>
            </a:r>
            <a:endParaRPr sz="1100"/>
          </a:p>
          <a:p>
            <a:pPr indent="0" lvl="0" marL="0" rtl="0" algn="l">
              <a:lnSpc>
                <a:spcPct val="100000"/>
              </a:lnSpc>
              <a:spcBef>
                <a:spcPts val="400"/>
              </a:spcBef>
              <a:spcAft>
                <a:spcPts val="0"/>
              </a:spcAft>
              <a:buNone/>
            </a:pPr>
            <a:r>
              <a:rPr lang="el" sz="1100">
                <a:solidFill>
                  <a:schemeClr val="lt1"/>
                </a:solidFill>
              </a:rPr>
              <a:t>3</a:t>
            </a:r>
            <a:r>
              <a:rPr lang="el" sz="1100">
                <a:solidFill>
                  <a:schemeClr val="lt1"/>
                </a:solidFill>
              </a:rPr>
              <a:t>.</a:t>
            </a:r>
            <a:r>
              <a:rPr lang="el" sz="1100">
                <a:solidFill>
                  <a:schemeClr val="accent2"/>
                </a:solidFill>
              </a:rPr>
              <a:t> </a:t>
            </a:r>
            <a:r>
              <a:rPr lang="el" sz="1100">
                <a:solidFill>
                  <a:schemeClr val="accent2"/>
                </a:solidFill>
              </a:rPr>
              <a:t>Δημιουργήστε μια γονική κλάση "Vehicle" με μια μέθοδο "drive"</a:t>
            </a:r>
            <a:endParaRPr sz="1100">
              <a:solidFill>
                <a:schemeClr val="accent2"/>
              </a:solidFill>
            </a:endParaRPr>
          </a:p>
          <a:p>
            <a:pPr indent="0" lvl="0" marL="0" rtl="0" algn="l">
              <a:lnSpc>
                <a:spcPct val="100000"/>
              </a:lnSpc>
              <a:spcBef>
                <a:spcPts val="400"/>
              </a:spcBef>
              <a:spcAft>
                <a:spcPts val="0"/>
              </a:spcAft>
              <a:buNone/>
            </a:pPr>
            <a:r>
              <a:rPr lang="el" sz="1100">
                <a:solidFill>
                  <a:schemeClr val="accent2"/>
                </a:solidFill>
              </a:rPr>
              <a:t>που εκτυπώνει ένα μήνυμα. Στη συνέχεια, δημιουργήστε δύο</a:t>
            </a:r>
            <a:endParaRPr sz="1100">
              <a:solidFill>
                <a:schemeClr val="accent2"/>
              </a:solidFill>
            </a:endParaRPr>
          </a:p>
          <a:p>
            <a:pPr indent="0" lvl="0" marL="0" rtl="0" algn="l">
              <a:lnSpc>
                <a:spcPct val="100000"/>
              </a:lnSpc>
              <a:spcBef>
                <a:spcPts val="400"/>
              </a:spcBef>
              <a:spcAft>
                <a:spcPts val="0"/>
              </a:spcAft>
              <a:buNone/>
            </a:pPr>
            <a:r>
              <a:rPr lang="el" sz="1100">
                <a:solidFill>
                  <a:schemeClr val="accent2"/>
                </a:solidFill>
              </a:rPr>
              <a:t>παιδικές κλάσεις "Car" και "Motorcycle" που κληρονομούν από</a:t>
            </a:r>
            <a:endParaRPr sz="1100">
              <a:solidFill>
                <a:schemeClr val="accent2"/>
              </a:solidFill>
            </a:endParaRPr>
          </a:p>
          <a:p>
            <a:pPr indent="0" lvl="0" marL="0" rtl="0" algn="l">
              <a:lnSpc>
                <a:spcPct val="100000"/>
              </a:lnSpc>
              <a:spcBef>
                <a:spcPts val="400"/>
              </a:spcBef>
              <a:spcAft>
                <a:spcPts val="0"/>
              </a:spcAft>
              <a:buNone/>
            </a:pPr>
            <a:r>
              <a:rPr lang="el" sz="1100">
                <a:solidFill>
                  <a:schemeClr val="accent2"/>
                </a:solidFill>
              </a:rPr>
              <a:t>την κλάση "Vehicle" και υλοποιούν τη μέθοδο "drive" με τον</a:t>
            </a:r>
            <a:endParaRPr sz="1100">
              <a:solidFill>
                <a:schemeClr val="accent2"/>
              </a:solidFill>
            </a:endParaRPr>
          </a:p>
          <a:p>
            <a:pPr indent="0" lvl="0" marL="0" rtl="0" algn="l">
              <a:lnSpc>
                <a:spcPct val="100000"/>
              </a:lnSpc>
              <a:spcBef>
                <a:spcPts val="400"/>
              </a:spcBef>
              <a:spcAft>
                <a:spcPts val="0"/>
              </a:spcAft>
              <a:buNone/>
            </a:pPr>
            <a:r>
              <a:rPr lang="el" sz="1100">
                <a:solidFill>
                  <a:schemeClr val="accent2"/>
                </a:solidFill>
              </a:rPr>
              <a:t>κατάλληλο τρόπο για κάθε όχημα.</a:t>
            </a:r>
            <a:endParaRPr sz="1100">
              <a:solidFill>
                <a:schemeClr val="accent2"/>
              </a:solidFill>
            </a:endParaRPr>
          </a:p>
          <a:p>
            <a:pPr indent="0" lvl="0" marL="0" rtl="0" algn="l">
              <a:lnSpc>
                <a:spcPct val="100000"/>
              </a:lnSpc>
              <a:spcBef>
                <a:spcPts val="400"/>
              </a:spcBef>
              <a:spcAft>
                <a:spcPts val="0"/>
              </a:spcAft>
              <a:buNone/>
            </a:pPr>
            <a:r>
              <a:t/>
            </a:r>
            <a:endParaRPr sz="1100">
              <a:solidFill>
                <a:schemeClr val="accent2"/>
              </a:solidFill>
            </a:endParaRPr>
          </a:p>
          <a:p>
            <a:pPr indent="0" lvl="0" marL="0" rtl="0" algn="l">
              <a:lnSpc>
                <a:spcPct val="100000"/>
              </a:lnSpc>
              <a:spcBef>
                <a:spcPts val="400"/>
              </a:spcBef>
              <a:spcAft>
                <a:spcPts val="400"/>
              </a:spcAft>
              <a:buNone/>
            </a:pPr>
            <a:r>
              <a:rPr lang="el" sz="1100"/>
              <a:t>&gt;</a:t>
            </a:r>
            <a:endParaRPr sz="1100"/>
          </a:p>
        </p:txBody>
      </p:sp>
      <p:sp>
        <p:nvSpPr>
          <p:cNvPr id="558" name="Google Shape;558;p40"/>
          <p:cNvSpPr txBox="1"/>
          <p:nvPr>
            <p:ph idx="1" type="subTitle"/>
          </p:nvPr>
        </p:nvSpPr>
        <p:spPr>
          <a:xfrm>
            <a:off x="2510275" y="1135300"/>
            <a:ext cx="15456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Άσκηση 3</a:t>
            </a:r>
            <a:endParaRPr sz="2100">
              <a:solidFill>
                <a:srgbClr val="DBA0DB"/>
              </a:solidFill>
            </a:endParaRPr>
          </a:p>
        </p:txBody>
      </p:sp>
      <p:sp>
        <p:nvSpPr>
          <p:cNvPr id="559" name="Google Shape;559;p40"/>
          <p:cNvSpPr txBox="1"/>
          <p:nvPr/>
        </p:nvSpPr>
        <p:spPr>
          <a:xfrm>
            <a:off x="5669725" y="1181025"/>
            <a:ext cx="33297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100">
                <a:solidFill>
                  <a:schemeClr val="accent3"/>
                </a:solidFill>
                <a:latin typeface="Fira Code"/>
                <a:ea typeface="Fira Code"/>
                <a:cs typeface="Fira Code"/>
                <a:sym typeface="Fira Code"/>
              </a:rPr>
              <a:t>class Vehicle:</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def drive(self):</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pass</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class Car(Vehicle):</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def drive(self):</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print("Οδηγώ το αυτοκίνητο")</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class Motorcycle(Vehicle):</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def drive(self):</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print("Οδηγώ τη μοτοσυκλέτα")</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 Παραδείγματα χρήσης</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car = Car()</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car.drive()  # Εκτυπώνει "Οδηγώ το αυτοκίνητο"</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motorcycle = Motorcycle()</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100">
                <a:solidFill>
                  <a:schemeClr val="accent3"/>
                </a:solidFill>
                <a:latin typeface="Fira Code"/>
                <a:ea typeface="Fira Code"/>
                <a:cs typeface="Fira Code"/>
                <a:sym typeface="Fira Code"/>
              </a:rPr>
              <a:t>motorcycle.drive()  # Εκτυπώνει "Οδηγώ τη μοτοσυκλέτα"</a:t>
            </a:r>
            <a:endParaRPr sz="11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100">
              <a:solidFill>
                <a:schemeClr val="accent3"/>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1"/>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13.1.1</a:t>
            </a:r>
            <a:r>
              <a:rPr lang="el" sz="5000">
                <a:solidFill>
                  <a:schemeClr val="accent6"/>
                </a:solidFill>
              </a:rPr>
              <a:t>{</a:t>
            </a:r>
            <a:endParaRPr sz="5000">
              <a:solidFill>
                <a:schemeClr val="accent6"/>
              </a:solidFill>
            </a:endParaRPr>
          </a:p>
        </p:txBody>
      </p:sp>
      <p:sp>
        <p:nvSpPr>
          <p:cNvPr id="565" name="Google Shape;565;p41"/>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700">
                <a:solidFill>
                  <a:schemeClr val="accent2"/>
                </a:solidFill>
              </a:rPr>
              <a:t>ΚΛΑΣΕΙΣ &amp; ΚΛΗΡΟΝΟΜΙΚΟΤΗΤΑ </a:t>
            </a:r>
            <a:r>
              <a:rPr lang="el" sz="2700">
                <a:solidFill>
                  <a:schemeClr val="accent6"/>
                </a:solidFill>
              </a:rPr>
              <a:t>- </a:t>
            </a:r>
            <a:r>
              <a:rPr lang="el" sz="2700">
                <a:solidFill>
                  <a:schemeClr val="lt2"/>
                </a:solidFill>
              </a:rPr>
              <a:t>ΜΕΛΕΤΗ</a:t>
            </a:r>
            <a:endParaRPr sz="2700">
              <a:solidFill>
                <a:schemeClr val="lt2"/>
              </a:solidFill>
            </a:endParaRPr>
          </a:p>
        </p:txBody>
      </p:sp>
      <p:sp>
        <p:nvSpPr>
          <p:cNvPr id="566" name="Google Shape;566;p4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67" name="Google Shape;567;p41"/>
          <p:cNvCxnSpPr>
            <a:endCxn id="566"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68" name="Google Shape;568;p4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69" name="Google Shape;569;p4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70" name="Google Shape;570;p4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71" name="Google Shape;571;p41"/>
          <p:cNvSpPr txBox="1"/>
          <p:nvPr>
            <p:ph idx="1" type="subTitle"/>
          </p:nvPr>
        </p:nvSpPr>
        <p:spPr>
          <a:xfrm>
            <a:off x="2624425" y="2322225"/>
            <a:ext cx="600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t>&lt;</a:t>
            </a:r>
            <a:endParaRPr sz="1100"/>
          </a:p>
          <a:p>
            <a:pPr indent="0" lvl="0" marL="0" rtl="0" algn="l">
              <a:lnSpc>
                <a:spcPct val="100000"/>
              </a:lnSpc>
              <a:spcBef>
                <a:spcPts val="400"/>
              </a:spcBef>
              <a:spcAft>
                <a:spcPts val="0"/>
              </a:spcAft>
              <a:buNone/>
            </a:pPr>
            <a:r>
              <a:rPr lang="el" sz="1100"/>
              <a:t>Θα δημιουργήσουμε ένα πρόγραμμα το οποίο να εξυπηρετεί ένα εστιατόριο. Θα έχει μια κλάση MyRestaurant με μεταβλητές (χαρακτηριστικά) όπως menu_items, book_table και customer_orders και μεθόδους όπως add_item_to_menu, book_tables και customer_order.</a:t>
            </a:r>
            <a:endParaRPr sz="1100"/>
          </a:p>
          <a:p>
            <a:pPr indent="0" lvl="0" marL="0" rtl="0" algn="l">
              <a:lnSpc>
                <a:spcPct val="100000"/>
              </a:lnSpc>
              <a:spcBef>
                <a:spcPts val="400"/>
              </a:spcBef>
              <a:spcAft>
                <a:spcPts val="0"/>
              </a:spcAft>
              <a:buNone/>
            </a:pPr>
            <a:r>
              <a:rPr lang="el" sz="1100"/>
              <a:t>Αφού δημιουργήσουμε την κλάση κι ένα στιγμιότυπό της, θα πραγματοποιήσουμε τα παρακάτω:</a:t>
            </a:r>
            <a:endParaRPr sz="1100"/>
          </a:p>
          <a:p>
            <a:pPr indent="-298450" lvl="0" marL="457200" rtl="0" algn="l">
              <a:lnSpc>
                <a:spcPct val="100000"/>
              </a:lnSpc>
              <a:spcBef>
                <a:spcPts val="400"/>
              </a:spcBef>
              <a:spcAft>
                <a:spcPts val="0"/>
              </a:spcAft>
              <a:buSzPts val="1100"/>
              <a:buChar char="●"/>
            </a:pPr>
            <a:r>
              <a:rPr lang="el" sz="1100"/>
              <a:t>Προσθήκη στοιχείων στο μενού</a:t>
            </a:r>
            <a:endParaRPr sz="1100"/>
          </a:p>
          <a:p>
            <a:pPr indent="-298450" lvl="0" marL="457200" rtl="0" algn="l">
              <a:lnSpc>
                <a:spcPct val="100000"/>
              </a:lnSpc>
              <a:spcBef>
                <a:spcPts val="0"/>
              </a:spcBef>
              <a:spcAft>
                <a:spcPts val="0"/>
              </a:spcAft>
              <a:buSzPts val="1100"/>
              <a:buChar char="●"/>
            </a:pPr>
            <a:r>
              <a:rPr lang="el" sz="1100"/>
              <a:t>Κράτηση τραπεζιού</a:t>
            </a:r>
            <a:endParaRPr sz="1100"/>
          </a:p>
          <a:p>
            <a:pPr indent="-298450" lvl="0" marL="457200" rtl="0" algn="l">
              <a:lnSpc>
                <a:spcPct val="100000"/>
              </a:lnSpc>
              <a:spcBef>
                <a:spcPts val="0"/>
              </a:spcBef>
              <a:spcAft>
                <a:spcPts val="0"/>
              </a:spcAft>
              <a:buSzPts val="1100"/>
              <a:buChar char="●"/>
            </a:pPr>
            <a:r>
              <a:rPr lang="el" sz="1100"/>
              <a:t>Παραγγελιοληψία</a:t>
            </a:r>
            <a:endParaRPr sz="1100"/>
          </a:p>
          <a:p>
            <a:pPr indent="-298450" lvl="0" marL="457200" rtl="0" algn="l">
              <a:lnSpc>
                <a:spcPct val="100000"/>
              </a:lnSpc>
              <a:spcBef>
                <a:spcPts val="0"/>
              </a:spcBef>
              <a:spcAft>
                <a:spcPts val="0"/>
              </a:spcAft>
              <a:buSzPts val="1100"/>
              <a:buChar char="●"/>
            </a:pPr>
            <a:r>
              <a:rPr lang="el" sz="1100"/>
              <a:t>Εκτύπωση του μενού</a:t>
            </a:r>
            <a:endParaRPr sz="1100"/>
          </a:p>
          <a:p>
            <a:pPr indent="-298450" lvl="0" marL="457200" rtl="0" algn="l">
              <a:lnSpc>
                <a:spcPct val="100000"/>
              </a:lnSpc>
              <a:spcBef>
                <a:spcPts val="0"/>
              </a:spcBef>
              <a:spcAft>
                <a:spcPts val="0"/>
              </a:spcAft>
              <a:buSzPts val="1100"/>
              <a:buChar char="●"/>
            </a:pPr>
            <a:r>
              <a:rPr lang="el" sz="1100"/>
              <a:t>Εκτύπωση των κρατήσεων των τραπεζιών</a:t>
            </a:r>
            <a:endParaRPr sz="1100"/>
          </a:p>
          <a:p>
            <a:pPr indent="-298450" lvl="0" marL="457200" rtl="0" algn="l">
              <a:lnSpc>
                <a:spcPct val="100000"/>
              </a:lnSpc>
              <a:spcBef>
                <a:spcPts val="0"/>
              </a:spcBef>
              <a:spcAft>
                <a:spcPts val="0"/>
              </a:spcAft>
              <a:buSzPts val="1100"/>
              <a:buChar char="●"/>
            </a:pPr>
            <a:r>
              <a:rPr lang="el" sz="1100"/>
              <a:t>Εκτύπωση των παραγγελιών</a:t>
            </a:r>
            <a:endParaRPr sz="1100"/>
          </a:p>
          <a:p>
            <a:pPr indent="0" lvl="0" marL="0" rtl="0" algn="l">
              <a:lnSpc>
                <a:spcPct val="100000"/>
              </a:lnSpc>
              <a:spcBef>
                <a:spcPts val="400"/>
              </a:spcBef>
              <a:spcAft>
                <a:spcPts val="0"/>
              </a:spcAft>
              <a:buNone/>
            </a:pPr>
            <a:r>
              <a:rPr lang="el" sz="1100"/>
              <a:t>Θα χρησιμοποιήσουμε λεξικά και λίστες για να αποθηκεύσουμε τα δεδομένα</a:t>
            </a:r>
            <a:endParaRPr sz="1100"/>
          </a:p>
          <a:p>
            <a:pPr indent="0" lvl="0" marL="0" rtl="0" algn="l">
              <a:lnSpc>
                <a:spcPct val="100000"/>
              </a:lnSpc>
              <a:spcBef>
                <a:spcPts val="400"/>
              </a:spcBef>
              <a:spcAft>
                <a:spcPts val="400"/>
              </a:spcAft>
              <a:buNone/>
            </a:pPr>
            <a:r>
              <a:rPr lang="el" sz="1100"/>
              <a:t>&gt;</a:t>
            </a:r>
            <a:endParaRPr sz="1100"/>
          </a:p>
        </p:txBody>
      </p:sp>
      <p:sp>
        <p:nvSpPr>
          <p:cNvPr id="572" name="Google Shape;572;p41"/>
          <p:cNvSpPr txBox="1"/>
          <p:nvPr>
            <p:ph idx="1" type="subTitle"/>
          </p:nvPr>
        </p:nvSpPr>
        <p:spPr>
          <a:xfrm>
            <a:off x="2536175" y="1264875"/>
            <a:ext cx="22407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Παράδειγμα 1</a:t>
            </a:r>
            <a:endParaRPr sz="2100">
              <a:solidFill>
                <a:srgbClr val="DBA0D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2"/>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13.2.0</a:t>
            </a:r>
            <a:r>
              <a:rPr lang="el" sz="5000">
                <a:solidFill>
                  <a:schemeClr val="accent6"/>
                </a:solidFill>
              </a:rPr>
              <a:t>{</a:t>
            </a:r>
            <a:endParaRPr sz="5000">
              <a:solidFill>
                <a:schemeClr val="accent6"/>
              </a:solidFill>
            </a:endParaRPr>
          </a:p>
        </p:txBody>
      </p:sp>
      <p:sp>
        <p:nvSpPr>
          <p:cNvPr id="578" name="Google Shape;578;p42"/>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100">
                <a:solidFill>
                  <a:schemeClr val="accent2"/>
                </a:solidFill>
              </a:rPr>
              <a:t>ΔΗΜΙΟΥΡΓΙΑ ΑΝΤΙΚΕΙΜΕΝΟΥ</a:t>
            </a:r>
            <a:r>
              <a:rPr lang="el" sz="2100">
                <a:solidFill>
                  <a:schemeClr val="accent2"/>
                </a:solidFill>
              </a:rPr>
              <a:t> </a:t>
            </a:r>
            <a:r>
              <a:rPr lang="el" sz="2100">
                <a:solidFill>
                  <a:schemeClr val="accent6"/>
                </a:solidFill>
              </a:rPr>
              <a:t>- </a:t>
            </a:r>
            <a:r>
              <a:rPr lang="el" sz="2100">
                <a:solidFill>
                  <a:schemeClr val="lt2"/>
                </a:solidFill>
              </a:rPr>
              <a:t>ΣΤΙΓΜΙΟΤΥΠΟΥ</a:t>
            </a:r>
            <a:endParaRPr sz="2100">
              <a:solidFill>
                <a:schemeClr val="lt2"/>
              </a:solidFill>
            </a:endParaRPr>
          </a:p>
        </p:txBody>
      </p:sp>
      <p:sp>
        <p:nvSpPr>
          <p:cNvPr id="579" name="Google Shape;579;p4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0" name="Google Shape;580;p42"/>
          <p:cNvCxnSpPr>
            <a:endCxn id="579"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81" name="Google Shape;581;p4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82" name="Google Shape;582;p4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83" name="Google Shape;583;p4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84" name="Google Shape;584;p42"/>
          <p:cNvSpPr txBox="1"/>
          <p:nvPr>
            <p:ph idx="1" type="subTitle"/>
          </p:nvPr>
        </p:nvSpPr>
        <p:spPr>
          <a:xfrm>
            <a:off x="2624425" y="2322225"/>
            <a:ext cx="54678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500"/>
              <a:t>Για να χρησιμοποιήσουμε μια κλάση, πρέπει να δημιουργήσουμε ένα αντικείμενο από αυτήν. </a:t>
            </a:r>
            <a:endParaRPr sz="1500"/>
          </a:p>
          <a:p>
            <a:pPr indent="0" lvl="0" marL="0" rtl="0" algn="l">
              <a:lnSpc>
                <a:spcPct val="100000"/>
              </a:lnSpc>
              <a:spcBef>
                <a:spcPts val="400"/>
              </a:spcBef>
              <a:spcAft>
                <a:spcPts val="0"/>
              </a:spcAft>
              <a:buNone/>
            </a:pPr>
            <a:r>
              <a:rPr lang="el" sz="1500"/>
              <a:t>Αυτό είναι γνωστό ως «δημιουργία αντικειμένου», “instantiating object”. </a:t>
            </a:r>
            <a:endParaRPr sz="1500"/>
          </a:p>
          <a:p>
            <a:pPr indent="0" lvl="0" marL="0" rtl="0" algn="l">
              <a:lnSpc>
                <a:spcPct val="100000"/>
              </a:lnSpc>
              <a:spcBef>
                <a:spcPts val="400"/>
              </a:spcBef>
              <a:spcAft>
                <a:spcPts val="0"/>
              </a:spcAft>
              <a:buNone/>
            </a:pPr>
            <a:r>
              <a:rPr lang="el" sz="1500"/>
              <a:t>Ένα αντικείμενο είναι επίσης γνωστό ως ένα στιγμιότυπο. </a:t>
            </a:r>
            <a:endParaRPr sz="1500"/>
          </a:p>
          <a:p>
            <a:pPr indent="0" lvl="0" marL="0" rtl="0" algn="l">
              <a:lnSpc>
                <a:spcPct val="100000"/>
              </a:lnSpc>
              <a:spcBef>
                <a:spcPts val="400"/>
              </a:spcBef>
              <a:spcAft>
                <a:spcPts val="400"/>
              </a:spcAft>
              <a:buNone/>
            </a:pPr>
            <a:r>
              <a:rPr lang="el" sz="1500"/>
              <a:t>Αν και υπάρχουν κάποιες διαφορές μεταξύ ενός αντικειμένου και ενός στιγμιοτύπου, αυτές είναι περισσότερο σημασιολογικές. Μπορούμε να χρησιμοποιούμε και τους δύο όρους</a:t>
            </a:r>
            <a:endParaRPr sz="1500"/>
          </a:p>
        </p:txBody>
      </p:sp>
      <p:sp>
        <p:nvSpPr>
          <p:cNvPr id="585" name="Google Shape;585;p42"/>
          <p:cNvSpPr txBox="1"/>
          <p:nvPr>
            <p:ph idx="1" type="subTitle"/>
          </p:nvPr>
        </p:nvSpPr>
        <p:spPr>
          <a:xfrm>
            <a:off x="2624425" y="1230650"/>
            <a:ext cx="45720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a:solidFill>
                  <a:srgbClr val="DBA0DB"/>
                </a:solidFill>
              </a:rPr>
              <a:t>ΟΡΙΣΜΟΣ</a:t>
            </a:r>
            <a:endParaRPr>
              <a:solidFill>
                <a:srgbClr val="DBA0D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3"/>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13.2.1</a:t>
            </a:r>
            <a:r>
              <a:rPr lang="el" sz="5000">
                <a:solidFill>
                  <a:schemeClr val="accent6"/>
                </a:solidFill>
              </a:rPr>
              <a:t>{</a:t>
            </a:r>
            <a:endParaRPr sz="5000">
              <a:solidFill>
                <a:schemeClr val="accent6"/>
              </a:solidFill>
            </a:endParaRPr>
          </a:p>
        </p:txBody>
      </p:sp>
      <p:sp>
        <p:nvSpPr>
          <p:cNvPr id="591" name="Google Shape;591;p43"/>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700">
                <a:solidFill>
                  <a:schemeClr val="accent2"/>
                </a:solidFill>
              </a:rPr>
              <a:t>ΚΛΑΣΕΙΣ &amp; ΚΛΗΡΟΝΟΜΙΚΟΤΗΤΑ </a:t>
            </a:r>
            <a:r>
              <a:rPr lang="el" sz="2700">
                <a:solidFill>
                  <a:schemeClr val="accent6"/>
                </a:solidFill>
              </a:rPr>
              <a:t>- </a:t>
            </a:r>
            <a:r>
              <a:rPr lang="el" sz="2700">
                <a:solidFill>
                  <a:schemeClr val="lt2"/>
                </a:solidFill>
              </a:rPr>
              <a:t>ΜΕΛΕΤΗ</a:t>
            </a:r>
            <a:endParaRPr sz="2700">
              <a:solidFill>
                <a:schemeClr val="lt2"/>
              </a:solidFill>
            </a:endParaRPr>
          </a:p>
        </p:txBody>
      </p:sp>
      <p:sp>
        <p:nvSpPr>
          <p:cNvPr id="592" name="Google Shape;592;p4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3" name="Google Shape;593;p43"/>
          <p:cNvCxnSpPr>
            <a:endCxn id="592"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94" name="Google Shape;594;p4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95" name="Google Shape;595;p4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96" name="Google Shape;596;p4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97" name="Google Shape;597;p43"/>
          <p:cNvSpPr txBox="1"/>
          <p:nvPr>
            <p:ph idx="1" type="subTitle"/>
          </p:nvPr>
        </p:nvSpPr>
        <p:spPr>
          <a:xfrm>
            <a:off x="2624425" y="2322225"/>
            <a:ext cx="600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400"/>
              <a:t>Ας υποθέσουμε ότι έχουμε μια κλάση που ονομάζεται Staff. Αυτή η κλάση μπορεί να χρησιμοποιηθεί ώστε να αποθηκεύει όλες τις σχετικές πληροφορίες σχετικά με το  προσωπικό σε μια εταιρεία. Μέσα στην κλάση, μπορούμε να δηλώσουμε δύο μεταβλητές για να αποθηκεύσουμε το όνομα και τη θέση του υπαλλήλου. Επιπλέον, μπορούμε επίσης να κωδικοποιήσουμε μια μέθοδο που ονομάζεται calculPay() για να υπολογίζουμε τον μισθό του προσωπικού.</a:t>
            </a:r>
            <a:endParaRPr sz="1500"/>
          </a:p>
        </p:txBody>
      </p:sp>
      <p:sp>
        <p:nvSpPr>
          <p:cNvPr id="598" name="Google Shape;598;p43"/>
          <p:cNvSpPr txBox="1"/>
          <p:nvPr>
            <p:ph idx="1" type="subTitle"/>
          </p:nvPr>
        </p:nvSpPr>
        <p:spPr>
          <a:xfrm>
            <a:off x="2545100" y="1416375"/>
            <a:ext cx="22407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Παράδειγμα 2</a:t>
            </a:r>
            <a:endParaRPr sz="2100">
              <a:solidFill>
                <a:srgbClr val="DBA0D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4"/>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13.2.2</a:t>
            </a:r>
            <a:r>
              <a:rPr lang="el" sz="5000">
                <a:solidFill>
                  <a:schemeClr val="accent6"/>
                </a:solidFill>
              </a:rPr>
              <a:t>{</a:t>
            </a:r>
            <a:endParaRPr sz="5000">
              <a:solidFill>
                <a:schemeClr val="accent6"/>
              </a:solidFill>
            </a:endParaRPr>
          </a:p>
        </p:txBody>
      </p:sp>
      <p:sp>
        <p:nvSpPr>
          <p:cNvPr id="604" name="Google Shape;604;p44"/>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300">
                <a:solidFill>
                  <a:schemeClr val="accent2"/>
                </a:solidFill>
              </a:rPr>
              <a:t>ΚΛΑΣΕΙΣ &amp; ΚΛΗΡΟΝΟΜΙΚΟΤΗΤΑ </a:t>
            </a:r>
            <a:r>
              <a:rPr lang="el" sz="2300">
                <a:solidFill>
                  <a:schemeClr val="accent6"/>
                </a:solidFill>
              </a:rPr>
              <a:t>- </a:t>
            </a:r>
            <a:r>
              <a:rPr lang="el" sz="2300">
                <a:solidFill>
                  <a:schemeClr val="lt2"/>
                </a:solidFill>
              </a:rPr>
              <a:t>ΜΕΛΕΤΗ</a:t>
            </a:r>
            <a:endParaRPr sz="2300">
              <a:solidFill>
                <a:schemeClr val="lt2"/>
              </a:solidFill>
            </a:endParaRPr>
          </a:p>
        </p:txBody>
      </p:sp>
      <p:sp>
        <p:nvSpPr>
          <p:cNvPr id="605" name="Google Shape;605;p4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06" name="Google Shape;606;p44"/>
          <p:cNvCxnSpPr>
            <a:endCxn id="605"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07" name="Google Shape;607;p4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08" name="Google Shape;608;p4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09" name="Google Shape;609;p4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10" name="Google Shape;610;p44"/>
          <p:cNvSpPr txBox="1"/>
          <p:nvPr>
            <p:ph idx="1" type="subTitle"/>
          </p:nvPr>
        </p:nvSpPr>
        <p:spPr>
          <a:xfrm>
            <a:off x="2624425" y="2322225"/>
            <a:ext cx="54678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800"/>
              <a:t>class Staff:</a:t>
            </a:r>
            <a:endParaRPr sz="800"/>
          </a:p>
          <a:p>
            <a:pPr indent="0" lvl="0" marL="0" rtl="0" algn="l">
              <a:lnSpc>
                <a:spcPct val="100000"/>
              </a:lnSpc>
              <a:spcBef>
                <a:spcPts val="400"/>
              </a:spcBef>
              <a:spcAft>
                <a:spcPts val="0"/>
              </a:spcAft>
              <a:buNone/>
            </a:pPr>
            <a:r>
              <a:rPr lang="el" sz="800"/>
              <a:t>    def __init__ (self, pPosition, pName, pPay):</a:t>
            </a:r>
            <a:endParaRPr sz="800"/>
          </a:p>
          <a:p>
            <a:pPr indent="0" lvl="0" marL="0" rtl="0" algn="l">
              <a:lnSpc>
                <a:spcPct val="100000"/>
              </a:lnSpc>
              <a:spcBef>
                <a:spcPts val="400"/>
              </a:spcBef>
              <a:spcAft>
                <a:spcPts val="0"/>
              </a:spcAft>
              <a:buNone/>
            </a:pPr>
            <a:r>
              <a:rPr lang="el" sz="800"/>
              <a:t>        self.position = pPosition</a:t>
            </a:r>
            <a:endParaRPr sz="800"/>
          </a:p>
          <a:p>
            <a:pPr indent="0" lvl="0" marL="0" rtl="0" algn="l">
              <a:lnSpc>
                <a:spcPct val="100000"/>
              </a:lnSpc>
              <a:spcBef>
                <a:spcPts val="400"/>
              </a:spcBef>
              <a:spcAft>
                <a:spcPts val="0"/>
              </a:spcAft>
              <a:buNone/>
            </a:pPr>
            <a:r>
              <a:rPr lang="el" sz="800"/>
              <a:t>        self.name = pName</a:t>
            </a:r>
            <a:endParaRPr sz="800"/>
          </a:p>
          <a:p>
            <a:pPr indent="0" lvl="0" marL="0" rtl="0" algn="l">
              <a:lnSpc>
                <a:spcPct val="100000"/>
              </a:lnSpc>
              <a:spcBef>
                <a:spcPts val="400"/>
              </a:spcBef>
              <a:spcAft>
                <a:spcPts val="0"/>
              </a:spcAft>
              <a:buNone/>
            </a:pPr>
            <a:r>
              <a:rPr lang="el" sz="800"/>
              <a:t>        self.pay = pPay</a:t>
            </a:r>
            <a:endParaRPr sz="800"/>
          </a:p>
          <a:p>
            <a:pPr indent="0" lvl="0" marL="0" rtl="0" algn="l">
              <a:lnSpc>
                <a:spcPct val="100000"/>
              </a:lnSpc>
              <a:spcBef>
                <a:spcPts val="400"/>
              </a:spcBef>
              <a:spcAft>
                <a:spcPts val="0"/>
              </a:spcAft>
              <a:buNone/>
            </a:pPr>
            <a:r>
              <a:rPr lang="el" sz="800"/>
              <a:t>        print('Δημιουργία του αντικειμένου "Προσωπικό"')</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0"/>
              </a:spcAft>
              <a:buNone/>
            </a:pPr>
            <a:r>
              <a:rPr lang="el" sz="800"/>
              <a:t>    def __str__(self):</a:t>
            </a:r>
            <a:endParaRPr sz="800"/>
          </a:p>
          <a:p>
            <a:pPr indent="0" lvl="0" marL="0" rtl="0" algn="l">
              <a:lnSpc>
                <a:spcPct val="100000"/>
              </a:lnSpc>
              <a:spcBef>
                <a:spcPts val="400"/>
              </a:spcBef>
              <a:spcAft>
                <a:spcPts val="0"/>
              </a:spcAft>
              <a:buNone/>
            </a:pPr>
            <a:r>
              <a:rPr lang="el" sz="800"/>
              <a:t>        return "Θέση = %s, Name = %s, Pay = %d" % (self.position, self.name, self.pay)</a:t>
            </a:r>
            <a:endParaRPr sz="800"/>
          </a:p>
          <a:p>
            <a:pPr indent="0" lvl="0" marL="0" rtl="0" algn="l">
              <a:lnSpc>
                <a:spcPct val="100000"/>
              </a:lnSpc>
              <a:spcBef>
                <a:spcPts val="400"/>
              </a:spcBef>
              <a:spcAft>
                <a:spcPts val="0"/>
              </a:spcAft>
              <a:buNone/>
            </a:pPr>
            <a:r>
              <a:t/>
            </a:r>
            <a:endParaRPr sz="800"/>
          </a:p>
          <a:p>
            <a:pPr indent="0" lvl="0" marL="0" rtl="0" algn="l">
              <a:lnSpc>
                <a:spcPct val="100000"/>
              </a:lnSpc>
              <a:spcBef>
                <a:spcPts val="400"/>
              </a:spcBef>
              <a:spcAft>
                <a:spcPts val="0"/>
              </a:spcAft>
              <a:buNone/>
            </a:pPr>
            <a:r>
              <a:rPr lang="el" sz="800"/>
              <a:t>    def calculatePay(self):</a:t>
            </a:r>
            <a:endParaRPr sz="800"/>
          </a:p>
          <a:p>
            <a:pPr indent="0" lvl="0" marL="0" rtl="0" algn="l">
              <a:lnSpc>
                <a:spcPct val="100000"/>
              </a:lnSpc>
              <a:spcBef>
                <a:spcPts val="400"/>
              </a:spcBef>
              <a:spcAft>
                <a:spcPts val="0"/>
              </a:spcAft>
              <a:buNone/>
            </a:pPr>
            <a:r>
              <a:rPr lang="el" sz="800"/>
              <a:t>        prompt = '\nΕισάγετε τις ώρες εργασίας σας %s: ' % (self.name)</a:t>
            </a:r>
            <a:endParaRPr sz="800"/>
          </a:p>
          <a:p>
            <a:pPr indent="0" lvl="0" marL="0" rtl="0" algn="l">
              <a:lnSpc>
                <a:spcPct val="100000"/>
              </a:lnSpc>
              <a:spcBef>
                <a:spcPts val="400"/>
              </a:spcBef>
              <a:spcAft>
                <a:spcPts val="0"/>
              </a:spcAft>
              <a:buNone/>
            </a:pPr>
            <a:r>
              <a:rPr lang="el" sz="800"/>
              <a:t>        hours = input(prompt)</a:t>
            </a:r>
            <a:endParaRPr sz="800"/>
          </a:p>
          <a:p>
            <a:pPr indent="0" lvl="0" marL="0" rtl="0" algn="l">
              <a:lnSpc>
                <a:spcPct val="100000"/>
              </a:lnSpc>
              <a:spcBef>
                <a:spcPts val="400"/>
              </a:spcBef>
              <a:spcAft>
                <a:spcPts val="0"/>
              </a:spcAft>
              <a:buNone/>
            </a:pPr>
            <a:r>
              <a:rPr lang="el" sz="800"/>
              <a:t>        prompt = 'Εισάγετε το ωρομίσθιό σας %s: ' %(self.name)</a:t>
            </a:r>
            <a:endParaRPr sz="800"/>
          </a:p>
          <a:p>
            <a:pPr indent="0" lvl="0" marL="0" rtl="0" algn="l">
              <a:lnSpc>
                <a:spcPct val="100000"/>
              </a:lnSpc>
              <a:spcBef>
                <a:spcPts val="400"/>
              </a:spcBef>
              <a:spcAft>
                <a:spcPts val="0"/>
              </a:spcAft>
              <a:buNone/>
            </a:pPr>
            <a:r>
              <a:rPr lang="el" sz="800"/>
              <a:t>        hourlyRate = input(prompt)</a:t>
            </a:r>
            <a:endParaRPr sz="800"/>
          </a:p>
          <a:p>
            <a:pPr indent="0" lvl="0" marL="0" rtl="0" algn="l">
              <a:lnSpc>
                <a:spcPct val="100000"/>
              </a:lnSpc>
              <a:spcBef>
                <a:spcPts val="400"/>
              </a:spcBef>
              <a:spcAft>
                <a:spcPts val="0"/>
              </a:spcAft>
              <a:buNone/>
            </a:pPr>
            <a:r>
              <a:rPr lang="el" sz="800"/>
              <a:t>        self.pay = int(hours)*int(hourlyRate)</a:t>
            </a:r>
            <a:endParaRPr sz="800"/>
          </a:p>
          <a:p>
            <a:pPr indent="0" lvl="0" marL="0" rtl="0" algn="l">
              <a:lnSpc>
                <a:spcPct val="100000"/>
              </a:lnSpc>
              <a:spcBef>
                <a:spcPts val="400"/>
              </a:spcBef>
              <a:spcAft>
                <a:spcPts val="0"/>
              </a:spcAft>
              <a:buNone/>
            </a:pPr>
            <a:r>
              <a:rPr lang="el" sz="800"/>
              <a:t>        return self.pay</a:t>
            </a:r>
            <a:endParaRPr sz="800"/>
          </a:p>
          <a:p>
            <a:pPr indent="0" lvl="0" marL="0" rtl="0" algn="l">
              <a:lnSpc>
                <a:spcPct val="100000"/>
              </a:lnSpc>
              <a:spcBef>
                <a:spcPts val="400"/>
              </a:spcBef>
              <a:spcAft>
                <a:spcPts val="400"/>
              </a:spcAft>
              <a:buNone/>
            </a:pPr>
            <a:r>
              <a:t/>
            </a:r>
            <a:endParaRPr sz="800"/>
          </a:p>
        </p:txBody>
      </p:sp>
      <p:sp>
        <p:nvSpPr>
          <p:cNvPr id="611" name="Google Shape;611;p44"/>
          <p:cNvSpPr txBox="1"/>
          <p:nvPr>
            <p:ph idx="1" type="subTitle"/>
          </p:nvPr>
        </p:nvSpPr>
        <p:spPr>
          <a:xfrm>
            <a:off x="2624425" y="1072175"/>
            <a:ext cx="45720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700">
                <a:solidFill>
                  <a:srgbClr val="DBA0DB"/>
                </a:solidFill>
              </a:rPr>
              <a:t>Παράδειγμα 2 - Λύση</a:t>
            </a:r>
            <a:endParaRPr sz="1700">
              <a:solidFill>
                <a:srgbClr val="DBA0D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5"/>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13.2.3</a:t>
            </a:r>
            <a:r>
              <a:rPr lang="el" sz="5000">
                <a:solidFill>
                  <a:schemeClr val="accent6"/>
                </a:solidFill>
              </a:rPr>
              <a:t>{</a:t>
            </a:r>
            <a:endParaRPr sz="5000">
              <a:solidFill>
                <a:schemeClr val="accent6"/>
              </a:solidFill>
            </a:endParaRPr>
          </a:p>
        </p:txBody>
      </p:sp>
      <p:sp>
        <p:nvSpPr>
          <p:cNvPr id="617" name="Google Shape;617;p45"/>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700">
                <a:solidFill>
                  <a:schemeClr val="accent2"/>
                </a:solidFill>
              </a:rPr>
              <a:t>ΚΛΑΣΕΙΣ &amp; ΚΛΗΡΟΝΟΜΙΚΟΤΗΤΑ </a:t>
            </a:r>
            <a:r>
              <a:rPr lang="el" sz="2700">
                <a:solidFill>
                  <a:schemeClr val="accent6"/>
                </a:solidFill>
              </a:rPr>
              <a:t>- </a:t>
            </a:r>
            <a:r>
              <a:rPr lang="el" sz="2700">
                <a:solidFill>
                  <a:schemeClr val="lt2"/>
                </a:solidFill>
              </a:rPr>
              <a:t>ΜΕΛΕΤΗ</a:t>
            </a:r>
            <a:endParaRPr sz="2700">
              <a:solidFill>
                <a:schemeClr val="lt2"/>
              </a:solidFill>
            </a:endParaRPr>
          </a:p>
        </p:txBody>
      </p:sp>
      <p:sp>
        <p:nvSpPr>
          <p:cNvPr id="618" name="Google Shape;618;p4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19" name="Google Shape;619;p45"/>
          <p:cNvCxnSpPr>
            <a:endCxn id="618"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620" name="Google Shape;620;p4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621" name="Google Shape;621;p4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22" name="Google Shape;622;p4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23" name="Google Shape;623;p45"/>
          <p:cNvSpPr txBox="1"/>
          <p:nvPr>
            <p:ph idx="1" type="subTitle"/>
          </p:nvPr>
        </p:nvSpPr>
        <p:spPr>
          <a:xfrm>
            <a:off x="2624425" y="2518300"/>
            <a:ext cx="600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t>Στο παρακάτω παράδειγμα έχουμε ένα πανεπιστήμιο με φοιτητές και καθηγητές. Οι φοιτητές και οι καθηγητές έχουν κάποια κοινά χαρακτηριστικά, π.χ. όνομα ή ηλικία, αλλά και κάποια μοναδικά χαρακτηριστικά που αφορούν την ιδιότητά τους, όπως είναι ο αριθμός μητρώου για τους φοιτητές και ο μισθός για τους καθηγητές.</a:t>
            </a:r>
            <a:endParaRPr sz="1100"/>
          </a:p>
          <a:p>
            <a:pPr indent="0" lvl="0" marL="0" rtl="0" algn="l">
              <a:lnSpc>
                <a:spcPct val="100000"/>
              </a:lnSpc>
              <a:spcBef>
                <a:spcPts val="400"/>
              </a:spcBef>
              <a:spcAft>
                <a:spcPts val="0"/>
              </a:spcAft>
              <a:buNone/>
            </a:pPr>
            <a:r>
              <a:rPr lang="el" sz="1100"/>
              <a:t>Θα μπορούσαμε να δημιουργήσουμε δύο ανεξάρτητες κλάσεις,</a:t>
            </a:r>
            <a:endParaRPr sz="1100"/>
          </a:p>
          <a:p>
            <a:pPr indent="0" lvl="0" marL="0" rtl="0" algn="l">
              <a:lnSpc>
                <a:spcPct val="100000"/>
              </a:lnSpc>
              <a:spcBef>
                <a:spcPts val="400"/>
              </a:spcBef>
              <a:spcAft>
                <a:spcPts val="0"/>
              </a:spcAft>
              <a:buNone/>
            </a:pPr>
            <a:r>
              <a:rPr lang="el" sz="1100"/>
              <a:t>μία για τους καθηγητές και μία για τους φοιτητές, αλλά η προσθήκη ενός νέου κοινού χαρακτηριστικού θα απαιτούσε την προσθήκη του και στις δύο ανεξάρτητες κλάσεις, οπότε, μια καλύτερη λύση είναι</a:t>
            </a:r>
            <a:endParaRPr sz="1100"/>
          </a:p>
          <a:p>
            <a:pPr indent="0" lvl="0" marL="0" rtl="0" algn="l">
              <a:lnSpc>
                <a:spcPct val="100000"/>
              </a:lnSpc>
              <a:spcBef>
                <a:spcPts val="400"/>
              </a:spcBef>
              <a:spcAft>
                <a:spcPts val="0"/>
              </a:spcAft>
              <a:buNone/>
            </a:pPr>
            <a:r>
              <a:rPr lang="el" sz="1100"/>
              <a:t>να δημιουργήσουμε μια κοινή γονική κλάση (UniversityMember), και οι</a:t>
            </a:r>
            <a:endParaRPr sz="1100"/>
          </a:p>
          <a:p>
            <a:pPr indent="0" lvl="0" marL="0" rtl="0" algn="l">
              <a:lnSpc>
                <a:spcPct val="100000"/>
              </a:lnSpc>
              <a:spcBef>
                <a:spcPts val="400"/>
              </a:spcBef>
              <a:spcAft>
                <a:spcPts val="0"/>
              </a:spcAft>
              <a:buNone/>
            </a:pPr>
            <a:r>
              <a:rPr lang="el" sz="1100"/>
              <a:t>κλάσεις Καθηγητής (Professor) και Φοιτητής (Student) να κληρονομήσουν από αυτήν:</a:t>
            </a:r>
            <a:endParaRPr sz="1100"/>
          </a:p>
          <a:p>
            <a:pPr indent="0" lvl="0" marL="0" rtl="0" algn="l">
              <a:lnSpc>
                <a:spcPct val="100000"/>
              </a:lnSpc>
              <a:spcBef>
                <a:spcPts val="400"/>
              </a:spcBef>
              <a:spcAft>
                <a:spcPts val="400"/>
              </a:spcAft>
              <a:buNone/>
            </a:pPr>
            <a:r>
              <a:t/>
            </a:r>
            <a:endParaRPr sz="1100"/>
          </a:p>
        </p:txBody>
      </p:sp>
      <p:sp>
        <p:nvSpPr>
          <p:cNvPr id="624" name="Google Shape;624;p45"/>
          <p:cNvSpPr txBox="1"/>
          <p:nvPr>
            <p:ph idx="1" type="subTitle"/>
          </p:nvPr>
        </p:nvSpPr>
        <p:spPr>
          <a:xfrm>
            <a:off x="2545100" y="1416375"/>
            <a:ext cx="22407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Παράδειγμα 3</a:t>
            </a:r>
            <a:endParaRPr sz="2100">
              <a:solidFill>
                <a:srgbClr val="DBA0D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