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4"/>
      <p:bold r:id="rId25"/>
    </p:embeddedFont>
    <p:embeddedFont>
      <p:font typeface="Montserrat" panose="00000500000000000000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38dc90a3b4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38dc90a3b4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5345cc7e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5345cc7e4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345cc7e4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345cc7e4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5518161cb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5518161cb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5518161c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5518161c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5345cc7e4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5345cc7e4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5324e6bce4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5324e6bce4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5518161cb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5518161cb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5518161cb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5518161cb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5324e6bce4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5324e6bce4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5518161cb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5518161cb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38dc90a3b4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38dc90a3b4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5518161cb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5518161cb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513f68d5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513f68d5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482a6568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482a6568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5324e6bce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5324e6bce4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5324e6bce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5324e6bce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5324e6bce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5324e6bce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5345cc7e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5345cc7e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5345cc7e4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5345cc7e4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3" name="Google Shape;233;p25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9" name="Google Shape;239;p25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9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29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29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29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29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29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29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29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29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0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9" name="Google Shape;359;p30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5" name="Google Shape;375;p30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30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7" name="Google Shape;377;p30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6" name="Google Shape;396;p3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98" name="Google Shape;398;p31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99" name="Google Shape;399;p31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2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33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33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4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4" name="Google Shape;444;p34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5" name="Google Shape;445;p34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6" name="Google Shape;446;p3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7" name="Google Shape;457;p3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8" name="Google Shape;458;p3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9" name="Google Shape;459;p3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3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Γλώσσα</a:t>
            </a:r>
            <a:r>
              <a:rPr lang="el">
                <a:solidFill>
                  <a:schemeClr val="accent2"/>
                </a:solidFill>
              </a:rPr>
              <a:t>‘Προγραμματισμού’: </a:t>
            </a:r>
            <a:r>
              <a:rPr lang="el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0" name="Google Shape;500;p3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&lt; Εισηγητής: Νίκος Κούκος &gt;</a:t>
            </a:r>
            <a:endParaRPr/>
          </a:p>
        </p:txBody>
      </p:sp>
      <p:sp>
        <p:nvSpPr>
          <p:cNvPr id="501" name="Google Shape;501;p3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2" name="Google Shape;502;p3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Python</a:t>
            </a:r>
            <a:r>
              <a:rPr lang="el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03" name="Google Shape;503;p3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504" name="Google Shape;504;p3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5" name="Google Shape;505;p3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06" name="Google Shape;5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7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ex-apostaseos</a:t>
            </a:r>
            <a:r>
              <a:rPr lang="el" sz="1400">
                <a:solidFill>
                  <a:schemeClr val="accent3"/>
                </a:solidFill>
              </a:rPr>
              <a:t>.</a:t>
            </a:r>
            <a:r>
              <a:rPr lang="el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09" name="Google Shape;509;p37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10" name="Google Shape;510;p37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511" name="Google Shape;511;p37"/>
            <p:cNvSpPr/>
            <p:nvPr/>
          </p:nvSpPr>
          <p:spPr>
            <a:xfrm>
              <a:off x="3034838" y="5258150"/>
              <a:ext cx="46000" cy="229925"/>
            </a:xfrm>
            <a:custGeom>
              <a:avLst/>
              <a:gdLst/>
              <a:ahLst/>
              <a:cxnLst/>
              <a:rect l="l" t="t" r="r" b="b"/>
              <a:pathLst>
                <a:path w="1840" h="9197" extrusionOk="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2954238" y="5326875"/>
              <a:ext cx="46000" cy="161200"/>
            </a:xfrm>
            <a:custGeom>
              <a:avLst/>
              <a:gdLst/>
              <a:ahLst/>
              <a:cxnLst/>
              <a:rect l="l" t="t" r="r" b="b"/>
              <a:pathLst>
                <a:path w="1840" h="6448" extrusionOk="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2873663" y="5396100"/>
              <a:ext cx="46000" cy="91975"/>
            </a:xfrm>
            <a:custGeom>
              <a:avLst/>
              <a:gdLst/>
              <a:ahLst/>
              <a:cxnLst/>
              <a:rect l="l" t="t" r="r" b="b"/>
              <a:pathLst>
                <a:path w="1840" h="3679" extrusionOk="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051888" y="5302000"/>
              <a:ext cx="12425" cy="11725"/>
            </a:xfrm>
            <a:custGeom>
              <a:avLst/>
              <a:gdLst/>
              <a:ahLst/>
              <a:cxnLst/>
              <a:rect l="l" t="t" r="r" b="b"/>
              <a:pathLst>
                <a:path w="497" h="469" extrusionOk="0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806813" y="5231175"/>
              <a:ext cx="295500" cy="292625"/>
            </a:xfrm>
            <a:custGeom>
              <a:avLst/>
              <a:gdLst/>
              <a:ahLst/>
              <a:cxnLst/>
              <a:rect l="l" t="t" r="r" b="b"/>
              <a:pathLst>
                <a:path w="11820" h="11705" extrusionOk="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3051888" y="5326000"/>
              <a:ext cx="11875" cy="44925"/>
            </a:xfrm>
            <a:custGeom>
              <a:avLst/>
              <a:gdLst/>
              <a:ahLst/>
              <a:cxnLst/>
              <a:rect l="l" t="t" r="r" b="b"/>
              <a:pathLst>
                <a:path w="475" h="1797" extrusionOk="0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7"/>
          <p:cNvSpPr txBox="1">
            <a:spLocks noGrp="1"/>
          </p:cNvSpPr>
          <p:nvPr>
            <p:ph type="subTitle" idx="2"/>
          </p:nvPr>
        </p:nvSpPr>
        <p:spPr>
          <a:xfrm>
            <a:off x="7754825" y="640300"/>
            <a:ext cx="12666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6"/>
                </a:solidFill>
              </a:rPr>
              <a:t>[</a:t>
            </a:r>
            <a:r>
              <a:rPr lang="el" sz="1000">
                <a:solidFill>
                  <a:schemeClr val="accent1"/>
                </a:solidFill>
              </a:rPr>
              <a:t>14η Εβδομάδα</a:t>
            </a:r>
            <a:r>
              <a:rPr lang="el" sz="1000">
                <a:solidFill>
                  <a:schemeClr val="accent6"/>
                </a:solidFill>
              </a:rPr>
              <a:t>] 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14.5.3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9" name="Google Shape;629;p46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chemeClr val="accent2"/>
                </a:solidFill>
              </a:rPr>
              <a:t>ΥΠΕΡΦΟΡΤΩΣΗ ΜΕΘΟΔΩΝ </a:t>
            </a:r>
            <a:r>
              <a:rPr lang="el" sz="2300">
                <a:solidFill>
                  <a:schemeClr val="accent6"/>
                </a:solidFill>
              </a:rPr>
              <a:t>- </a:t>
            </a:r>
            <a:r>
              <a:rPr lang="el" sz="2300">
                <a:solidFill>
                  <a:schemeClr val="lt2"/>
                </a:solidFill>
              </a:rPr>
              <a:t>METHOD OVERIDE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630" name="Google Shape;630;p4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1" name="Google Shape;631;p46"/>
          <p:cNvCxnSpPr>
            <a:endCxn id="63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4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33" name="Google Shape;633;p4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4" name="Google Shape;634;p4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5" name="Google Shape;635;p46"/>
          <p:cNvSpPr txBox="1">
            <a:spLocks noGrp="1"/>
          </p:cNvSpPr>
          <p:nvPr>
            <p:ph type="subTitle" idx="1"/>
          </p:nvPr>
        </p:nvSpPr>
        <p:spPr>
          <a:xfrm>
            <a:off x="3814450" y="2851925"/>
            <a:ext cx="4910400" cy="17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&lt;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class Dog(Animal):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    # ... (προηγούμενος κώδικας)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    def sleep(self):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        print("Ο σκύλος κοιμάται με ανοιχτά τα μάτια.")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100"/>
              <a:t>&gt;</a:t>
            </a:r>
            <a:endParaRPr sz="1100"/>
          </a:p>
        </p:txBody>
      </p:sp>
      <p:sp>
        <p:nvSpPr>
          <p:cNvPr id="636" name="Google Shape;636;p46"/>
          <p:cNvSpPr txBox="1">
            <a:spLocks noGrp="1"/>
          </p:cNvSpPr>
          <p:nvPr>
            <p:ph type="subTitle" idx="1"/>
          </p:nvPr>
        </p:nvSpPr>
        <p:spPr>
          <a:xfrm>
            <a:off x="2481850" y="1945050"/>
            <a:ext cx="56907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rgbClr val="DBA0DB"/>
                </a:solidFill>
              </a:rPr>
              <a:t>Σε ορισμένες περιπτώσεις, η υποκλάση μπορεί να χρειαστεί να τροποποιήσει τη συμπεριφορά μιας μεθόδου που κληρονομήθηκε από τη γονική κλάση. Αυτό ονομάζεται “υπερφόρτωση» μεθόδου “method override”. </a:t>
            </a:r>
            <a:endParaRPr sz="1400">
              <a:solidFill>
                <a:srgbClr val="DBA0D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rgbClr val="DBA0DB"/>
                </a:solidFill>
              </a:rPr>
              <a:t>Ας δούμε τι συμβαίνει με την τροποποιημένη μέθοδο `sleep()` στην κλάση `Dog` παρακάτω:</a:t>
            </a:r>
            <a:endParaRPr sz="1400">
              <a:solidFill>
                <a:srgbClr val="DBA0D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400">
              <a:solidFill>
                <a:srgbClr val="DBA0D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7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14.5.4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2" name="Google Shape;642;p47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2"/>
                </a:solidFill>
              </a:rPr>
              <a:t>ΠΡΟΣΒΑΣΗ ΣΕ ΜΕΘΟΔΟΥΣ ΤΗΣ ΓΟΝΙΚΗΣ ΚΛΑΣΗΣ </a:t>
            </a:r>
            <a:r>
              <a:rPr lang="el" sz="2700">
                <a:solidFill>
                  <a:schemeClr val="accent3"/>
                </a:solidFill>
              </a:rPr>
              <a:t>- </a:t>
            </a:r>
            <a:r>
              <a:rPr lang="el" sz="2700">
                <a:solidFill>
                  <a:schemeClr val="lt2"/>
                </a:solidFill>
              </a:rPr>
              <a:t>SUPER()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643" name="Google Shape;643;p4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44" name="Google Shape;644;p47"/>
          <p:cNvCxnSpPr>
            <a:endCxn id="64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4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46" name="Google Shape;646;p47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7" name="Google Shape;647;p47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8" name="Google Shape;648;p47"/>
          <p:cNvSpPr txBox="1">
            <a:spLocks noGrp="1"/>
          </p:cNvSpPr>
          <p:nvPr>
            <p:ph type="subTitle" idx="1"/>
          </p:nvPr>
        </p:nvSpPr>
        <p:spPr>
          <a:xfrm>
            <a:off x="2714750" y="2670563"/>
            <a:ext cx="60075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&lt;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class Dog(Animal):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</a:t>
            </a:r>
            <a:r>
              <a:rPr lang="el" sz="1200">
                <a:solidFill>
                  <a:schemeClr val="lt1"/>
                </a:solidFill>
              </a:rPr>
              <a:t># ... (προηγούμενος κώδικας)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def bark(self):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    super().sleep()  </a:t>
            </a:r>
            <a:r>
              <a:rPr lang="el" sz="1200">
                <a:solidFill>
                  <a:schemeClr val="lt1"/>
                </a:solidFill>
              </a:rPr>
              <a:t># Κλήση της μεθόδου της γονικής κλάσης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    print("Ο σκύλος γαβγίζει.")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&gt;</a:t>
            </a:r>
            <a:endParaRPr sz="1200"/>
          </a:p>
        </p:txBody>
      </p:sp>
      <p:sp>
        <p:nvSpPr>
          <p:cNvPr id="649" name="Google Shape;649;p47"/>
          <p:cNvSpPr txBox="1">
            <a:spLocks noGrp="1"/>
          </p:cNvSpPr>
          <p:nvPr>
            <p:ph type="subTitle" idx="1"/>
          </p:nvPr>
        </p:nvSpPr>
        <p:spPr>
          <a:xfrm>
            <a:off x="2554000" y="1799600"/>
            <a:ext cx="43707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 dirty="0">
                <a:solidFill>
                  <a:srgbClr val="DBA0DB"/>
                </a:solidFill>
              </a:rPr>
              <a:t>Εκτός από </a:t>
            </a:r>
            <a:r>
              <a:rPr lang="el" sz="1400">
                <a:solidFill>
                  <a:srgbClr val="DBA0DB"/>
                </a:solidFill>
              </a:rPr>
              <a:t>την υπερφόρτωση </a:t>
            </a:r>
            <a:r>
              <a:rPr lang="el" sz="1400" dirty="0">
                <a:solidFill>
                  <a:srgbClr val="DBA0DB"/>
                </a:solidFill>
              </a:rPr>
              <a:t>μεθόδων, μια υποκλάση μπορεί επίσης να έχει πρόσβαση και να καλεί μεθόδους από τη γονική κλάση χρησιμοποιώντας τη συνάρτηση `super()`.</a:t>
            </a:r>
            <a:endParaRPr sz="1400" dirty="0">
              <a:solidFill>
                <a:srgbClr val="DBA0D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14.6.0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55" name="Google Shape;655;p48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2"/>
                </a:solidFill>
              </a:rPr>
              <a:t>ΠΟΛΛΑΠΛΗ ΚΛΗΡΟΝΟΜΙΚΟΤΗΤΑ </a:t>
            </a:r>
            <a:r>
              <a:rPr lang="el" sz="2700">
                <a:solidFill>
                  <a:schemeClr val="accent3"/>
                </a:solidFill>
              </a:rPr>
              <a:t>- </a:t>
            </a:r>
            <a:r>
              <a:rPr lang="el" sz="2700">
                <a:solidFill>
                  <a:schemeClr val="lt2"/>
                </a:solidFill>
              </a:rPr>
              <a:t>ΟΡΙΣΜΟΣ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656" name="Google Shape;656;p4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57" name="Google Shape;657;p48"/>
          <p:cNvCxnSpPr>
            <a:endCxn id="656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8" name="Google Shape;658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59" name="Google Shape;659;p4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0" name="Google Shape;660;p4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1" name="Google Shape;661;p48"/>
          <p:cNvSpPr txBox="1">
            <a:spLocks noGrp="1"/>
          </p:cNvSpPr>
          <p:nvPr>
            <p:ph type="subTitle" idx="1"/>
          </p:nvPr>
        </p:nvSpPr>
        <p:spPr>
          <a:xfrm>
            <a:off x="2624425" y="2678150"/>
            <a:ext cx="49866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700"/>
              <a:t>η Python υποστηρίζει την πολλαπλή κληρονομικότητα, που επιτρέπει σε μια κλάση να κληρονομεί από πολλές γονικές κλάσεις. Αυτό σημαίνει ότι μια υποκλάση μπορεί να παραλαμβάνει χαρακτηριστικά και μεθόδους από πολλές πηγές.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9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14.6.1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67" name="Google Shape;667;p49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2"/>
                </a:solidFill>
              </a:rPr>
              <a:t>ΠΟΛΛΑΠΛΗ ΚΛΗΡΟΝΟΜΙΚΟΤΗΤΑ </a:t>
            </a:r>
            <a:r>
              <a:rPr lang="el" sz="2700">
                <a:solidFill>
                  <a:schemeClr val="accent3"/>
                </a:solidFill>
              </a:rPr>
              <a:t>- </a:t>
            </a:r>
            <a:r>
              <a:rPr lang="el" sz="2700">
                <a:solidFill>
                  <a:schemeClr val="lt2"/>
                </a:solidFill>
              </a:rPr>
              <a:t>ΠΑΡΑΔΕΙΓΜΑ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668" name="Google Shape;668;p4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9" name="Google Shape;669;p49"/>
          <p:cNvCxnSpPr>
            <a:endCxn id="668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0" name="Google Shape;6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71" name="Google Shape;671;p4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2" name="Google Shape;672;p4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3" name="Google Shape;673;p49"/>
          <p:cNvSpPr txBox="1">
            <a:spLocks noGrp="1"/>
          </p:cNvSpPr>
          <p:nvPr>
            <p:ph type="subTitle" idx="1"/>
          </p:nvPr>
        </p:nvSpPr>
        <p:spPr>
          <a:xfrm>
            <a:off x="2624425" y="2678150"/>
            <a:ext cx="32310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Κλάση γονέας 1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class Animal: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def __init__(self, name):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 self.name = name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def eat(self):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 print(f"Ο {self.name} τρώει.")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Κλάση γονέας 2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class CanFly: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def fly(self):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 print(f"Ο {self.name} πετάει.")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000"/>
          </a:p>
        </p:txBody>
      </p:sp>
      <p:sp>
        <p:nvSpPr>
          <p:cNvPr id="674" name="Google Shape;674;p49"/>
          <p:cNvSpPr txBox="1">
            <a:spLocks noGrp="1"/>
          </p:cNvSpPr>
          <p:nvPr>
            <p:ph type="subTitle" idx="1"/>
          </p:nvPr>
        </p:nvSpPr>
        <p:spPr>
          <a:xfrm>
            <a:off x="5748425" y="2808350"/>
            <a:ext cx="30666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Κλάση παιδί που κληρονομεί από τις κλάσεις Animal και CanFly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class Bird(Animal, CanFly):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def __init__(self, name):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 </a:t>
            </a:r>
            <a:r>
              <a:rPr lang="el" sz="1000">
                <a:solidFill>
                  <a:schemeClr val="lt1"/>
                </a:solidFill>
              </a:rPr>
              <a:t># Καλούμε τους κατασκευαστές των γονικών κλάσεων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 Animal.__init__(self, name)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 CanFly.__init__(self)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bird = Bird("Σπουργίτης")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bird.eat()  </a:t>
            </a:r>
            <a:r>
              <a:rPr lang="el" sz="1000">
                <a:solidFill>
                  <a:schemeClr val="lt1"/>
                </a:solidFill>
              </a:rPr>
              <a:t># Έξοδος: Ο Σπουργίτης τρώει.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bird.fly()  </a:t>
            </a:r>
            <a:r>
              <a:rPr lang="el" sz="1000">
                <a:solidFill>
                  <a:schemeClr val="lt1"/>
                </a:solidFill>
              </a:rPr>
              <a:t># Έξοδος: Ο Σπουργίτης πετάει.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0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14.6.2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80" name="Google Shape;680;p50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chemeClr val="accent2"/>
                </a:solidFill>
              </a:rPr>
              <a:t>ΚΛΑΣΕΙΣ &amp; ΚΛΗΡΟΝΟΜΙΚΟΤΗΤΑ </a:t>
            </a:r>
            <a:r>
              <a:rPr lang="el" sz="2300">
                <a:solidFill>
                  <a:schemeClr val="accent6"/>
                </a:solidFill>
              </a:rPr>
              <a:t>- </a:t>
            </a:r>
            <a:r>
              <a:rPr lang="el" sz="2300">
                <a:solidFill>
                  <a:schemeClr val="lt2"/>
                </a:solidFill>
              </a:rPr>
              <a:t>ΑΣΚΗΣΗ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681" name="Google Shape;681;p5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82" name="Google Shape;682;p50"/>
          <p:cNvCxnSpPr>
            <a:endCxn id="681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5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84" name="Google Shape;684;p50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5" name="Google Shape;685;p50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6" name="Google Shape;686;p50"/>
          <p:cNvSpPr txBox="1">
            <a:spLocks noGrp="1"/>
          </p:cNvSpPr>
          <p:nvPr>
            <p:ph type="subTitle" idx="1"/>
          </p:nvPr>
        </p:nvSpPr>
        <p:spPr>
          <a:xfrm>
            <a:off x="2624425" y="2101551"/>
            <a:ext cx="4353900" cy="18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Δημιουργήστε μια υποκλάση με όνομα `Cat` που κληρονομεί από την κλάση `Animal`. Προσθέστε μια μοναδική μέθοδο που είναι συγκεκριμένη για την κλάση `Cat` και δοκιμάστε τον κώδικά σας δημιουργώντας ένα αντικείμενο `Cat` και καλώντας τις μεθόδους του.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300"/>
              <a:t>&gt;</a:t>
            </a:r>
            <a:endParaRPr sz="1300"/>
          </a:p>
        </p:txBody>
      </p:sp>
      <p:sp>
        <p:nvSpPr>
          <p:cNvPr id="687" name="Google Shape;687;p50"/>
          <p:cNvSpPr txBox="1">
            <a:spLocks noGrp="1"/>
          </p:cNvSpPr>
          <p:nvPr>
            <p:ph type="subTitle" idx="1"/>
          </p:nvPr>
        </p:nvSpPr>
        <p:spPr>
          <a:xfrm>
            <a:off x="2624425" y="1288250"/>
            <a:ext cx="45720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700">
                <a:solidFill>
                  <a:srgbClr val="DBA0DB"/>
                </a:solidFill>
              </a:rPr>
              <a:t>Άσκηση</a:t>
            </a:r>
            <a:endParaRPr sz="1700">
              <a:solidFill>
                <a:srgbClr val="DBA0D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1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14.7.0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93" name="Google Shape;693;p51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>
                <a:solidFill>
                  <a:schemeClr val="accent2"/>
                </a:solidFill>
              </a:rPr>
              <a:t>ΠΡΟΗΓΜΕΝΑ </a:t>
            </a:r>
            <a:r>
              <a:rPr lang="el" sz="2100">
                <a:solidFill>
                  <a:schemeClr val="accent6"/>
                </a:solidFill>
              </a:rPr>
              <a:t> </a:t>
            </a:r>
            <a:r>
              <a:rPr lang="el" sz="2100">
                <a:solidFill>
                  <a:schemeClr val="lt2"/>
                </a:solidFill>
              </a:rPr>
              <a:t>ΘΕΜΑΤΑ</a:t>
            </a:r>
            <a:endParaRPr sz="2100">
              <a:solidFill>
                <a:schemeClr val="lt2"/>
              </a:solidFill>
            </a:endParaRPr>
          </a:p>
        </p:txBody>
      </p:sp>
      <p:sp>
        <p:nvSpPr>
          <p:cNvPr id="694" name="Google Shape;694;p5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95" name="Google Shape;695;p51"/>
          <p:cNvCxnSpPr>
            <a:endCxn id="69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5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97" name="Google Shape;697;p51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8" name="Google Shape;698;p51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9" name="Google Shape;699;p51"/>
          <p:cNvSpPr txBox="1">
            <a:spLocks noGrp="1"/>
          </p:cNvSpPr>
          <p:nvPr>
            <p:ph type="subTitle" idx="1"/>
          </p:nvPr>
        </p:nvSpPr>
        <p:spPr>
          <a:xfrm>
            <a:off x="2624425" y="2322225"/>
            <a:ext cx="54678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l" sz="1500"/>
              <a:t>Οι ιδιότητες στις κλάσεις μας επιτρέπουν να ορίσουμε χαρακτηριστικά (μεταβλητές) που ανήκουν σε ένα αντικείμενο.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" sz="1500"/>
              <a:t>oι decorators είναι ειδικές συναρτήσεις που τροποποιούν τη συμπεριφορά άλλων συναρτήσεων ή μεθόδων. Μας επιτρέπουν να προσθέσουμε λειτουργικότητα σε μια κλάση ή τις μεθόδους της χωρίς να αλλάξουμε τον αρχικό τους κώδικα.</a:t>
            </a:r>
            <a:endParaRPr sz="1500"/>
          </a:p>
        </p:txBody>
      </p:sp>
      <p:sp>
        <p:nvSpPr>
          <p:cNvPr id="700" name="Google Shape;700;p51"/>
          <p:cNvSpPr txBox="1">
            <a:spLocks noGrp="1"/>
          </p:cNvSpPr>
          <p:nvPr>
            <p:ph type="subTitle" idx="1"/>
          </p:nvPr>
        </p:nvSpPr>
        <p:spPr>
          <a:xfrm>
            <a:off x="2624425" y="1230650"/>
            <a:ext cx="45720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>
                <a:solidFill>
                  <a:srgbClr val="DBA0DB"/>
                </a:solidFill>
              </a:rPr>
              <a:t>ΟΡΙΣΜΟΣ</a:t>
            </a:r>
            <a:endParaRPr>
              <a:solidFill>
                <a:srgbClr val="DBA0D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2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14.7.1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06" name="Google Shape;706;p52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2"/>
                </a:solidFill>
              </a:rPr>
              <a:t>ΕΝΘΥΛΑΚΩΣΗ </a:t>
            </a:r>
            <a:r>
              <a:rPr lang="el" sz="2700">
                <a:solidFill>
                  <a:schemeClr val="accent3"/>
                </a:solidFill>
              </a:rPr>
              <a:t>= </a:t>
            </a:r>
            <a:r>
              <a:rPr lang="el" sz="2700">
                <a:solidFill>
                  <a:schemeClr val="lt2"/>
                </a:solidFill>
              </a:rPr>
              <a:t>ENCAPSULATION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707" name="Google Shape;707;p5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08" name="Google Shape;708;p52"/>
          <p:cNvCxnSpPr>
            <a:endCxn id="70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5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10" name="Google Shape;710;p52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1" name="Google Shape;711;p52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2" name="Google Shape;712;p52"/>
          <p:cNvSpPr txBox="1">
            <a:spLocks noGrp="1"/>
          </p:cNvSpPr>
          <p:nvPr>
            <p:ph type="subTitle" idx="1"/>
          </p:nvPr>
        </p:nvSpPr>
        <p:spPr>
          <a:xfrm>
            <a:off x="2267925" y="2112375"/>
            <a:ext cx="32310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A. Η ενθυλάκωση (encapsulation) είναι η πρακτική της συσκευασίας δεδομένων και μεθόδων εντός μιας κλάσης.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B. Οι μεταβλητές πρόσβασης ελέγχουν την ορατότητα και την προσβασιμότητα των μελών μιας κλάσης.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Γ. Η Python χρησιμοποιεί συμβάσεις ονομασίας για να υποδηλώνει επίπεδα πρόσβασης: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      </a:t>
            </a:r>
            <a:endParaRPr sz="1000"/>
          </a:p>
        </p:txBody>
      </p:sp>
      <p:sp>
        <p:nvSpPr>
          <p:cNvPr id="713" name="Google Shape;713;p52"/>
          <p:cNvSpPr txBox="1">
            <a:spLocks noGrp="1"/>
          </p:cNvSpPr>
          <p:nvPr>
            <p:ph type="subTitle" idx="1"/>
          </p:nvPr>
        </p:nvSpPr>
        <p:spPr>
          <a:xfrm>
            <a:off x="5325725" y="3476825"/>
            <a:ext cx="32310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- Δημόσια μέλη: Καμία σύμβαση ονομασίας (προσπελάσιμα από οπουδήποτε).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- Προστατευμένα μέλη: Ξεκινούν με ένα underscore (σύμβαη, δεν επιβάλλεται).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- Ιδιωτικά μέλη: Ξεκινούν με διπλό  underscore, δηλ. dunder (ονοματοποίηση ονομάτων – name mangling).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3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14.7.2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19" name="Google Shape;719;p53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2"/>
                </a:solidFill>
              </a:rPr>
              <a:t>ΕΝΘΥΛΑΚΩΣΗ </a:t>
            </a:r>
            <a:r>
              <a:rPr lang="el" sz="2700">
                <a:solidFill>
                  <a:schemeClr val="accent3"/>
                </a:solidFill>
              </a:rPr>
              <a:t>= </a:t>
            </a:r>
            <a:r>
              <a:rPr lang="el" sz="2700">
                <a:solidFill>
                  <a:schemeClr val="lt2"/>
                </a:solidFill>
              </a:rPr>
              <a:t>ENCAPSULATION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720" name="Google Shape;720;p5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21" name="Google Shape;721;p53"/>
          <p:cNvCxnSpPr>
            <a:endCxn id="72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5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23" name="Google Shape;723;p53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4" name="Google Shape;724;p53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5" name="Google Shape;725;p53"/>
          <p:cNvSpPr txBox="1">
            <a:spLocks noGrp="1"/>
          </p:cNvSpPr>
          <p:nvPr>
            <p:ph type="subTitle" idx="1"/>
          </p:nvPr>
        </p:nvSpPr>
        <p:spPr>
          <a:xfrm>
            <a:off x="2267925" y="2112375"/>
            <a:ext cx="32310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Δημιουργία μιας κλάσης με όνομα 'Person'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class Person: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def __init__(self, name, age):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 self.name = name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 self.__age = age  </a:t>
            </a:r>
            <a:r>
              <a:rPr lang="el" sz="1000">
                <a:solidFill>
                  <a:schemeClr val="lt1"/>
                </a:solidFill>
              </a:rPr>
              <a:t># Ενθυλακωμένη μεταβλητή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def display_info(self):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 print("Όνομα:", self.name)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     print("Ηλικία:", self.__age)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000"/>
          </a:p>
        </p:txBody>
      </p:sp>
      <p:sp>
        <p:nvSpPr>
          <p:cNvPr id="726" name="Google Shape;726;p53"/>
          <p:cNvSpPr txBox="1">
            <a:spLocks noGrp="1"/>
          </p:cNvSpPr>
          <p:nvPr>
            <p:ph type="subTitle" idx="1"/>
          </p:nvPr>
        </p:nvSpPr>
        <p:spPr>
          <a:xfrm>
            <a:off x="5325725" y="3476825"/>
            <a:ext cx="32310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Δημιουργία ενός αντικειμένου της κλάσης 'Person'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person = Person("Γιάννης", 25)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Πρόσβαση στη συνδεδεμένη μεταβλητή έμμεσα χρησιμοποιώντας μια μέθοδο της κλάσης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person.display_info()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4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14.8.0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32" name="Google Shape;732;p54"/>
          <p:cNvSpPr txBox="1">
            <a:spLocks noGrp="1"/>
          </p:cNvSpPr>
          <p:nvPr>
            <p:ph type="title" idx="2"/>
          </p:nvPr>
        </p:nvSpPr>
        <p:spPr>
          <a:xfrm>
            <a:off x="2624427" y="6814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>
                <a:solidFill>
                  <a:schemeClr val="accent2"/>
                </a:solidFill>
              </a:rPr>
              <a:t>ΠΟΛΥΜΟΡΦΙΣΜΟΣ </a:t>
            </a:r>
            <a:r>
              <a:rPr lang="el" sz="2200">
                <a:solidFill>
                  <a:schemeClr val="accent6"/>
                </a:solidFill>
              </a:rPr>
              <a:t>&amp; </a:t>
            </a:r>
            <a:r>
              <a:rPr lang="el" sz="2200">
                <a:solidFill>
                  <a:schemeClr val="lt2"/>
                </a:solidFill>
              </a:rPr>
              <a:t>ΥΠΕΡΦΟΡΤΩΣΗ ΜΕΘΟΔΩΝ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733" name="Google Shape;733;p5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34" name="Google Shape;734;p54"/>
          <p:cNvCxnSpPr>
            <a:endCxn id="73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5" name="Google Shape;735;p5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36" name="Google Shape;736;p54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7" name="Google Shape;737;p54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8" name="Google Shape;738;p54"/>
          <p:cNvSpPr txBox="1">
            <a:spLocks noGrp="1"/>
          </p:cNvSpPr>
          <p:nvPr>
            <p:ph type="subTitle" idx="1"/>
          </p:nvPr>
        </p:nvSpPr>
        <p:spPr>
          <a:xfrm>
            <a:off x="2624425" y="2322225"/>
            <a:ext cx="54678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    A. Ο πολυμορφισμός επιτρέπει τη χρήση αντικειμένων από διάφορες κλάσεις με ανταλλάξιμο τρόπο.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     B. Η υπερφόρτωση μεθόδων είναι η δυνατότητα ορισμού πολλαπλών μεθόδων με το ίδιο όνομα, αλλά διαφορετικές παραμέτρους.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     Γ. Στην Python, η υπερφόρτωση μεθόδων επιτυγχάνεται μέσω προεπιλεγμένων τιμών παραμέτρων και `*args` ή `**kwargs`.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300"/>
          </a:p>
        </p:txBody>
      </p:sp>
      <p:sp>
        <p:nvSpPr>
          <p:cNvPr id="739" name="Google Shape;739;p54"/>
          <p:cNvSpPr txBox="1">
            <a:spLocks noGrp="1"/>
          </p:cNvSpPr>
          <p:nvPr>
            <p:ph type="subTitle" idx="1"/>
          </p:nvPr>
        </p:nvSpPr>
        <p:spPr>
          <a:xfrm>
            <a:off x="2660075" y="1264875"/>
            <a:ext cx="14040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900">
                <a:solidFill>
                  <a:srgbClr val="DBA0DB"/>
                </a:solidFill>
              </a:rPr>
              <a:t>Ορισμός</a:t>
            </a:r>
            <a:endParaRPr sz="1900">
              <a:solidFill>
                <a:srgbClr val="DBA0D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5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14.9.0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45" name="Google Shape;745;p55"/>
          <p:cNvSpPr txBox="1">
            <a:spLocks noGrp="1"/>
          </p:cNvSpPr>
          <p:nvPr>
            <p:ph type="title" idx="2"/>
          </p:nvPr>
        </p:nvSpPr>
        <p:spPr>
          <a:xfrm>
            <a:off x="2624427" y="6814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>
                <a:solidFill>
                  <a:schemeClr val="accent2"/>
                </a:solidFill>
              </a:rPr>
              <a:t>ΠΡΟΗΓΜΕΝΑ </a:t>
            </a:r>
            <a:r>
              <a:rPr lang="el" sz="2200">
                <a:solidFill>
                  <a:schemeClr val="lt2"/>
                </a:solidFill>
              </a:rPr>
              <a:t>ΘΕΜΑΤΑ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746" name="Google Shape;746;p5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47" name="Google Shape;747;p55"/>
          <p:cNvCxnSpPr>
            <a:endCxn id="746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5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49" name="Google Shape;749;p55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50" name="Google Shape;750;p55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51" name="Google Shape;751;p55"/>
          <p:cNvSpPr txBox="1">
            <a:spLocks noGrp="1"/>
          </p:cNvSpPr>
          <p:nvPr>
            <p:ph type="subTitle" idx="1"/>
          </p:nvPr>
        </p:nvSpPr>
        <p:spPr>
          <a:xfrm>
            <a:off x="2624425" y="2322225"/>
            <a:ext cx="54678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Έχετε προσληφθεί για να δημιουργήσετε ένα απλό σύστημα τραπεζικού λογαριασμού. Το σύστημα πρέπει να υποστηρίζει δύο τύπους λογαριασμών: `SavingsAccount` και `CheckingAccount`. Και οι δύο τύποι λογαριασμών πρέπει να έχουν κοινές λειτουργίες όπως `deposit()`, `withdraw()` και `get_balance()`, αλλά κάθε τύπος λογαριασμού έχει κάποια μοναδικά χαρακτηριστικά.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1. Ορίστε μια βασική κλάση με το όνομα `BankAccount` με τις ακόλουθες μεθόδους: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  - `__init__(self, account_number, initial_balance)`: Αρχικοποιεί τον λογαριασμό με έναν αριθμό λογαριασμού και έναν αρχικό υπόλοιπο.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  - `deposit(self, amount)`: Προσθέτει το καθορισμένο ποσό στο υπόλοιπο του λογαριασμού.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  - `withdraw(self, amount)`: Αφαιρεί το καθορισμένο ποσό από το υπόλοιπο του λογαριασμού.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  - `get_balance(self)`: Επιστρέφει το τρέχον υπόλοιπο του λογαριασμού.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900"/>
          </a:p>
        </p:txBody>
      </p:sp>
      <p:sp>
        <p:nvSpPr>
          <p:cNvPr id="752" name="Google Shape;752;p55"/>
          <p:cNvSpPr txBox="1">
            <a:spLocks noGrp="1"/>
          </p:cNvSpPr>
          <p:nvPr>
            <p:ph type="subTitle" idx="1"/>
          </p:nvPr>
        </p:nvSpPr>
        <p:spPr>
          <a:xfrm>
            <a:off x="2677900" y="1149025"/>
            <a:ext cx="29814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900">
                <a:solidFill>
                  <a:srgbClr val="DBA0DB"/>
                </a:solidFill>
              </a:rPr>
              <a:t>Άσκηση - 1ο Μέρος</a:t>
            </a:r>
            <a:endParaRPr sz="1900">
              <a:solidFill>
                <a:srgbClr val="DBA0D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8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14.0.1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23" name="Google Shape;523;p38"/>
          <p:cNvSpPr txBox="1">
            <a:spLocks noGrp="1"/>
          </p:cNvSpPr>
          <p:nvPr>
            <p:ph type="title" idx="2"/>
          </p:nvPr>
        </p:nvSpPr>
        <p:spPr>
          <a:xfrm>
            <a:off x="2624427" y="6775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ΑΣΚΗΣΕΙΣ</a:t>
            </a:r>
            <a:r>
              <a:rPr lang="el" sz="2600">
                <a:solidFill>
                  <a:schemeClr val="accent6"/>
                </a:solidFill>
              </a:rPr>
              <a:t> </a:t>
            </a:r>
            <a:r>
              <a:rPr lang="el" sz="2600">
                <a:solidFill>
                  <a:schemeClr val="lt2"/>
                </a:solidFill>
              </a:rPr>
              <a:t>ΠΡΟΗΓΟΥΜΕΝΟΥ ΚΕΦΑΛΑΙΟΥ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24" name="Google Shape;524;p3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25" name="Google Shape;525;p38"/>
          <p:cNvCxnSpPr>
            <a:endCxn id="52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8" name="Google Shape;528;p3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9" name="Google Shape;529;p38"/>
          <p:cNvSpPr txBox="1">
            <a:spLocks noGrp="1"/>
          </p:cNvSpPr>
          <p:nvPr>
            <p:ph type="subTitle" idx="1"/>
          </p:nvPr>
        </p:nvSpPr>
        <p:spPr>
          <a:xfrm>
            <a:off x="1931425" y="1857350"/>
            <a:ext cx="37383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&lt;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1"/>
                </a:solidFill>
              </a:rPr>
              <a:t>1.</a:t>
            </a:r>
            <a:r>
              <a:rPr lang="el" sz="1400">
                <a:solidFill>
                  <a:schemeClr val="accent2"/>
                </a:solidFill>
              </a:rPr>
              <a:t> Γράψτε ένα πρόγραμμα για να δημιουργήσετε μια κλάση Bank, η οποία να</a:t>
            </a:r>
            <a:endParaRPr sz="14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αντιπροσωπεύει μια τράπεζα. Δημιουργήστε μεθόδους όπως, δημιουργώ λογαριασμό,</a:t>
            </a:r>
            <a:endParaRPr sz="14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κάνω κατάθεση, κάνω ανάληψη, ελέγχω το balance. Χρησιμοποιήστε if - else,</a:t>
            </a:r>
            <a:endParaRPr sz="14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σε παριπτώσεις όπως, σε περίπτωση ανάληψης, το ποσό ειναι μικρότερο</a:t>
            </a:r>
            <a:endParaRPr sz="14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από το διαθέσιμο. Ζητήστε εκτυπώσεις</a:t>
            </a:r>
            <a:endParaRPr sz="14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/>
              <a:t>&gt;</a:t>
            </a:r>
            <a:endParaRPr sz="1400"/>
          </a:p>
        </p:txBody>
      </p:sp>
      <p:sp>
        <p:nvSpPr>
          <p:cNvPr id="530" name="Google Shape;530;p38"/>
          <p:cNvSpPr txBox="1"/>
          <p:nvPr/>
        </p:nvSpPr>
        <p:spPr>
          <a:xfrm>
            <a:off x="5616275" y="1264875"/>
            <a:ext cx="3329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class Bank: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def __init__(self):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self.customers = {}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def create_account(self, account_number, initial_balance=0):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if account_number in self.customers: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    print("Ο λογαριασμός υπάρχει ήδη.")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else: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    self.customers[account_number] = initial_balance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    print("Ο λογαριασμός δημιουργήθηκε επιτυχώς.")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…συνέχεια στις σημειώσεις!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6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14.9.1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58" name="Google Shape;758;p56"/>
          <p:cNvSpPr txBox="1">
            <a:spLocks noGrp="1"/>
          </p:cNvSpPr>
          <p:nvPr>
            <p:ph type="title" idx="2"/>
          </p:nvPr>
        </p:nvSpPr>
        <p:spPr>
          <a:xfrm>
            <a:off x="2624427" y="6814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>
                <a:solidFill>
                  <a:schemeClr val="accent2"/>
                </a:solidFill>
              </a:rPr>
              <a:t>ΠΡΟΗΓΜΕΝΑ </a:t>
            </a:r>
            <a:r>
              <a:rPr lang="el" sz="2200">
                <a:solidFill>
                  <a:schemeClr val="lt2"/>
                </a:solidFill>
              </a:rPr>
              <a:t>ΘΕΜΑΤΑ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759" name="Google Shape;759;p5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60" name="Google Shape;760;p56"/>
          <p:cNvCxnSpPr>
            <a:endCxn id="75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1" name="Google Shape;761;p5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62" name="Google Shape;762;p5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63" name="Google Shape;763;p5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64" name="Google Shape;764;p56"/>
          <p:cNvSpPr txBox="1">
            <a:spLocks noGrp="1"/>
          </p:cNvSpPr>
          <p:nvPr>
            <p:ph type="subTitle" idx="1"/>
          </p:nvPr>
        </p:nvSpPr>
        <p:spPr>
          <a:xfrm>
            <a:off x="2624425" y="2322225"/>
            <a:ext cx="54678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2. Δημιουργήστε μια υποκλάση με το όνομα `SavingsAccount` που κληρονομεί από την `BankAccount`. Προσθέστε τα ακόλουθα χαρακτηριστικά: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  - Μια μεταβλητή κλάσης με το όνομα `interest_rate` που είναι ίση με 0.05 (5%).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  - Αντικαταστήστε τη μέθοδο `get_balance()` για να υπολογίζει και να επιστρέφει το υπόλοιπο συν το επιτόκιο που έχει αποκτηθεί βάσει του επιτοκίου.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3. Δημιουργήστε μια άλλη υποκλάση με το όνομα `CheckingAccount` που κληρονομεί από την `BankAccount`. Προσθέστε τα ακόλουθα χαρακτηριστικά: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  - Μια μεταβλητή κλάσης με το όνομα `transaction_fee` που είναι ίση με 1.0.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  - Αντικαταστήστε τη μέθοδο `withdraw()` για να αφαιρεί το τέλος συναλλαγής από το υπόλοιπο του λογαριασμού.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4. Πραγματοποιήστε διάφορες λειτουργίες όπως καταθέσεις, αναλήψεις και ερωτήσεις υπολοίπου και παρατηρήστε τα αποτελέσματα.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900"/>
          </a:p>
        </p:txBody>
      </p:sp>
      <p:sp>
        <p:nvSpPr>
          <p:cNvPr id="765" name="Google Shape;765;p56"/>
          <p:cNvSpPr txBox="1">
            <a:spLocks noGrp="1"/>
          </p:cNvSpPr>
          <p:nvPr>
            <p:ph type="subTitle" idx="1"/>
          </p:nvPr>
        </p:nvSpPr>
        <p:spPr>
          <a:xfrm>
            <a:off x="2677900" y="1149025"/>
            <a:ext cx="29814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900">
                <a:solidFill>
                  <a:srgbClr val="DBA0DB"/>
                </a:solidFill>
              </a:rPr>
              <a:t>Άσκηση - 2ο Μέρος</a:t>
            </a:r>
            <a:endParaRPr sz="1900">
              <a:solidFill>
                <a:srgbClr val="DBA0D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14.0.2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6" name="Google Shape;536;p39"/>
          <p:cNvSpPr txBox="1">
            <a:spLocks noGrp="1"/>
          </p:cNvSpPr>
          <p:nvPr>
            <p:ph type="title" idx="2"/>
          </p:nvPr>
        </p:nvSpPr>
        <p:spPr>
          <a:xfrm>
            <a:off x="2624427" y="6775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ΑΣΚΗΣΕΙΣ</a:t>
            </a:r>
            <a:r>
              <a:rPr lang="el" sz="2600">
                <a:solidFill>
                  <a:schemeClr val="accent6"/>
                </a:solidFill>
              </a:rPr>
              <a:t> </a:t>
            </a:r>
            <a:r>
              <a:rPr lang="el" sz="2600">
                <a:solidFill>
                  <a:schemeClr val="lt2"/>
                </a:solidFill>
              </a:rPr>
              <a:t>ΠΡΟΗΓΟΥΜΕΝΟΥ ΚΕΦΑΛΑΙΟΥ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8" name="Google Shape;538;p39"/>
          <p:cNvCxnSpPr>
            <a:endCxn id="53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3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40" name="Google Shape;540;p3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1" name="Google Shape;541;p3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2" name="Google Shape;542;p39"/>
          <p:cNvSpPr txBox="1">
            <a:spLocks noGrp="1"/>
          </p:cNvSpPr>
          <p:nvPr>
            <p:ph type="subTitle" idx="1"/>
          </p:nvPr>
        </p:nvSpPr>
        <p:spPr>
          <a:xfrm>
            <a:off x="1898088" y="2017775"/>
            <a:ext cx="38133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&lt;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</a:rPr>
              <a:t>Φτιάξτε μια κλάση Calculator η οποία να έχει σαν μεθόδους τις βασικές</a:t>
            </a:r>
            <a:endParaRPr sz="13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</a:rPr>
              <a:t>αριθμητικές πράξεις (πρόσθεση, αφαιρεση, πολ/σμό, διαίρεση).</a:t>
            </a:r>
            <a:endParaRPr sz="13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</a:rPr>
              <a:t>Δημιουργήστε τα αντίστοιχα αντικειμενα και ζητήστε την εκτύπωση</a:t>
            </a:r>
            <a:endParaRPr sz="13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</a:rPr>
              <a:t>για κάθε μέθοδο. Σε περίπτωση διαιρεσης με το μηδέν, πρέπει το</a:t>
            </a:r>
            <a:endParaRPr sz="13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</a:rPr>
              <a:t>προγραμματάκι σας να προβλέπει την εκτύπωση ενός error.</a:t>
            </a:r>
            <a:endParaRPr sz="13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&gt;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100"/>
          </a:p>
        </p:txBody>
      </p:sp>
      <p:sp>
        <p:nvSpPr>
          <p:cNvPr id="543" name="Google Shape;543;p39"/>
          <p:cNvSpPr txBox="1">
            <a:spLocks noGrp="1"/>
          </p:cNvSpPr>
          <p:nvPr>
            <p:ph type="subTitle" idx="1"/>
          </p:nvPr>
        </p:nvSpPr>
        <p:spPr>
          <a:xfrm>
            <a:off x="2510275" y="1135300"/>
            <a:ext cx="15456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100">
                <a:solidFill>
                  <a:srgbClr val="DBA0DB"/>
                </a:solidFill>
              </a:rPr>
              <a:t>Άσκηση 2</a:t>
            </a:r>
            <a:endParaRPr sz="2100">
              <a:solidFill>
                <a:srgbClr val="DBA0DB"/>
              </a:solidFill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5744800" y="1264875"/>
            <a:ext cx="3329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class Calculator: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def add(self, x, y):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return x + y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def subtract(self, x, y):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return x - y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def multiply(self, x, y):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return x * y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def divide(self, x, y):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if y != 0: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    return x / y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else: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        return ("Δεν μπορει να γίνει διαιρεση με το '0'.")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…συνέχεια στις σημειώσεις</a:t>
            </a:r>
            <a:endParaRPr sz="12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14.1.1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2"/>
                </a:solidFill>
              </a:rPr>
              <a:t>ΚΛΑΣΕΙΣ ΧΑΡΑΚΤΗΡΙΣΤΙΚΑ </a:t>
            </a:r>
            <a:r>
              <a:rPr lang="el" sz="2700">
                <a:solidFill>
                  <a:schemeClr val="accent6"/>
                </a:solidFill>
              </a:rPr>
              <a:t>&amp; </a:t>
            </a:r>
            <a:r>
              <a:rPr lang="el" sz="2700">
                <a:solidFill>
                  <a:schemeClr val="lt2"/>
                </a:solidFill>
              </a:rPr>
              <a:t>ΑΡΧΙΚΟΠΟΙΗΣΗ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551" name="Google Shape;551;p4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2" name="Google Shape;552;p40"/>
          <p:cNvCxnSpPr>
            <a:endCxn id="551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54" name="Google Shape;554;p40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5" name="Google Shape;555;p40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6" name="Google Shape;556;p40"/>
          <p:cNvSpPr txBox="1">
            <a:spLocks noGrp="1"/>
          </p:cNvSpPr>
          <p:nvPr>
            <p:ph type="subTitle" idx="1"/>
          </p:nvPr>
        </p:nvSpPr>
        <p:spPr>
          <a:xfrm>
            <a:off x="2624425" y="2322225"/>
            <a:ext cx="60075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&lt;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class Person: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    def __init__(self, name, age):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        self.name = name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        self.age = age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person1 = Person("Άννα", 25)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500"/>
              <a:t>&gt;</a:t>
            </a:r>
            <a:endParaRPr sz="1500"/>
          </a:p>
        </p:txBody>
      </p:sp>
      <p:sp>
        <p:nvSpPr>
          <p:cNvPr id="557" name="Google Shape;557;p40"/>
          <p:cNvSpPr txBox="1">
            <a:spLocks noGrp="1"/>
          </p:cNvSpPr>
          <p:nvPr>
            <p:ph type="subTitle" idx="1"/>
          </p:nvPr>
        </p:nvSpPr>
        <p:spPr>
          <a:xfrm>
            <a:off x="2536175" y="1264875"/>
            <a:ext cx="58593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100">
                <a:solidFill>
                  <a:srgbClr val="DBA0DB"/>
                </a:solidFill>
              </a:rPr>
              <a:t>Παράδειγμα - Πληκτρολόγηση</a:t>
            </a:r>
            <a:endParaRPr sz="2100">
              <a:solidFill>
                <a:srgbClr val="DBA0D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1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14.2.0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63" name="Google Shape;563;p41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>
                <a:solidFill>
                  <a:schemeClr val="accent2"/>
                </a:solidFill>
              </a:rPr>
              <a:t>ΠΡΟΣΒΑΣΗ ΣΕ ΧΑΡΑΚΤΗΡΙΣΤΙΚΑ &amp; ΜΕΘΟΔΟΥΣ</a:t>
            </a:r>
            <a:endParaRPr sz="2100">
              <a:solidFill>
                <a:schemeClr val="lt2"/>
              </a:solidFill>
            </a:endParaRPr>
          </a:p>
        </p:txBody>
      </p:sp>
      <p:sp>
        <p:nvSpPr>
          <p:cNvPr id="564" name="Google Shape;564;p4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5" name="Google Shape;565;p41"/>
          <p:cNvCxnSpPr>
            <a:endCxn id="56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6" name="Google Shape;566;p4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67" name="Google Shape;567;p41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8" name="Google Shape;568;p41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9" name="Google Shape;569;p41"/>
          <p:cNvSpPr txBox="1">
            <a:spLocks noGrp="1"/>
          </p:cNvSpPr>
          <p:nvPr>
            <p:ph type="subTitle" idx="1"/>
          </p:nvPr>
        </p:nvSpPr>
        <p:spPr>
          <a:xfrm>
            <a:off x="2673625" y="2161275"/>
            <a:ext cx="2411100" cy="9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print(person1.name)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print(person1.age)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500"/>
          </a:p>
        </p:txBody>
      </p:sp>
      <p:sp>
        <p:nvSpPr>
          <p:cNvPr id="570" name="Google Shape;570;p41"/>
          <p:cNvSpPr txBox="1">
            <a:spLocks noGrp="1"/>
          </p:cNvSpPr>
          <p:nvPr>
            <p:ph type="subTitle" idx="1"/>
          </p:nvPr>
        </p:nvSpPr>
        <p:spPr>
          <a:xfrm>
            <a:off x="2624425" y="1230650"/>
            <a:ext cx="25095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>
                <a:solidFill>
                  <a:srgbClr val="DBA0DB"/>
                </a:solidFill>
              </a:rPr>
              <a:t>Εκτύπωση χαρακτηριστικών</a:t>
            </a:r>
            <a:endParaRPr>
              <a:solidFill>
                <a:srgbClr val="DBA0DB"/>
              </a:solidFill>
            </a:endParaRPr>
          </a:p>
        </p:txBody>
      </p:sp>
      <p:sp>
        <p:nvSpPr>
          <p:cNvPr id="571" name="Google Shape;571;p41"/>
          <p:cNvSpPr txBox="1">
            <a:spLocks noGrp="1"/>
          </p:cNvSpPr>
          <p:nvPr>
            <p:ph type="subTitle" idx="1"/>
          </p:nvPr>
        </p:nvSpPr>
        <p:spPr>
          <a:xfrm>
            <a:off x="5533725" y="1288250"/>
            <a:ext cx="25095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>
                <a:solidFill>
                  <a:srgbClr val="DBA0DB"/>
                </a:solidFill>
              </a:rPr>
              <a:t>Προσθήκη μεθόδου</a:t>
            </a:r>
            <a:endParaRPr>
              <a:solidFill>
                <a:srgbClr val="DBA0DB"/>
              </a:solidFill>
            </a:endParaRPr>
          </a:p>
        </p:txBody>
      </p:sp>
      <p:sp>
        <p:nvSpPr>
          <p:cNvPr id="572" name="Google Shape;572;p41"/>
          <p:cNvSpPr txBox="1">
            <a:spLocks noGrp="1"/>
          </p:cNvSpPr>
          <p:nvPr>
            <p:ph type="subTitle" idx="1"/>
          </p:nvPr>
        </p:nvSpPr>
        <p:spPr>
          <a:xfrm>
            <a:off x="5642300" y="2407600"/>
            <a:ext cx="3154200" cy="19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class Person: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def __init__(self, name, age):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    self.name = name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    self.age = age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def greet(self):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    print(f"Γεια σας, το όνομά μου είναι {self.name}.")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person1 = Person("Άννα", 25)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person1.greet()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2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14.3.0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78" name="Google Shape;578;p42"/>
          <p:cNvSpPr txBox="1">
            <a:spLocks noGrp="1"/>
          </p:cNvSpPr>
          <p:nvPr>
            <p:ph type="title" idx="2"/>
          </p:nvPr>
        </p:nvSpPr>
        <p:spPr>
          <a:xfrm>
            <a:off x="2624427" y="6725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accent2"/>
                </a:solidFill>
              </a:rPr>
              <a:t>ΤΡΟΠΟΠΟΙΗΣΗ ΤΙΜΩΝ ΧΑΡΑΚΤΗΡΙΣΤΙΚΩΝ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579" name="Google Shape;579;p4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0" name="Google Shape;580;p42"/>
          <p:cNvCxnSpPr>
            <a:endCxn id="57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82" name="Google Shape;582;p42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3" name="Google Shape;583;p42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4" name="Google Shape;584;p42"/>
          <p:cNvSpPr txBox="1">
            <a:spLocks noGrp="1"/>
          </p:cNvSpPr>
          <p:nvPr>
            <p:ph type="subTitle" idx="1"/>
          </p:nvPr>
        </p:nvSpPr>
        <p:spPr>
          <a:xfrm>
            <a:off x="2624425" y="1577225"/>
            <a:ext cx="5316300" cy="15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/>
              <a:t>Μπορούμε να τροποποιήσουμε άμεσα νέες τιμές στα χαρακτηριστικά χρησιμοποιώντας τη σημείωση με τελεία(dot notation) . Ας τροποποιήσουμε το χαρακτηριστικό age του `person1`.</a:t>
            </a:r>
            <a:endParaRPr sz="1500"/>
          </a:p>
        </p:txBody>
      </p:sp>
      <p:sp>
        <p:nvSpPr>
          <p:cNvPr id="585" name="Google Shape;585;p42"/>
          <p:cNvSpPr txBox="1">
            <a:spLocks noGrp="1"/>
          </p:cNvSpPr>
          <p:nvPr>
            <p:ph type="subTitle" idx="1"/>
          </p:nvPr>
        </p:nvSpPr>
        <p:spPr>
          <a:xfrm>
            <a:off x="2714750" y="3345950"/>
            <a:ext cx="33633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2100">
                <a:solidFill>
                  <a:srgbClr val="DBA0DB"/>
                </a:solidFill>
              </a:rPr>
              <a:t>person1.age = 26</a:t>
            </a:r>
            <a:endParaRPr sz="2100">
              <a:solidFill>
                <a:srgbClr val="DBA0D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2100">
                <a:solidFill>
                  <a:srgbClr val="DBA0DB"/>
                </a:solidFill>
              </a:rPr>
              <a:t>print(person1.age)</a:t>
            </a:r>
            <a:endParaRPr sz="2100">
              <a:solidFill>
                <a:srgbClr val="DBA0D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2100">
              <a:solidFill>
                <a:srgbClr val="DBA0D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3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14.4.0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1" name="Google Shape;591;p43"/>
          <p:cNvSpPr txBox="1">
            <a:spLocks noGrp="1"/>
          </p:cNvSpPr>
          <p:nvPr>
            <p:ph type="title" idx="2"/>
          </p:nvPr>
        </p:nvSpPr>
        <p:spPr>
          <a:xfrm>
            <a:off x="2642251" y="663625"/>
            <a:ext cx="33201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chemeClr val="accent2"/>
                </a:solidFill>
              </a:rPr>
              <a:t>ΑΣΚΗΣΗ ΕΜΠΕΔΩΣΗΣ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92" name="Google Shape;592;p4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3" name="Google Shape;593;p43"/>
          <p:cNvCxnSpPr>
            <a:endCxn id="592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95" name="Google Shape;595;p43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6" name="Google Shape;596;p43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7" name="Google Shape;597;p43"/>
          <p:cNvSpPr txBox="1">
            <a:spLocks noGrp="1"/>
          </p:cNvSpPr>
          <p:nvPr>
            <p:ph type="subTitle" idx="1"/>
          </p:nvPr>
        </p:nvSpPr>
        <p:spPr>
          <a:xfrm>
            <a:off x="5841725" y="2117325"/>
            <a:ext cx="28923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/>
              <a:t>class Car: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/>
              <a:t>    def __init__(self, make, model, year):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/>
              <a:t>        self.make = make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/>
              <a:t>        self.model = model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/>
              <a:t>        self.year = year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/>
              <a:t>    def start_engine(self):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/>
              <a:t>        print(f"Το {self.year} {self.make} {self.model} ξεκινάει τη μηχανή")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>
                <a:solidFill>
                  <a:schemeClr val="lt1"/>
                </a:solidFill>
              </a:rPr>
              <a:t># Αρχικοποίηση ενός αντικειμένου και κλήση της μεθόδου start_engine</a:t>
            </a:r>
            <a:endParaRPr sz="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/>
              <a:t>my_car = Car("Toyota", " Corolla", 2022)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/>
              <a:t>my_car.start_engine()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>
                <a:solidFill>
                  <a:schemeClr val="lt1"/>
                </a:solidFill>
              </a:rPr>
              <a:t>Έξοδος</a:t>
            </a:r>
            <a:r>
              <a:rPr lang="el" sz="800"/>
              <a:t>: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>
                <a:solidFill>
                  <a:schemeClr val="dk2"/>
                </a:solidFill>
              </a:rPr>
              <a:t>Το 2022 Toyota Corolla ξεκινάει τη μηχανή.</a:t>
            </a: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800"/>
          </a:p>
        </p:txBody>
      </p:sp>
      <p:sp>
        <p:nvSpPr>
          <p:cNvPr id="598" name="Google Shape;598;p43"/>
          <p:cNvSpPr txBox="1">
            <a:spLocks noGrp="1"/>
          </p:cNvSpPr>
          <p:nvPr>
            <p:ph type="subTitle" idx="1"/>
          </p:nvPr>
        </p:nvSpPr>
        <p:spPr>
          <a:xfrm>
            <a:off x="2286125" y="2533775"/>
            <a:ext cx="35556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DBA0DB"/>
                </a:solidFill>
              </a:rPr>
              <a:t>Ας δημιουργήσουμε μια κλάση με το όνομα `Car` με χαρακτηριστικά όπως `make`, `model` και `year`. </a:t>
            </a:r>
            <a:endParaRPr sz="1100">
              <a:solidFill>
                <a:srgbClr val="DBA0D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DBA0DB"/>
                </a:solidFill>
              </a:rPr>
              <a:t>Αρχικοποιήστε ένα αντικείμενο της κλάσης με τις λεπτομέρειες του αγαπημένου μας αυτοκινήτου. </a:t>
            </a:r>
            <a:endParaRPr sz="1100">
              <a:solidFill>
                <a:srgbClr val="DBA0D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DBA0DB"/>
                </a:solidFill>
              </a:rPr>
              <a:t>Στη συνέχεια, προσθέστε μια μέθοδο με το όνομα `start_engine` που εκτυπώνει ένα μήνυμα όπως </a:t>
            </a:r>
            <a:endParaRPr sz="1100">
              <a:solidFill>
                <a:srgbClr val="DBA0D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>
              <a:solidFill>
                <a:srgbClr val="DBA0D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DBA0DB"/>
                </a:solidFill>
              </a:rPr>
              <a:t>"Το [year] [make] [model] " ξεκινάει τη μηχανή."</a:t>
            </a:r>
            <a:endParaRPr sz="1100">
              <a:solidFill>
                <a:srgbClr val="DBA0D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000">
              <a:solidFill>
                <a:srgbClr val="DBA0D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4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14.5.1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4" name="Google Shape;604;p44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2"/>
                </a:solidFill>
              </a:rPr>
              <a:t>ΚΛΗΡΟΝΟΜΙΚΟΤΗΤΑ </a:t>
            </a:r>
            <a:r>
              <a:rPr lang="el" sz="2700">
                <a:solidFill>
                  <a:schemeClr val="accent6"/>
                </a:solidFill>
              </a:rPr>
              <a:t>- </a:t>
            </a:r>
            <a:r>
              <a:rPr lang="el" sz="2700">
                <a:solidFill>
                  <a:schemeClr val="lt2"/>
                </a:solidFill>
              </a:rPr>
              <a:t>ΟΡΙΣΜΟΣ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605" name="Google Shape;605;p4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6" name="Google Shape;606;p44"/>
          <p:cNvCxnSpPr>
            <a:endCxn id="60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7" name="Google Shape;607;p4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08" name="Google Shape;608;p44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9" name="Google Shape;609;p44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0" name="Google Shape;610;p44"/>
          <p:cNvSpPr txBox="1">
            <a:spLocks noGrp="1"/>
          </p:cNvSpPr>
          <p:nvPr>
            <p:ph type="subTitle" idx="1"/>
          </p:nvPr>
        </p:nvSpPr>
        <p:spPr>
          <a:xfrm>
            <a:off x="2624425" y="1857350"/>
            <a:ext cx="60075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&lt;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Η κληρονομικότητα είναι ένας μηχανισμός στον αντικειμενοστραφή προγραμματισμό που επιτρέπει σε μια κλάση (η κλάση-κόρη ή υποκλάση) να κληρονομεί τα χαρακτηριστικά και τη συμπεριφορά από μια άλλη κλάση (την κλάση-μητέρα ή υπερκλάση). Η κλάση-κόρη μπορεί στη συνέχεια να επεκτείνει ή να τροποποιήσει τα κληρονομημένα χαρακτηριστικά και μεθόδους ανάλογα με τις ανάγκες της.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600"/>
              <a:t>&gt;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"/>
          <p:cNvSpPr txBox="1">
            <a:spLocks noGrp="1"/>
          </p:cNvSpPr>
          <p:nvPr>
            <p:ph type="subTitle" idx="1"/>
          </p:nvPr>
        </p:nvSpPr>
        <p:spPr>
          <a:xfrm>
            <a:off x="3241525" y="2306850"/>
            <a:ext cx="33378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class Animal: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def __init__(self, name, age):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    self.name = name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    self.age = age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def eat(self):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    print("Το ζώο τρώει.")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def sleep(self):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    print("Το ζώο κοιμάται.")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class Dog(Animal):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def __init__(self, name, age, breed):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    super().__init__(name, age)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    self.breed = breed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def bark(self):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800" dirty="0"/>
              <a:t>        print("Ο σκύλος γαβγίζει.")</a:t>
            </a:r>
            <a:endParaRPr sz="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800" dirty="0"/>
          </a:p>
        </p:txBody>
      </p:sp>
      <p:sp>
        <p:nvSpPr>
          <p:cNvPr id="616" name="Google Shape;616;p45"/>
          <p:cNvSpPr txBox="1">
            <a:spLocks noGrp="1"/>
          </p:cNvSpPr>
          <p:nvPr>
            <p:ph type="title"/>
          </p:nvPr>
        </p:nvSpPr>
        <p:spPr>
          <a:xfrm flipH="1">
            <a:off x="986450" y="7527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14.5.2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7" name="Google Shape;617;p45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chemeClr val="accent2"/>
                </a:solidFill>
              </a:rPr>
              <a:t>ΔΗΜΙΟΥΡΓΙΑ ΥΠΟΚΛΑΣΗΣ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618" name="Google Shape;618;p4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9" name="Google Shape;619;p45"/>
          <p:cNvCxnSpPr>
            <a:endCxn id="618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4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21" name="Google Shape;621;p45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2" name="Google Shape;622;p45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3" name="Google Shape;623;p45"/>
          <p:cNvSpPr txBox="1">
            <a:spLocks noGrp="1"/>
          </p:cNvSpPr>
          <p:nvPr>
            <p:ph type="subTitle" idx="1"/>
          </p:nvPr>
        </p:nvSpPr>
        <p:spPr>
          <a:xfrm>
            <a:off x="2624425" y="1072175"/>
            <a:ext cx="45720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700">
                <a:solidFill>
                  <a:srgbClr val="DBA0DB"/>
                </a:solidFill>
              </a:rPr>
              <a:t>Πληκτρολόγηση στον IDLE</a:t>
            </a:r>
            <a:endParaRPr sz="1700">
              <a:solidFill>
                <a:srgbClr val="DBA0D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2149</Words>
  <Application>Microsoft Office PowerPoint</Application>
  <PresentationFormat>Προβολή στην οθόνη (16:9)</PresentationFormat>
  <Paragraphs>325</Paragraphs>
  <Slides>20</Slides>
  <Notes>20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20</vt:i4>
      </vt:variant>
    </vt:vector>
  </HeadingPairs>
  <TitlesOfParts>
    <vt:vector size="25" baseType="lpstr">
      <vt:lpstr>Fira Code</vt:lpstr>
      <vt:lpstr>Montserrat</vt:lpstr>
      <vt:lpstr>Arial</vt:lpstr>
      <vt:lpstr>Simple Light</vt:lpstr>
      <vt:lpstr>Programming Language Workshop for Beginners by Slidesgo</vt:lpstr>
      <vt:lpstr>Γλώσσα‘Προγραμματισμού’: {</vt:lpstr>
      <vt:lpstr>14.0.1{</vt:lpstr>
      <vt:lpstr>14.0.2{</vt:lpstr>
      <vt:lpstr>14.1.1{</vt:lpstr>
      <vt:lpstr>14.2.0{</vt:lpstr>
      <vt:lpstr>14.3.0{</vt:lpstr>
      <vt:lpstr>14.4.0{</vt:lpstr>
      <vt:lpstr>14.5.1{</vt:lpstr>
      <vt:lpstr>14.5.2{</vt:lpstr>
      <vt:lpstr>14.5.3{</vt:lpstr>
      <vt:lpstr>14.5.4{</vt:lpstr>
      <vt:lpstr>14.6.0{</vt:lpstr>
      <vt:lpstr>14.6.1{</vt:lpstr>
      <vt:lpstr>14.6.2{</vt:lpstr>
      <vt:lpstr>14.7.0{</vt:lpstr>
      <vt:lpstr>14.7.1{</vt:lpstr>
      <vt:lpstr>14.7.2{</vt:lpstr>
      <vt:lpstr>14.8.0{</vt:lpstr>
      <vt:lpstr>14.9.0{</vt:lpstr>
      <vt:lpstr>14.9.1{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Γλώσσα‘Προγραμματισμού’: {</dc:title>
  <cp:lastModifiedBy>ΕΥΔΟΚΙΜΟΣ</cp:lastModifiedBy>
  <cp:revision>1</cp:revision>
  <dcterms:modified xsi:type="dcterms:W3CDTF">2023-06-26T17:37:20Z</dcterms:modified>
</cp:coreProperties>
</file>