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Fira Code"/>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FiraCode-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FiraCod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38dc90a3b4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38dc90a3b4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56ee49d02d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56ee49d02d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56ee49d02d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56ee49d02d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56ee49d02d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56ee49d02d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56ee49d02d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56ee49d02d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56ee49d02d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56ee49d02d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56ee49d02d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56ee49d02d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38dc90a3b4_0_2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38dc90a3b4_0_2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56ee49d0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56ee49d0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513f68d5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513f68d5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56ee49d02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56ee49d02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482a6568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482a6568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56ee49d02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56ee49d02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56ee49d02d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56ee49d02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56ee49d02d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56ee49d02d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4"/>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0" name="Google Shape;60;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1" name="Google Shape;61;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2" name="Google Shape;62;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3" name="Google Shape;63;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 name="Google Shape;64;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5" name="Google Shape;65;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 name="Google Shape;66;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7" name="Google Shape;67;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8" name="Google Shape;68;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 name="Google Shape;69;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0" name="Google Shape;70;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1" name="Google Shape;71;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2" name="Google Shape;72;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77" name="Google Shape;77;p15"/>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15"/>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79" name="Google Shape;7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 name="Google Shape;8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1" name="Google Shape;8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 name="Google Shape;8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3" name="Google Shape;8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4" name="Google Shape;8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 name="Google Shape;8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6" name="Google Shape;8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 name="Google Shape;8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8" name="Google Shape;8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 name="Google Shape;8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0" name="Google Shape;9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1" name="Google Shape;9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2" name="Google Shape;9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16"/>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8" name="Google Shape;98;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9" name="Google Shape;99;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0" name="Google Shape;100;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1" name="Google Shape;101;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2" name="Google Shape;102;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3" name="Google Shape;103;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 name="Google Shape;104;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5" name="Google Shape;105;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6" name="Google Shape;106;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7" name="Google Shape;107;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8" name="Google Shape;108;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9" name="Google Shape;109;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0" name="Google Shape;110;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1" name="Google Shape;111;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 name="Shape 112"/>
        <p:cNvGrpSpPr/>
        <p:nvPr/>
      </p:nvGrpSpPr>
      <p:grpSpPr>
        <a:xfrm>
          <a:off x="0" y="0"/>
          <a:ext cx="0" cy="0"/>
          <a:chOff x="0" y="0"/>
          <a:chExt cx="0" cy="0"/>
        </a:xfrm>
      </p:grpSpPr>
      <p:sp>
        <p:nvSpPr>
          <p:cNvPr id="113" name="Google Shape;113;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16" name="Google Shape;116;p17"/>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17" name="Google Shape;117;p17"/>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8" name="Google Shape;118;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9" name="Google Shape;119;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20" name="Google Shape;120;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1" name="Google Shape;121;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2" name="Google Shape;122;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3" name="Google Shape;123;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4" name="Google Shape;124;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5" name="Google Shape;125;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6" name="Google Shape;126;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7" name="Google Shape;127;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8" name="Google Shape;128;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9" name="Google Shape;129;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30" name="Google Shape;130;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1" name="Google Shape;131;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32" name="Google Shape;132;p17"/>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7" name="Google Shape;137;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8" name="Google Shape;138;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9" name="Google Shape;139;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40" name="Google Shape;140;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1" name="Google Shape;141;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2" name="Google Shape;142;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3" name="Google Shape;143;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4" name="Google Shape;144;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5" name="Google Shape;145;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6" name="Google Shape;146;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7" name="Google Shape;147;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8" name="Google Shape;148;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9" name="Google Shape;149;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50" name="Google Shape;150;p1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1" name="Shape 151"/>
        <p:cNvGrpSpPr/>
        <p:nvPr/>
      </p:nvGrpSpPr>
      <p:grpSpPr>
        <a:xfrm>
          <a:off x="0" y="0"/>
          <a:ext cx="0" cy="0"/>
          <a:chOff x="0" y="0"/>
          <a:chExt cx="0" cy="0"/>
        </a:xfrm>
      </p:grpSpPr>
      <p:sp>
        <p:nvSpPr>
          <p:cNvPr id="152" name="Google Shape;152;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55" name="Google Shape;155;p19"/>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 name="Google Shape;156;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7" name="Google Shape;157;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8" name="Google Shape;158;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9" name="Google Shape;159;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60" name="Google Shape;160;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61" name="Google Shape;161;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2" name="Google Shape;162;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3" name="Google Shape;163;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4" name="Google Shape;164;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5" name="Google Shape;165;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6" name="Google Shape;166;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7" name="Google Shape;167;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8" name="Google Shape;168;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9" name="Google Shape;169;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0" name="Shape 170"/>
        <p:cNvGrpSpPr/>
        <p:nvPr/>
      </p:nvGrpSpPr>
      <p:grpSpPr>
        <a:xfrm>
          <a:off x="0" y="0"/>
          <a:ext cx="0" cy="0"/>
          <a:chOff x="0" y="0"/>
          <a:chExt cx="0" cy="0"/>
        </a:xfrm>
      </p:grpSpPr>
      <p:sp>
        <p:nvSpPr>
          <p:cNvPr id="171" name="Google Shape;171;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4" name="Google Shape;174;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5" name="Google Shape;175;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6" name="Google Shape;176;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7" name="Google Shape;177;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8" name="Google Shape;178;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9" name="Google Shape;179;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0" name="Google Shape;180;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1" name="Google Shape;181;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2" name="Google Shape;182;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3" name="Google Shape;183;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4" name="Google Shape;184;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5" name="Google Shape;185;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6" name="Google Shape;186;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7" name="Google Shape;187;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8" name="Shape 188"/>
        <p:cNvGrpSpPr/>
        <p:nvPr/>
      </p:nvGrpSpPr>
      <p:grpSpPr>
        <a:xfrm>
          <a:off x="0" y="0"/>
          <a:ext cx="0" cy="0"/>
          <a:chOff x="0" y="0"/>
          <a:chExt cx="0" cy="0"/>
        </a:xfrm>
      </p:grpSpPr>
      <p:sp>
        <p:nvSpPr>
          <p:cNvPr id="189" name="Google Shape;189;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2" name="Google Shape;192;p21"/>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4" name="Google Shape;194;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5" name="Google Shape;195;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6" name="Google Shape;196;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97" name="Google Shape;197;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8" name="Google Shape;198;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99" name="Google Shape;199;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0" name="Google Shape;200;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1" name="Google Shape;201;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2" name="Google Shape;202;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3" name="Google Shape;203;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4" name="Google Shape;204;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5" name="Google Shape;205;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6" name="Google Shape;206;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7" name="Shape 207"/>
        <p:cNvGrpSpPr/>
        <p:nvPr/>
      </p:nvGrpSpPr>
      <p:grpSpPr>
        <a:xfrm>
          <a:off x="0" y="0"/>
          <a:ext cx="0" cy="0"/>
          <a:chOff x="0" y="0"/>
          <a:chExt cx="0" cy="0"/>
        </a:xfrm>
      </p:grpSpPr>
      <p:sp>
        <p:nvSpPr>
          <p:cNvPr id="208" name="Google Shape;208;p22"/>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9" name="Shape 209"/>
        <p:cNvGrpSpPr/>
        <p:nvPr/>
      </p:nvGrpSpPr>
      <p:grpSpPr>
        <a:xfrm>
          <a:off x="0" y="0"/>
          <a:ext cx="0" cy="0"/>
          <a:chOff x="0" y="0"/>
          <a:chExt cx="0" cy="0"/>
        </a:xfrm>
      </p:grpSpPr>
      <p:sp>
        <p:nvSpPr>
          <p:cNvPr id="210" name="Google Shape;210;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3" name="Google Shape;213;p23"/>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214" name="Google Shape;214;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5" name="Google Shape;215;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6" name="Google Shape;216;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7" name="Google Shape;217;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8" name="Google Shape;218;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9" name="Google Shape;219;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0" name="Google Shape;220;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1" name="Google Shape;221;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2" name="Google Shape;222;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3" name="Google Shape;223;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4" name="Google Shape;224;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5" name="Google Shape;225;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6" name="Google Shape;226;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7" name="Google Shape;227;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228" name="Shape 22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9" name="Shape 229"/>
        <p:cNvGrpSpPr/>
        <p:nvPr/>
      </p:nvGrpSpPr>
      <p:grpSpPr>
        <a:xfrm>
          <a:off x="0" y="0"/>
          <a:ext cx="0" cy="0"/>
          <a:chOff x="0" y="0"/>
          <a:chExt cx="0" cy="0"/>
        </a:xfrm>
      </p:grpSpPr>
      <p:sp>
        <p:nvSpPr>
          <p:cNvPr id="230" name="Google Shape;230;p2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3" name="Google Shape;233;p25"/>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34" name="Google Shape;234;p25"/>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35" name="Google Shape;235;p25"/>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6" name="Google Shape;236;p25"/>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37" name="Google Shape;237;p25"/>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38" name="Google Shape;238;p25"/>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9" name="Google Shape;239;p25"/>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40" name="Google Shape;240;p25"/>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41" name="Google Shape;241;p2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2" name="Google Shape;242;p2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3" name="Google Shape;243;p2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4" name="Google Shape;244;p2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5" name="Google Shape;245;p2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6" name="Google Shape;246;p2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7" name="Google Shape;247;p2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8" name="Google Shape;248;p2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9" name="Google Shape;249;p2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50" name="Google Shape;250;p2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51" name="Google Shape;251;p2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2" name="Google Shape;252;p2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3" name="Google Shape;253;p2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4" name="Google Shape;254;p2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5" name="Google Shape;255;p25"/>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56" name="Shape 256"/>
        <p:cNvGrpSpPr/>
        <p:nvPr/>
      </p:nvGrpSpPr>
      <p:grpSpPr>
        <a:xfrm>
          <a:off x="0" y="0"/>
          <a:ext cx="0" cy="0"/>
          <a:chOff x="0" y="0"/>
          <a:chExt cx="0" cy="0"/>
        </a:xfrm>
      </p:grpSpPr>
      <p:sp>
        <p:nvSpPr>
          <p:cNvPr id="257" name="Google Shape;257;p2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60" name="Google Shape;260;p26"/>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1" name="Google Shape;261;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2" name="Google Shape;262;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3" name="Google Shape;263;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4" name="Google Shape;264;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5" name="Google Shape;265;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66" name="Google Shape;266;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67" name="Google Shape;267;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68" name="Google Shape;268;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69" name="Google Shape;269;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0" name="Google Shape;270;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1" name="Google Shape;271;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2" name="Google Shape;272;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3" name="Google Shape;273;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4" name="Google Shape;274;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75" name="Shape 275"/>
        <p:cNvGrpSpPr/>
        <p:nvPr/>
      </p:nvGrpSpPr>
      <p:grpSpPr>
        <a:xfrm>
          <a:off x="0" y="0"/>
          <a:ext cx="0" cy="0"/>
          <a:chOff x="0" y="0"/>
          <a:chExt cx="0" cy="0"/>
        </a:xfrm>
      </p:grpSpPr>
      <p:sp>
        <p:nvSpPr>
          <p:cNvPr id="276" name="Google Shape;276;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79" name="Google Shape;279;p27"/>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0" name="Google Shape;280;p27"/>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1" name="Google Shape;281;p27"/>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2" name="Google Shape;282;p27"/>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3" name="Google Shape;283;p27"/>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4" name="Google Shape;284;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85" name="Google Shape;285;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86" name="Google Shape;286;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87" name="Google Shape;287;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88" name="Google Shape;288;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89" name="Google Shape;289;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90" name="Google Shape;290;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91" name="Google Shape;291;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92" name="Google Shape;292;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93" name="Google Shape;293;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94" name="Google Shape;294;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95" name="Google Shape;295;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96" name="Google Shape;296;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97" name="Google Shape;297;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98" name="Google Shape;298;p2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9" name="Shape 299"/>
        <p:cNvGrpSpPr/>
        <p:nvPr/>
      </p:nvGrpSpPr>
      <p:grpSpPr>
        <a:xfrm>
          <a:off x="0" y="0"/>
          <a:ext cx="0" cy="0"/>
          <a:chOff x="0" y="0"/>
          <a:chExt cx="0" cy="0"/>
        </a:xfrm>
      </p:grpSpPr>
      <p:sp>
        <p:nvSpPr>
          <p:cNvPr id="300" name="Google Shape;300;p2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3" name="Google Shape;303;p28"/>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4" name="Google Shape;304;p28"/>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5" name="Google Shape;305;p28"/>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6" name="Google Shape;306;p28"/>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7" name="Google Shape;307;p28"/>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8" name="Google Shape;308;p28"/>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9" name="Google Shape;309;p28"/>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10" name="Google Shape;310;p2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1" name="Google Shape;311;p2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2" name="Google Shape;312;p2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3" name="Google Shape;313;p2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4" name="Google Shape;314;p2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15" name="Google Shape;315;p2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16" name="Google Shape;316;p2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17" name="Google Shape;317;p2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18" name="Google Shape;318;p2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19" name="Google Shape;319;p2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0" name="Google Shape;320;p2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1" name="Google Shape;321;p2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2" name="Google Shape;322;p2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3" name="Google Shape;323;p2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4" name="Google Shape;324;p2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325" name="Shape 325"/>
        <p:cNvGrpSpPr/>
        <p:nvPr/>
      </p:nvGrpSpPr>
      <p:grpSpPr>
        <a:xfrm>
          <a:off x="0" y="0"/>
          <a:ext cx="0" cy="0"/>
          <a:chOff x="0" y="0"/>
          <a:chExt cx="0" cy="0"/>
        </a:xfrm>
      </p:grpSpPr>
      <p:sp>
        <p:nvSpPr>
          <p:cNvPr id="326" name="Google Shape;326;p2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29" name="Google Shape;329;p29"/>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0" name="Google Shape;330;p29"/>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1" name="Google Shape;331;p29"/>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2" name="Google Shape;332;p29"/>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3" name="Google Shape;333;p29"/>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4" name="Google Shape;334;p29"/>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5" name="Google Shape;335;p29"/>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6" name="Google Shape;336;p29"/>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7" name="Google Shape;337;p29"/>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8" name="Google Shape;338;p29"/>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9" name="Google Shape;339;p29"/>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40" name="Google Shape;340;p2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41" name="Google Shape;341;p2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42" name="Google Shape;342;p2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3" name="Google Shape;343;p2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4" name="Google Shape;344;p2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5" name="Google Shape;345;p2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6" name="Google Shape;346;p2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7" name="Google Shape;347;p2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8" name="Google Shape;348;p2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9" name="Google Shape;349;p2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50" name="Google Shape;350;p2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51" name="Google Shape;351;p2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52" name="Google Shape;352;p2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3" name="Google Shape;353;p2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4" name="Google Shape;354;p2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55" name="Shape 355"/>
        <p:cNvGrpSpPr/>
        <p:nvPr/>
      </p:nvGrpSpPr>
      <p:grpSpPr>
        <a:xfrm>
          <a:off x="0" y="0"/>
          <a:ext cx="0" cy="0"/>
          <a:chOff x="0" y="0"/>
          <a:chExt cx="0" cy="0"/>
        </a:xfrm>
      </p:grpSpPr>
      <p:sp>
        <p:nvSpPr>
          <p:cNvPr id="356" name="Google Shape;356;p3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9" name="Google Shape;359;p30"/>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60" name="Google Shape;360;p3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1" name="Google Shape;361;p3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2" name="Google Shape;362;p3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3" name="Google Shape;363;p3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4" name="Google Shape;364;p3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5" name="Google Shape;365;p3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6" name="Google Shape;366;p3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7" name="Google Shape;367;p3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8" name="Google Shape;368;p3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69" name="Google Shape;369;p3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0" name="Google Shape;370;p3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1" name="Google Shape;371;p3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2" name="Google Shape;372;p3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3" name="Google Shape;373;p3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74" name="Google Shape;374;p30"/>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5" name="Google Shape;375;p30"/>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76" name="Google Shape;376;p30"/>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7" name="Google Shape;377;p30"/>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78" name="Shape 378"/>
        <p:cNvGrpSpPr/>
        <p:nvPr/>
      </p:nvGrpSpPr>
      <p:grpSpPr>
        <a:xfrm>
          <a:off x="0" y="0"/>
          <a:ext cx="0" cy="0"/>
          <a:chOff x="0" y="0"/>
          <a:chExt cx="0" cy="0"/>
        </a:xfrm>
      </p:grpSpPr>
      <p:sp>
        <p:nvSpPr>
          <p:cNvPr id="379" name="Google Shape;379;p3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82" name="Google Shape;382;p3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83" name="Google Shape;383;p3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4" name="Google Shape;384;p3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5" name="Google Shape;385;p3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6" name="Google Shape;386;p3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7" name="Google Shape;387;p3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8" name="Google Shape;388;p3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9" name="Google Shape;389;p3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90" name="Google Shape;390;p3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91" name="Google Shape;391;p3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92" name="Google Shape;392;p3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93" name="Google Shape;393;p3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4" name="Google Shape;394;p3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5" name="Google Shape;395;p3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6" name="Google Shape;396;p3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7" name="Google Shape;397;p31"/>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98" name="Google Shape;398;p31"/>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99" name="Google Shape;399;p31"/>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00" name="Google Shape;400;p31"/>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401" name="Shape 401"/>
        <p:cNvGrpSpPr/>
        <p:nvPr/>
      </p:nvGrpSpPr>
      <p:grpSpPr>
        <a:xfrm>
          <a:off x="0" y="0"/>
          <a:ext cx="0" cy="0"/>
          <a:chOff x="0" y="0"/>
          <a:chExt cx="0" cy="0"/>
        </a:xfrm>
      </p:grpSpPr>
      <p:sp>
        <p:nvSpPr>
          <p:cNvPr id="402" name="Google Shape;402;p3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405" name="Google Shape;405;p32"/>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6" name="Google Shape;406;p3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7" name="Google Shape;407;p3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8" name="Google Shape;408;p3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9" name="Google Shape;409;p3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10" name="Google Shape;410;p3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1" name="Google Shape;411;p3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12" name="Google Shape;412;p3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3" name="Google Shape;413;p3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14" name="Google Shape;414;p3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5" name="Google Shape;415;p3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6" name="Google Shape;416;p3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7" name="Google Shape;417;p3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8" name="Google Shape;418;p3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9" name="Google Shape;419;p3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420" name="Shape 420"/>
        <p:cNvGrpSpPr/>
        <p:nvPr/>
      </p:nvGrpSpPr>
      <p:grpSpPr>
        <a:xfrm>
          <a:off x="0" y="0"/>
          <a:ext cx="0" cy="0"/>
          <a:chOff x="0" y="0"/>
          <a:chExt cx="0" cy="0"/>
        </a:xfrm>
      </p:grpSpPr>
      <p:sp>
        <p:nvSpPr>
          <p:cNvPr id="421" name="Google Shape;421;p3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4" name="Google Shape;424;p3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5" name="Google Shape;425;p3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6" name="Google Shape;426;p3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7" name="Google Shape;427;p3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8" name="Google Shape;428;p3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9" name="Google Shape;429;p3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0" name="Google Shape;430;p3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31" name="Google Shape;431;p3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2" name="Google Shape;432;p3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33" name="Google Shape;433;p3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4" name="Google Shape;434;p3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5" name="Google Shape;435;p3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6" name="Google Shape;436;p3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37" name="Google Shape;437;p33"/>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438" name="Google Shape;438;p33"/>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439" name="Google Shape;439;p3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0" name="Shape 440"/>
        <p:cNvGrpSpPr/>
        <p:nvPr/>
      </p:nvGrpSpPr>
      <p:grpSpPr>
        <a:xfrm>
          <a:off x="0" y="0"/>
          <a:ext cx="0" cy="0"/>
          <a:chOff x="0" y="0"/>
          <a:chExt cx="0" cy="0"/>
        </a:xfrm>
      </p:grpSpPr>
      <p:sp>
        <p:nvSpPr>
          <p:cNvPr id="441" name="Google Shape;441;p3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44" name="Google Shape;444;p34"/>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5" name="Google Shape;445;p34"/>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6" name="Google Shape;446;p3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47" name="Google Shape;447;p3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48" name="Google Shape;448;p3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49" name="Google Shape;449;p3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50" name="Google Shape;450;p3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51" name="Google Shape;451;p3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52" name="Google Shape;452;p3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53" name="Google Shape;453;p3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54" name="Google Shape;454;p3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5" name="Google Shape;455;p3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56" name="Google Shape;456;p3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7" name="Google Shape;457;p3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58" name="Google Shape;458;p3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59" name="Google Shape;459;p3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60" name="Google Shape;460;p34"/>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61" name="Shape 461"/>
        <p:cNvGrpSpPr/>
        <p:nvPr/>
      </p:nvGrpSpPr>
      <p:grpSpPr>
        <a:xfrm>
          <a:off x="0" y="0"/>
          <a:ext cx="0" cy="0"/>
          <a:chOff x="0" y="0"/>
          <a:chExt cx="0" cy="0"/>
        </a:xfrm>
      </p:grpSpPr>
      <p:sp>
        <p:nvSpPr>
          <p:cNvPr id="462" name="Google Shape;462;p3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5" name="Google Shape;465;p3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6" name="Google Shape;466;p3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7" name="Google Shape;467;p3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68" name="Google Shape;468;p3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69" name="Google Shape;469;p3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70" name="Google Shape;470;p3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71" name="Google Shape;471;p3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72" name="Google Shape;472;p3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73" name="Google Shape;473;p3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74" name="Google Shape;474;p3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5" name="Google Shape;475;p3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6" name="Google Shape;476;p3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7" name="Google Shape;477;p3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78" name="Shape 478"/>
        <p:cNvGrpSpPr/>
        <p:nvPr/>
      </p:nvGrpSpPr>
      <p:grpSpPr>
        <a:xfrm>
          <a:off x="0" y="0"/>
          <a:ext cx="0" cy="0"/>
          <a:chOff x="0" y="0"/>
          <a:chExt cx="0" cy="0"/>
        </a:xfrm>
      </p:grpSpPr>
      <p:sp>
        <p:nvSpPr>
          <p:cNvPr id="479" name="Google Shape;479;p3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2" name="Google Shape;482;p3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3" name="Google Shape;483;p3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4" name="Google Shape;484;p3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5" name="Google Shape;485;p3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6" name="Google Shape;486;p3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87" name="Google Shape;487;p3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88" name="Google Shape;488;p3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89" name="Google Shape;489;p3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90" name="Google Shape;490;p3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91" name="Google Shape;491;p3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2" name="Google Shape;492;p3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3" name="Google Shape;493;p3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4" name="Google Shape;494;p3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3.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Γλώσσα</a:t>
            </a:r>
            <a:r>
              <a:rPr lang="el">
                <a:solidFill>
                  <a:schemeClr val="accent2"/>
                </a:solidFill>
              </a:rPr>
              <a:t>‘Προγραμματισμού’: </a:t>
            </a:r>
            <a:r>
              <a:rPr lang="el">
                <a:solidFill>
                  <a:schemeClr val="accent3"/>
                </a:solidFill>
              </a:rPr>
              <a:t>{</a:t>
            </a:r>
            <a:endParaRPr>
              <a:solidFill>
                <a:schemeClr val="accent3"/>
              </a:solidFill>
            </a:endParaRPr>
          </a:p>
        </p:txBody>
      </p:sp>
      <p:sp>
        <p:nvSpPr>
          <p:cNvPr id="500" name="Google Shape;500;p37"/>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&lt; Εισηγητής: Νίκος Κούκος &gt;</a:t>
            </a:r>
            <a:endParaRPr/>
          </a:p>
        </p:txBody>
      </p:sp>
      <p:sp>
        <p:nvSpPr>
          <p:cNvPr id="501" name="Google Shape;501;p37"/>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400"/>
              <a:t>ΕΚΠΑΙΔΕΥΤΙΚΟΣ ΟΜΙΛΟΣ ΕΥΔΟΚΙΜΟΣ</a:t>
            </a:r>
            <a:endParaRPr sz="1400">
              <a:solidFill>
                <a:schemeClr val="accent3"/>
              </a:solidFill>
            </a:endParaRPr>
          </a:p>
        </p:txBody>
      </p:sp>
      <p:sp>
        <p:nvSpPr>
          <p:cNvPr id="502" name="Google Shape;502;p37"/>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solidFill>
                  <a:schemeClr val="accent6"/>
                </a:solidFill>
              </a:rPr>
              <a:t>[</a:t>
            </a:r>
            <a:r>
              <a:rPr lang="el">
                <a:solidFill>
                  <a:schemeClr val="accent1"/>
                </a:solidFill>
              </a:rPr>
              <a:t>Python</a:t>
            </a:r>
            <a:r>
              <a:rPr lang="el">
                <a:solidFill>
                  <a:schemeClr val="accent6"/>
                </a:solidFill>
              </a:rPr>
              <a:t>] </a:t>
            </a:r>
            <a:endParaRPr>
              <a:solidFill>
                <a:schemeClr val="accent6"/>
              </a:solidFill>
            </a:endParaRPr>
          </a:p>
        </p:txBody>
      </p:sp>
      <p:grpSp>
        <p:nvGrpSpPr>
          <p:cNvPr id="503" name="Google Shape;503;p37"/>
          <p:cNvGrpSpPr/>
          <p:nvPr/>
        </p:nvGrpSpPr>
        <p:grpSpPr>
          <a:xfrm>
            <a:off x="1413525" y="1759900"/>
            <a:ext cx="506100" cy="2444350"/>
            <a:chOff x="1413525" y="1759900"/>
            <a:chExt cx="506100" cy="2444350"/>
          </a:xfrm>
        </p:grpSpPr>
        <p:cxnSp>
          <p:nvCxnSpPr>
            <p:cNvPr id="504" name="Google Shape;504;p37"/>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505" name="Google Shape;505;p37"/>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506" name="Google Shape;506;p37"/>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507" name="Google Shape;507;p37"/>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508" name="Google Shape;508;p37"/>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ex-apostaseos</a:t>
            </a:r>
            <a:r>
              <a:rPr lang="el" sz="1400">
                <a:solidFill>
                  <a:schemeClr val="accent3"/>
                </a:solidFill>
              </a:rPr>
              <a:t>.</a:t>
            </a:r>
            <a:r>
              <a:rPr lang="el">
                <a:solidFill>
                  <a:schemeClr val="accent6"/>
                </a:solidFill>
              </a:rPr>
              <a:t>html</a:t>
            </a:r>
            <a:endParaRPr sz="1400">
              <a:solidFill>
                <a:schemeClr val="accent6"/>
              </a:solidFill>
            </a:endParaRPr>
          </a:p>
        </p:txBody>
      </p:sp>
      <p:sp>
        <p:nvSpPr>
          <p:cNvPr id="509" name="Google Shape;509;p37"/>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diarkeia_10-mines</a:t>
            </a:r>
            <a:r>
              <a:rPr lang="el" sz="1400">
                <a:solidFill>
                  <a:schemeClr val="accent3"/>
                </a:solidFill>
              </a:rPr>
              <a:t>.css</a:t>
            </a:r>
            <a:endParaRPr sz="1400">
              <a:solidFill>
                <a:schemeClr val="accent3"/>
              </a:solidFill>
            </a:endParaRPr>
          </a:p>
        </p:txBody>
      </p:sp>
      <p:grpSp>
        <p:nvGrpSpPr>
          <p:cNvPr id="510" name="Google Shape;510;p37"/>
          <p:cNvGrpSpPr/>
          <p:nvPr/>
        </p:nvGrpSpPr>
        <p:grpSpPr>
          <a:xfrm>
            <a:off x="7351658" y="687818"/>
            <a:ext cx="365770" cy="365752"/>
            <a:chOff x="2806813" y="5231175"/>
            <a:chExt cx="295500" cy="292625"/>
          </a:xfrm>
        </p:grpSpPr>
        <p:sp>
          <p:nvSpPr>
            <p:cNvPr id="511" name="Google Shape;511;p37"/>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37"/>
          <p:cNvSpPr txBox="1"/>
          <p:nvPr>
            <p:ph idx="2" type="subTitle"/>
          </p:nvPr>
        </p:nvSpPr>
        <p:spPr>
          <a:xfrm>
            <a:off x="7754825" y="640300"/>
            <a:ext cx="12666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000">
                <a:solidFill>
                  <a:schemeClr val="accent6"/>
                </a:solidFill>
              </a:rPr>
              <a:t>[</a:t>
            </a:r>
            <a:r>
              <a:rPr lang="el" sz="1000">
                <a:solidFill>
                  <a:schemeClr val="accent1"/>
                </a:solidFill>
              </a:rPr>
              <a:t>15</a:t>
            </a:r>
            <a:r>
              <a:rPr lang="el" sz="1000">
                <a:solidFill>
                  <a:schemeClr val="accent1"/>
                </a:solidFill>
              </a:rPr>
              <a:t>η Εβδομάδα</a:t>
            </a:r>
            <a:r>
              <a:rPr lang="el" sz="1000">
                <a:solidFill>
                  <a:schemeClr val="accent6"/>
                </a:solidFill>
              </a:rPr>
              <a:t>] </a:t>
            </a:r>
            <a:endParaRPr sz="1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6"/>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15.2.6</a:t>
            </a:r>
            <a:r>
              <a:rPr lang="el" sz="5000">
                <a:solidFill>
                  <a:schemeClr val="accent6"/>
                </a:solidFill>
              </a:rPr>
              <a:t>{</a:t>
            </a:r>
            <a:endParaRPr sz="5000">
              <a:solidFill>
                <a:schemeClr val="accent6"/>
              </a:solidFill>
            </a:endParaRPr>
          </a:p>
        </p:txBody>
      </p:sp>
      <p:sp>
        <p:nvSpPr>
          <p:cNvPr id="638" name="Google Shape;638;p46"/>
          <p:cNvSpPr txBox="1"/>
          <p:nvPr>
            <p:ph idx="2" type="title"/>
          </p:nvPr>
        </p:nvSpPr>
        <p:spPr>
          <a:xfrm>
            <a:off x="2624425" y="661425"/>
            <a:ext cx="60741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700">
                <a:solidFill>
                  <a:schemeClr val="accent2"/>
                </a:solidFill>
              </a:rPr>
              <a:t>ΑΛΛΑΓΗ ΕΙΚΟΝΙΔΙΟΥ </a:t>
            </a:r>
            <a:r>
              <a:rPr lang="el" sz="2700">
                <a:solidFill>
                  <a:schemeClr val="accent6"/>
                </a:solidFill>
              </a:rPr>
              <a:t>ΤΟΥ </a:t>
            </a:r>
            <a:r>
              <a:rPr lang="el" sz="2700">
                <a:solidFill>
                  <a:schemeClr val="lt2"/>
                </a:solidFill>
              </a:rPr>
              <a:t>ΠΑΡΑΘΥΡΟΥ</a:t>
            </a:r>
            <a:endParaRPr sz="2700">
              <a:solidFill>
                <a:schemeClr val="lt2"/>
              </a:solidFill>
            </a:endParaRPr>
          </a:p>
        </p:txBody>
      </p:sp>
      <p:sp>
        <p:nvSpPr>
          <p:cNvPr id="639" name="Google Shape;639;p46"/>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40" name="Google Shape;640;p46"/>
          <p:cNvCxnSpPr>
            <a:endCxn id="639"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41" name="Google Shape;641;p4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42" name="Google Shape;642;p4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43" name="Google Shape;643;p4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44" name="Google Shape;644;p46"/>
          <p:cNvSpPr txBox="1"/>
          <p:nvPr>
            <p:ph idx="1" type="subTitle"/>
          </p:nvPr>
        </p:nvSpPr>
        <p:spPr>
          <a:xfrm>
            <a:off x="2624425" y="1494375"/>
            <a:ext cx="31062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t>&lt;</a:t>
            </a:r>
            <a:endParaRPr sz="1100"/>
          </a:p>
          <a:p>
            <a:pPr indent="0" lvl="0" marL="0" rtl="0" algn="l">
              <a:lnSpc>
                <a:spcPct val="100000"/>
              </a:lnSpc>
              <a:spcBef>
                <a:spcPts val="400"/>
              </a:spcBef>
              <a:spcAft>
                <a:spcPts val="0"/>
              </a:spcAft>
              <a:buNone/>
            </a:pPr>
            <a:r>
              <a:rPr lang="el" sz="1100">
                <a:solidFill>
                  <a:schemeClr val="lt1"/>
                </a:solidFill>
              </a:rPr>
              <a:t>1.</a:t>
            </a:r>
            <a:r>
              <a:rPr lang="el" sz="1100">
                <a:solidFill>
                  <a:schemeClr val="accent2"/>
                </a:solidFill>
              </a:rPr>
              <a:t>	Προετοιμάζουμε μια εικόνα σε μορφή .ico. Εάν έχουμε την εικόνα σε άλλες μορφές όπως png ή jpg, θα χρειαστεί να τη μετατρέψουμε σε μορφή .ico (μπορούμε να το κάνουμε στο διαδίκτυο).</a:t>
            </a:r>
            <a:endParaRPr sz="1100">
              <a:solidFill>
                <a:schemeClr val="accent2"/>
              </a:solidFill>
            </a:endParaRPr>
          </a:p>
          <a:p>
            <a:pPr indent="0" lvl="0" marL="0" rtl="0" algn="l">
              <a:lnSpc>
                <a:spcPct val="100000"/>
              </a:lnSpc>
              <a:spcBef>
                <a:spcPts val="400"/>
              </a:spcBef>
              <a:spcAft>
                <a:spcPts val="400"/>
              </a:spcAft>
              <a:buNone/>
            </a:pPr>
            <a:r>
              <a:rPr lang="el" sz="1100"/>
              <a:t>&gt;</a:t>
            </a:r>
            <a:endParaRPr sz="1100"/>
          </a:p>
        </p:txBody>
      </p:sp>
      <p:sp>
        <p:nvSpPr>
          <p:cNvPr id="645" name="Google Shape;645;p46"/>
          <p:cNvSpPr txBox="1"/>
          <p:nvPr>
            <p:ph idx="1" type="subTitle"/>
          </p:nvPr>
        </p:nvSpPr>
        <p:spPr>
          <a:xfrm>
            <a:off x="2505425" y="1196925"/>
            <a:ext cx="58593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Αλλαγή προεπιλεγμένου εικονιδίου</a:t>
            </a:r>
            <a:endParaRPr sz="1700">
              <a:solidFill>
                <a:srgbClr val="DBA0DB"/>
              </a:solidFill>
            </a:endParaRPr>
          </a:p>
        </p:txBody>
      </p:sp>
      <p:sp>
        <p:nvSpPr>
          <p:cNvPr id="646" name="Google Shape;646;p46"/>
          <p:cNvSpPr txBox="1"/>
          <p:nvPr>
            <p:ph idx="1" type="subTitle"/>
          </p:nvPr>
        </p:nvSpPr>
        <p:spPr>
          <a:xfrm>
            <a:off x="5668525" y="2099400"/>
            <a:ext cx="3030000" cy="1324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000"/>
              <a:t>&lt;</a:t>
            </a:r>
            <a:endParaRPr sz="1000"/>
          </a:p>
          <a:p>
            <a:pPr indent="0" lvl="0" marL="0" rtl="0" algn="l">
              <a:lnSpc>
                <a:spcPct val="100000"/>
              </a:lnSpc>
              <a:spcBef>
                <a:spcPts val="400"/>
              </a:spcBef>
              <a:spcAft>
                <a:spcPts val="0"/>
              </a:spcAft>
              <a:buNone/>
            </a:pPr>
            <a:r>
              <a:rPr lang="el" sz="1000">
                <a:solidFill>
                  <a:schemeClr val="accent6"/>
                </a:solidFill>
              </a:rPr>
              <a:t>import tkinter as tk</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 = tk.Tk()</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root.title(‘Το Πρώτο μου Παράθυρο’)</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root.geometry('300x200+50+50')</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root.resizable(False, False)</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root.iconbitmap('D:\Cookoo_Home\Documents\Ευδόκιμος\Παρουσιάσεις Μαθήματος Python\python_new.ico’)</a:t>
            </a:r>
            <a:endParaRPr sz="1000">
              <a:solidFill>
                <a:schemeClr val="accent6"/>
              </a:solidFill>
            </a:endParaRPr>
          </a:p>
          <a:p>
            <a:pPr indent="0" lvl="0" marL="0" rtl="0" algn="l">
              <a:lnSpc>
                <a:spcPct val="100000"/>
              </a:lnSpc>
              <a:spcBef>
                <a:spcPts val="400"/>
              </a:spcBef>
              <a:spcAft>
                <a:spcPts val="0"/>
              </a:spcAft>
              <a:buNone/>
            </a:pPr>
            <a:r>
              <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root.mainloop()</a:t>
            </a:r>
            <a:endParaRPr sz="1000">
              <a:solidFill>
                <a:schemeClr val="accent6"/>
              </a:solidFill>
            </a:endParaRPr>
          </a:p>
          <a:p>
            <a:pPr indent="0" lvl="0" marL="0" rtl="0" algn="l">
              <a:lnSpc>
                <a:spcPct val="100000"/>
              </a:lnSpc>
              <a:spcBef>
                <a:spcPts val="400"/>
              </a:spcBef>
              <a:spcAft>
                <a:spcPts val="400"/>
              </a:spcAft>
              <a:buNone/>
            </a:pPr>
            <a:r>
              <a:rPr lang="el" sz="1000"/>
              <a:t>&gt;</a:t>
            </a:r>
            <a:endParaRPr sz="1000"/>
          </a:p>
        </p:txBody>
      </p:sp>
      <p:sp>
        <p:nvSpPr>
          <p:cNvPr id="647" name="Google Shape;647;p46"/>
          <p:cNvSpPr txBox="1"/>
          <p:nvPr>
            <p:ph idx="1" type="subTitle"/>
          </p:nvPr>
        </p:nvSpPr>
        <p:spPr>
          <a:xfrm>
            <a:off x="2624425" y="2832125"/>
            <a:ext cx="31062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t>&lt;</a:t>
            </a:r>
            <a:endParaRPr sz="1100"/>
          </a:p>
          <a:p>
            <a:pPr indent="0" lvl="0" marL="0" rtl="0" algn="l">
              <a:lnSpc>
                <a:spcPct val="100000"/>
              </a:lnSpc>
              <a:spcBef>
                <a:spcPts val="400"/>
              </a:spcBef>
              <a:spcAft>
                <a:spcPts val="0"/>
              </a:spcAft>
              <a:buNone/>
            </a:pPr>
            <a:r>
              <a:rPr lang="el" sz="1100">
                <a:solidFill>
                  <a:schemeClr val="lt1"/>
                </a:solidFill>
              </a:rPr>
              <a:t>2.</a:t>
            </a:r>
            <a:r>
              <a:rPr lang="el" sz="1100">
                <a:solidFill>
                  <a:schemeClr val="accent2"/>
                </a:solidFill>
              </a:rPr>
              <a:t>	Τοποθετούμε το εικονίδιο σε ένα φάκελο που είναι προσβάσιμος από το πρόγραμμα και καλούμε τη μέθοδο iconbitmap() του παραθύρου.</a:t>
            </a:r>
            <a:endParaRPr sz="1100">
              <a:solidFill>
                <a:schemeClr val="accent2"/>
              </a:solidFill>
            </a:endParaRPr>
          </a:p>
          <a:p>
            <a:pPr indent="0" lvl="0" marL="0" rtl="0" algn="l">
              <a:lnSpc>
                <a:spcPct val="100000"/>
              </a:lnSpc>
              <a:spcBef>
                <a:spcPts val="400"/>
              </a:spcBef>
              <a:spcAft>
                <a:spcPts val="400"/>
              </a:spcAft>
              <a:buNone/>
            </a:pPr>
            <a:r>
              <a:rPr lang="el" sz="1100"/>
              <a:t>&gt;</a:t>
            </a:r>
            <a:endParaRPr sz="1100"/>
          </a:p>
        </p:txBody>
      </p:sp>
      <p:pic>
        <p:nvPicPr>
          <p:cNvPr id="648" name="Google Shape;648;p46"/>
          <p:cNvPicPr preferRelativeResize="0"/>
          <p:nvPr/>
        </p:nvPicPr>
        <p:blipFill>
          <a:blip r:embed="rId3">
            <a:alphaModFix/>
          </a:blip>
          <a:stretch>
            <a:fillRect/>
          </a:stretch>
        </p:blipFill>
        <p:spPr>
          <a:xfrm>
            <a:off x="5991288" y="3784825"/>
            <a:ext cx="2867025" cy="110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7"/>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15.2.6</a:t>
            </a:r>
            <a:r>
              <a:rPr lang="el" sz="5000">
                <a:solidFill>
                  <a:schemeClr val="accent6"/>
                </a:solidFill>
              </a:rPr>
              <a:t>{</a:t>
            </a:r>
            <a:endParaRPr sz="5000">
              <a:solidFill>
                <a:schemeClr val="accent6"/>
              </a:solidFill>
            </a:endParaRPr>
          </a:p>
        </p:txBody>
      </p:sp>
      <p:sp>
        <p:nvSpPr>
          <p:cNvPr id="654" name="Google Shape;654;p47"/>
          <p:cNvSpPr txBox="1"/>
          <p:nvPr>
            <p:ph idx="2" type="title"/>
          </p:nvPr>
        </p:nvSpPr>
        <p:spPr>
          <a:xfrm>
            <a:off x="2624425" y="661425"/>
            <a:ext cx="60741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700">
                <a:solidFill>
                  <a:schemeClr val="accent2"/>
                </a:solidFill>
              </a:rPr>
              <a:t>ΑΝΑΚΕΦΑΛΑΙΩΣΗ </a:t>
            </a:r>
            <a:r>
              <a:rPr lang="el" sz="2700">
                <a:solidFill>
                  <a:schemeClr val="accent6"/>
                </a:solidFill>
              </a:rPr>
              <a:t>ΝΕΕΣ </a:t>
            </a:r>
            <a:r>
              <a:rPr lang="el" sz="2700">
                <a:solidFill>
                  <a:schemeClr val="lt2"/>
                </a:solidFill>
              </a:rPr>
              <a:t>ΜΕΘΟΔΟΙ</a:t>
            </a:r>
            <a:endParaRPr sz="2700">
              <a:solidFill>
                <a:schemeClr val="lt2"/>
              </a:solidFill>
            </a:endParaRPr>
          </a:p>
        </p:txBody>
      </p:sp>
      <p:sp>
        <p:nvSpPr>
          <p:cNvPr id="655" name="Google Shape;655;p47"/>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56" name="Google Shape;656;p47"/>
          <p:cNvCxnSpPr>
            <a:endCxn id="655"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57" name="Google Shape;657;p4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58" name="Google Shape;658;p4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59" name="Google Shape;659;p4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60" name="Google Shape;660;p47"/>
          <p:cNvSpPr txBox="1"/>
          <p:nvPr>
            <p:ph idx="1" type="subTitle"/>
          </p:nvPr>
        </p:nvSpPr>
        <p:spPr>
          <a:xfrm>
            <a:off x="2496525" y="2216300"/>
            <a:ext cx="31062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t>&lt;</a:t>
            </a:r>
            <a:endParaRPr sz="1100"/>
          </a:p>
          <a:p>
            <a:pPr indent="0" lvl="0" marL="0" rtl="0" algn="l">
              <a:lnSpc>
                <a:spcPct val="100000"/>
              </a:lnSpc>
              <a:spcBef>
                <a:spcPts val="400"/>
              </a:spcBef>
              <a:spcAft>
                <a:spcPts val="0"/>
              </a:spcAft>
              <a:buNone/>
            </a:pPr>
            <a:r>
              <a:rPr lang="el" sz="1100">
                <a:solidFill>
                  <a:schemeClr val="accent6"/>
                </a:solidFill>
              </a:rPr>
              <a:t>•	Χρήση της μεθόδου title() για να αλλάξετε τον τίτλο του παραθύρου.</a:t>
            </a:r>
            <a:endParaRPr sz="1100">
              <a:solidFill>
                <a:schemeClr val="accent6"/>
              </a:solidFill>
            </a:endParaRPr>
          </a:p>
          <a:p>
            <a:pPr indent="0" lvl="0" marL="0" rtl="0" algn="l">
              <a:lnSpc>
                <a:spcPct val="100000"/>
              </a:lnSpc>
              <a:spcBef>
                <a:spcPts val="400"/>
              </a:spcBef>
              <a:spcAft>
                <a:spcPts val="0"/>
              </a:spcAft>
              <a:buNone/>
            </a:pPr>
            <a:r>
              <a:rPr lang="el" sz="1100">
                <a:solidFill>
                  <a:schemeClr val="accent6"/>
                </a:solidFill>
              </a:rPr>
              <a:t>•	Χρήση της μεθόδου geometry() για να αλλάξετε το μέγεθος και τη θέση του παραθύρου.</a:t>
            </a:r>
            <a:endParaRPr sz="1100">
              <a:solidFill>
                <a:schemeClr val="accent6"/>
              </a:solidFill>
            </a:endParaRPr>
          </a:p>
          <a:p>
            <a:pPr indent="0" lvl="0" marL="0" rtl="0" algn="l">
              <a:lnSpc>
                <a:spcPct val="100000"/>
              </a:lnSpc>
              <a:spcBef>
                <a:spcPts val="400"/>
              </a:spcBef>
              <a:spcAft>
                <a:spcPts val="0"/>
              </a:spcAft>
              <a:buNone/>
            </a:pPr>
            <a:r>
              <a:rPr lang="el" sz="1100">
                <a:solidFill>
                  <a:schemeClr val="accent6"/>
                </a:solidFill>
              </a:rPr>
              <a:t>•	Χρήση της μεθόδου resizable() για να καθορίσετε εάν ένα παράθυρο μπορεί να αλλάξει μέγεθος οριζόντια ή κάθετα.</a:t>
            </a:r>
            <a:endParaRPr sz="1100">
              <a:solidFill>
                <a:schemeClr val="accent6"/>
              </a:solidFill>
            </a:endParaRPr>
          </a:p>
          <a:p>
            <a:pPr indent="0" lvl="0" marL="0" rtl="0" algn="l">
              <a:lnSpc>
                <a:spcPct val="100000"/>
              </a:lnSpc>
              <a:spcBef>
                <a:spcPts val="400"/>
              </a:spcBef>
              <a:spcAft>
                <a:spcPts val="0"/>
              </a:spcAft>
              <a:buNone/>
            </a:pPr>
            <a:r>
              <a:rPr lang="el" sz="1100">
                <a:solidFill>
                  <a:schemeClr val="accent6"/>
                </a:solidFill>
              </a:rPr>
              <a:t>•	Χρήση του window.attributes('-alpha',0.5) για να ορίσουμε τη διαφάνεια του παραθύρου.</a:t>
            </a:r>
            <a:endParaRPr sz="1100">
              <a:solidFill>
                <a:schemeClr val="accent6"/>
              </a:solidFill>
            </a:endParaRPr>
          </a:p>
          <a:p>
            <a:pPr indent="0" lvl="0" marL="0" rtl="0" algn="l">
              <a:lnSpc>
                <a:spcPct val="100000"/>
              </a:lnSpc>
              <a:spcBef>
                <a:spcPts val="400"/>
              </a:spcBef>
              <a:spcAft>
                <a:spcPts val="400"/>
              </a:spcAft>
              <a:buNone/>
            </a:pPr>
            <a:r>
              <a:rPr lang="el" sz="1100"/>
              <a:t>&gt;</a:t>
            </a:r>
            <a:endParaRPr sz="1100"/>
          </a:p>
        </p:txBody>
      </p:sp>
      <p:sp>
        <p:nvSpPr>
          <p:cNvPr id="661" name="Google Shape;661;p47"/>
          <p:cNvSpPr txBox="1"/>
          <p:nvPr>
            <p:ph idx="1" type="subTitle"/>
          </p:nvPr>
        </p:nvSpPr>
        <p:spPr>
          <a:xfrm>
            <a:off x="2496525" y="1196925"/>
            <a:ext cx="58593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Αλλαγή προεπιλεγμένου εικονιδίου</a:t>
            </a:r>
            <a:endParaRPr sz="1700">
              <a:solidFill>
                <a:srgbClr val="DBA0DB"/>
              </a:solidFill>
            </a:endParaRPr>
          </a:p>
        </p:txBody>
      </p:sp>
      <p:sp>
        <p:nvSpPr>
          <p:cNvPr id="662" name="Google Shape;662;p47"/>
          <p:cNvSpPr txBox="1"/>
          <p:nvPr>
            <p:ph idx="1" type="subTitle"/>
          </p:nvPr>
        </p:nvSpPr>
        <p:spPr>
          <a:xfrm>
            <a:off x="5655425" y="2430200"/>
            <a:ext cx="31062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t>&lt;</a:t>
            </a:r>
            <a:endParaRPr sz="1100"/>
          </a:p>
          <a:p>
            <a:pPr indent="0" lvl="0" marL="0" rtl="0" algn="l">
              <a:lnSpc>
                <a:spcPct val="100000"/>
              </a:lnSpc>
              <a:spcBef>
                <a:spcPts val="400"/>
              </a:spcBef>
              <a:spcAft>
                <a:spcPts val="0"/>
              </a:spcAft>
              <a:buNone/>
            </a:pPr>
            <a:r>
              <a:rPr lang="el" sz="1100">
                <a:solidFill>
                  <a:schemeClr val="accent6"/>
                </a:solidFill>
              </a:rPr>
              <a:t>•	Χρήση του window.attributes('-topmost', 1) για να κάνουμε το παράθυρο να είναι πάντα στην κορυφή.</a:t>
            </a:r>
            <a:endParaRPr sz="1100">
              <a:solidFill>
                <a:schemeClr val="accent6"/>
              </a:solidFill>
            </a:endParaRPr>
          </a:p>
          <a:p>
            <a:pPr indent="0" lvl="0" marL="0" rtl="0" algn="l">
              <a:lnSpc>
                <a:spcPct val="100000"/>
              </a:lnSpc>
              <a:spcBef>
                <a:spcPts val="400"/>
              </a:spcBef>
              <a:spcAft>
                <a:spcPts val="0"/>
              </a:spcAft>
              <a:buNone/>
            </a:pPr>
            <a:r>
              <a:rPr lang="el" sz="1100">
                <a:solidFill>
                  <a:schemeClr val="accent6"/>
                </a:solidFill>
              </a:rPr>
              <a:t>•	Χρήση των μεθόδων lift() και low() για να μετακινήσουμε το παράθυρο πάνω και κάτω στη σειρά στοίβαξης παραθύρων.</a:t>
            </a:r>
            <a:endParaRPr sz="1100">
              <a:solidFill>
                <a:schemeClr val="accent6"/>
              </a:solidFill>
            </a:endParaRPr>
          </a:p>
          <a:p>
            <a:pPr indent="0" lvl="0" marL="0" rtl="0" algn="l">
              <a:lnSpc>
                <a:spcPct val="100000"/>
              </a:lnSpc>
              <a:spcBef>
                <a:spcPts val="400"/>
              </a:spcBef>
              <a:spcAft>
                <a:spcPts val="0"/>
              </a:spcAft>
              <a:buNone/>
            </a:pPr>
            <a:r>
              <a:rPr lang="el" sz="1100">
                <a:solidFill>
                  <a:schemeClr val="accent6"/>
                </a:solidFill>
              </a:rPr>
              <a:t>•	Χρήση της μεθόδου iconbitmap() για να αλλάξουμε το προεπιλεγμένο εικονίδιο του παραθύρου.</a:t>
            </a:r>
            <a:endParaRPr sz="1100">
              <a:solidFill>
                <a:schemeClr val="accent6"/>
              </a:solidFill>
            </a:endParaRPr>
          </a:p>
          <a:p>
            <a:pPr indent="0" lvl="0" marL="0" rtl="0" algn="l">
              <a:lnSpc>
                <a:spcPct val="100000"/>
              </a:lnSpc>
              <a:spcBef>
                <a:spcPts val="400"/>
              </a:spcBef>
              <a:spcAft>
                <a:spcPts val="400"/>
              </a:spcAft>
              <a:buNone/>
            </a:pPr>
            <a:r>
              <a:rPr lang="el" sz="1100"/>
              <a:t>&gt;</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8"/>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15.3.0</a:t>
            </a:r>
            <a:r>
              <a:rPr lang="el" sz="5000">
                <a:solidFill>
                  <a:schemeClr val="accent6"/>
                </a:solidFill>
              </a:rPr>
              <a:t>{</a:t>
            </a:r>
            <a:endParaRPr sz="5000">
              <a:solidFill>
                <a:schemeClr val="accent6"/>
              </a:solidFill>
            </a:endParaRPr>
          </a:p>
        </p:txBody>
      </p:sp>
      <p:sp>
        <p:nvSpPr>
          <p:cNvPr id="668" name="Google Shape;668;p48"/>
          <p:cNvSpPr txBox="1"/>
          <p:nvPr>
            <p:ph idx="2" type="title"/>
          </p:nvPr>
        </p:nvSpPr>
        <p:spPr>
          <a:xfrm>
            <a:off x="2624425" y="661425"/>
            <a:ext cx="60741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700">
                <a:solidFill>
                  <a:schemeClr val="accent2"/>
                </a:solidFill>
              </a:rPr>
              <a:t>TK </a:t>
            </a:r>
            <a:r>
              <a:rPr lang="el" sz="2700">
                <a:solidFill>
                  <a:schemeClr val="accent6"/>
                </a:solidFill>
              </a:rPr>
              <a:t>THEMED </a:t>
            </a:r>
            <a:r>
              <a:rPr lang="el" sz="2700">
                <a:solidFill>
                  <a:schemeClr val="lt2"/>
                </a:solidFill>
              </a:rPr>
              <a:t>WIDGETS</a:t>
            </a:r>
            <a:endParaRPr sz="2700">
              <a:solidFill>
                <a:schemeClr val="lt2"/>
              </a:solidFill>
            </a:endParaRPr>
          </a:p>
        </p:txBody>
      </p:sp>
      <p:sp>
        <p:nvSpPr>
          <p:cNvPr id="669" name="Google Shape;669;p48"/>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70" name="Google Shape;670;p48"/>
          <p:cNvCxnSpPr>
            <a:endCxn id="669"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71" name="Google Shape;671;p4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72" name="Google Shape;672;p4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73" name="Google Shape;673;p4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74" name="Google Shape;674;p48"/>
          <p:cNvSpPr txBox="1"/>
          <p:nvPr>
            <p:ph idx="1" type="subTitle"/>
          </p:nvPr>
        </p:nvSpPr>
        <p:spPr>
          <a:xfrm>
            <a:off x="2469025" y="1857350"/>
            <a:ext cx="31062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500"/>
              <a:t>&lt;</a:t>
            </a:r>
            <a:endParaRPr sz="1500"/>
          </a:p>
          <a:p>
            <a:pPr indent="-323850" lvl="0" marL="457200" rtl="0" algn="l">
              <a:lnSpc>
                <a:spcPct val="100000"/>
              </a:lnSpc>
              <a:spcBef>
                <a:spcPts val="400"/>
              </a:spcBef>
              <a:spcAft>
                <a:spcPts val="0"/>
              </a:spcAft>
              <a:buClr>
                <a:schemeClr val="accent6"/>
              </a:buClr>
              <a:buSzPts val="1500"/>
              <a:buChar char="●"/>
            </a:pPr>
            <a:r>
              <a:rPr lang="el" sz="1500">
                <a:solidFill>
                  <a:schemeClr val="accent6"/>
                </a:solidFill>
              </a:rPr>
              <a:t>Κλασικά γραφικά στοιχεία</a:t>
            </a:r>
            <a:endParaRPr sz="1500">
              <a:solidFill>
                <a:schemeClr val="accent6"/>
              </a:solidFill>
            </a:endParaRPr>
          </a:p>
          <a:p>
            <a:pPr indent="-323850" lvl="0" marL="457200" rtl="0" algn="l">
              <a:lnSpc>
                <a:spcPct val="100000"/>
              </a:lnSpc>
              <a:spcBef>
                <a:spcPts val="0"/>
              </a:spcBef>
              <a:spcAft>
                <a:spcPts val="0"/>
              </a:spcAft>
              <a:buClr>
                <a:schemeClr val="accent6"/>
              </a:buClr>
              <a:buSzPts val="1500"/>
              <a:buChar char="●"/>
            </a:pPr>
            <a:r>
              <a:rPr lang="el" sz="1500">
                <a:solidFill>
                  <a:schemeClr val="accent6"/>
                </a:solidFill>
              </a:rPr>
              <a:t>Tk Themed (ttk)</a:t>
            </a:r>
            <a:endParaRPr sz="1500">
              <a:solidFill>
                <a:schemeClr val="accent6"/>
              </a:solidFill>
            </a:endParaRPr>
          </a:p>
          <a:p>
            <a:pPr indent="0" lvl="0" marL="0" rtl="0" algn="l">
              <a:lnSpc>
                <a:spcPct val="100000"/>
              </a:lnSpc>
              <a:spcBef>
                <a:spcPts val="400"/>
              </a:spcBef>
              <a:spcAft>
                <a:spcPts val="400"/>
              </a:spcAft>
              <a:buNone/>
            </a:pPr>
            <a:r>
              <a:rPr lang="el" sz="1500"/>
              <a:t>&gt;</a:t>
            </a:r>
            <a:endParaRPr sz="1500"/>
          </a:p>
        </p:txBody>
      </p:sp>
      <p:sp>
        <p:nvSpPr>
          <p:cNvPr id="675" name="Google Shape;675;p48"/>
          <p:cNvSpPr txBox="1"/>
          <p:nvPr>
            <p:ph idx="1" type="subTitle"/>
          </p:nvPr>
        </p:nvSpPr>
        <p:spPr>
          <a:xfrm>
            <a:off x="2496525" y="1196925"/>
            <a:ext cx="58593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Δύο γενιές γραφικών στοιχείων</a:t>
            </a:r>
            <a:endParaRPr sz="1700">
              <a:solidFill>
                <a:srgbClr val="DBA0DB"/>
              </a:solidFill>
            </a:endParaRPr>
          </a:p>
        </p:txBody>
      </p:sp>
      <p:sp>
        <p:nvSpPr>
          <p:cNvPr id="676" name="Google Shape;676;p48"/>
          <p:cNvSpPr txBox="1"/>
          <p:nvPr>
            <p:ph idx="1" type="subTitle"/>
          </p:nvPr>
        </p:nvSpPr>
        <p:spPr>
          <a:xfrm>
            <a:off x="5664325" y="2269775"/>
            <a:ext cx="31062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t>&lt;</a:t>
            </a:r>
            <a:endParaRPr sz="1100"/>
          </a:p>
          <a:p>
            <a:pPr indent="0" lvl="0" marL="0" rtl="0" algn="l">
              <a:lnSpc>
                <a:spcPct val="100000"/>
              </a:lnSpc>
              <a:spcBef>
                <a:spcPts val="400"/>
              </a:spcBef>
              <a:spcAft>
                <a:spcPts val="0"/>
              </a:spcAft>
              <a:buNone/>
            </a:pPr>
            <a:r>
              <a:rPr lang="el" sz="1100">
                <a:solidFill>
                  <a:schemeClr val="accent6"/>
                </a:solidFill>
              </a:rPr>
              <a:t>import tkinter as tk</a:t>
            </a:r>
            <a:endParaRPr sz="1100">
              <a:solidFill>
                <a:schemeClr val="accent6"/>
              </a:solidFill>
            </a:endParaRPr>
          </a:p>
          <a:p>
            <a:pPr indent="0" lvl="0" marL="0" rtl="0" algn="l">
              <a:lnSpc>
                <a:spcPct val="100000"/>
              </a:lnSpc>
              <a:spcBef>
                <a:spcPts val="400"/>
              </a:spcBef>
              <a:spcAft>
                <a:spcPts val="0"/>
              </a:spcAft>
              <a:buNone/>
            </a:pPr>
            <a:r>
              <a:rPr lang="el" sz="1100">
                <a:solidFill>
                  <a:schemeClr val="accent6"/>
                </a:solidFill>
              </a:rPr>
              <a:t>from tkinter import ttk</a:t>
            </a:r>
            <a:endParaRPr sz="1100">
              <a:solidFill>
                <a:schemeClr val="accent6"/>
              </a:solidFill>
            </a:endParaRPr>
          </a:p>
          <a:p>
            <a:pPr indent="0" lvl="0" marL="0" rtl="0" algn="l">
              <a:lnSpc>
                <a:spcPct val="100000"/>
              </a:lnSpc>
              <a:spcBef>
                <a:spcPts val="400"/>
              </a:spcBef>
              <a:spcAft>
                <a:spcPts val="0"/>
              </a:spcAft>
              <a:buNone/>
            </a:pPr>
            <a:r>
              <a:t/>
            </a:r>
            <a:endParaRPr sz="1100">
              <a:solidFill>
                <a:schemeClr val="accent6"/>
              </a:solidFill>
            </a:endParaRPr>
          </a:p>
          <a:p>
            <a:pPr indent="0" lvl="0" marL="0" rtl="0" algn="l">
              <a:lnSpc>
                <a:spcPct val="100000"/>
              </a:lnSpc>
              <a:spcBef>
                <a:spcPts val="400"/>
              </a:spcBef>
              <a:spcAft>
                <a:spcPts val="0"/>
              </a:spcAft>
              <a:buNone/>
            </a:pPr>
            <a:r>
              <a:rPr lang="el" sz="1100">
                <a:solidFill>
                  <a:schemeClr val="accent6"/>
                </a:solidFill>
              </a:rPr>
              <a:t>root = tk.Tk()</a:t>
            </a:r>
            <a:endParaRPr sz="1100">
              <a:solidFill>
                <a:schemeClr val="accent6"/>
              </a:solidFill>
            </a:endParaRPr>
          </a:p>
          <a:p>
            <a:pPr indent="0" lvl="0" marL="0" rtl="0" algn="l">
              <a:lnSpc>
                <a:spcPct val="100000"/>
              </a:lnSpc>
              <a:spcBef>
                <a:spcPts val="400"/>
              </a:spcBef>
              <a:spcAft>
                <a:spcPts val="0"/>
              </a:spcAft>
              <a:buNone/>
            </a:pPr>
            <a:r>
              <a:t/>
            </a:r>
            <a:endParaRPr sz="1100">
              <a:solidFill>
                <a:schemeClr val="accent6"/>
              </a:solidFill>
            </a:endParaRPr>
          </a:p>
          <a:p>
            <a:pPr indent="0" lvl="0" marL="0" rtl="0" algn="l">
              <a:lnSpc>
                <a:spcPct val="100000"/>
              </a:lnSpc>
              <a:spcBef>
                <a:spcPts val="400"/>
              </a:spcBef>
              <a:spcAft>
                <a:spcPts val="0"/>
              </a:spcAft>
              <a:buNone/>
            </a:pPr>
            <a:r>
              <a:rPr lang="el" sz="1100">
                <a:solidFill>
                  <a:schemeClr val="accent6"/>
                </a:solidFill>
              </a:rPr>
              <a:t>tk.Label(root, text=’Κλασική ετικέτα’).pack()</a:t>
            </a:r>
            <a:endParaRPr sz="1100">
              <a:solidFill>
                <a:schemeClr val="accent6"/>
              </a:solidFill>
            </a:endParaRPr>
          </a:p>
          <a:p>
            <a:pPr indent="0" lvl="0" marL="0" rtl="0" algn="l">
              <a:lnSpc>
                <a:spcPct val="100000"/>
              </a:lnSpc>
              <a:spcBef>
                <a:spcPts val="400"/>
              </a:spcBef>
              <a:spcAft>
                <a:spcPts val="0"/>
              </a:spcAft>
              <a:buNone/>
            </a:pPr>
            <a:r>
              <a:rPr lang="el" sz="1100">
                <a:solidFill>
                  <a:schemeClr val="accent6"/>
                </a:solidFill>
              </a:rPr>
              <a:t>ttk.Label(root, text=’Θεματική ετικέτα’).pack()</a:t>
            </a:r>
            <a:endParaRPr sz="1100">
              <a:solidFill>
                <a:schemeClr val="accent6"/>
              </a:solidFill>
            </a:endParaRPr>
          </a:p>
          <a:p>
            <a:pPr indent="0" lvl="0" marL="0" rtl="0" algn="l">
              <a:lnSpc>
                <a:spcPct val="100000"/>
              </a:lnSpc>
              <a:spcBef>
                <a:spcPts val="400"/>
              </a:spcBef>
              <a:spcAft>
                <a:spcPts val="0"/>
              </a:spcAft>
              <a:buNone/>
            </a:pPr>
            <a:r>
              <a:t/>
            </a:r>
            <a:endParaRPr sz="1100">
              <a:solidFill>
                <a:schemeClr val="accent6"/>
              </a:solidFill>
            </a:endParaRPr>
          </a:p>
          <a:p>
            <a:pPr indent="0" lvl="0" marL="0" rtl="0" algn="l">
              <a:lnSpc>
                <a:spcPct val="100000"/>
              </a:lnSpc>
              <a:spcBef>
                <a:spcPts val="400"/>
              </a:spcBef>
              <a:spcAft>
                <a:spcPts val="0"/>
              </a:spcAft>
              <a:buNone/>
            </a:pPr>
            <a:r>
              <a:rPr lang="el" sz="1100">
                <a:solidFill>
                  <a:schemeClr val="accent6"/>
                </a:solidFill>
              </a:rPr>
              <a:t>root.mainloop()</a:t>
            </a:r>
            <a:endParaRPr sz="1100">
              <a:solidFill>
                <a:schemeClr val="accent6"/>
              </a:solidFill>
            </a:endParaRPr>
          </a:p>
          <a:p>
            <a:pPr indent="0" lvl="0" marL="0" rtl="0" algn="l">
              <a:lnSpc>
                <a:spcPct val="100000"/>
              </a:lnSpc>
              <a:spcBef>
                <a:spcPts val="400"/>
              </a:spcBef>
              <a:spcAft>
                <a:spcPts val="400"/>
              </a:spcAft>
              <a:buNone/>
            </a:pPr>
            <a:r>
              <a:rPr lang="el" sz="1100"/>
              <a:t>&gt;</a:t>
            </a:r>
            <a:endParaRPr sz="1100"/>
          </a:p>
        </p:txBody>
      </p:sp>
      <p:pic>
        <p:nvPicPr>
          <p:cNvPr id="677" name="Google Shape;677;p48"/>
          <p:cNvPicPr preferRelativeResize="0"/>
          <p:nvPr/>
        </p:nvPicPr>
        <p:blipFill>
          <a:blip r:embed="rId3">
            <a:alphaModFix/>
          </a:blip>
          <a:stretch>
            <a:fillRect/>
          </a:stretch>
        </p:blipFill>
        <p:spPr>
          <a:xfrm>
            <a:off x="3182575" y="3670975"/>
            <a:ext cx="1162050" cy="68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49"/>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15.3.1</a:t>
            </a:r>
            <a:r>
              <a:rPr lang="el" sz="5000">
                <a:solidFill>
                  <a:schemeClr val="accent6"/>
                </a:solidFill>
              </a:rPr>
              <a:t>{</a:t>
            </a:r>
            <a:endParaRPr sz="5000">
              <a:solidFill>
                <a:schemeClr val="accent6"/>
              </a:solidFill>
            </a:endParaRPr>
          </a:p>
        </p:txBody>
      </p:sp>
      <p:sp>
        <p:nvSpPr>
          <p:cNvPr id="683" name="Google Shape;683;p49"/>
          <p:cNvSpPr txBox="1"/>
          <p:nvPr>
            <p:ph idx="2" type="title"/>
          </p:nvPr>
        </p:nvSpPr>
        <p:spPr>
          <a:xfrm>
            <a:off x="2624425" y="661425"/>
            <a:ext cx="60741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lt2"/>
                </a:solidFill>
              </a:rPr>
              <a:t>ΠΛΕΟΝΕΚΤΗΜΑΤΑ </a:t>
            </a:r>
            <a:r>
              <a:rPr lang="el" sz="2400">
                <a:solidFill>
                  <a:schemeClr val="accent2"/>
                </a:solidFill>
              </a:rPr>
              <a:t>TK </a:t>
            </a:r>
            <a:r>
              <a:rPr lang="el" sz="2400">
                <a:solidFill>
                  <a:schemeClr val="accent6"/>
                </a:solidFill>
              </a:rPr>
              <a:t>THEMED </a:t>
            </a:r>
            <a:r>
              <a:rPr lang="el" sz="2400">
                <a:solidFill>
                  <a:schemeClr val="lt2"/>
                </a:solidFill>
              </a:rPr>
              <a:t>WIDGETS</a:t>
            </a:r>
            <a:endParaRPr sz="2400">
              <a:solidFill>
                <a:schemeClr val="lt2"/>
              </a:solidFill>
            </a:endParaRPr>
          </a:p>
        </p:txBody>
      </p:sp>
      <p:sp>
        <p:nvSpPr>
          <p:cNvPr id="684" name="Google Shape;684;p49"/>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85" name="Google Shape;685;p49"/>
          <p:cNvCxnSpPr>
            <a:endCxn id="684"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86" name="Google Shape;686;p4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87" name="Google Shape;687;p4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88" name="Google Shape;688;p4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89" name="Google Shape;689;p49"/>
          <p:cNvSpPr txBox="1"/>
          <p:nvPr>
            <p:ph idx="1" type="subTitle"/>
          </p:nvPr>
        </p:nvSpPr>
        <p:spPr>
          <a:xfrm>
            <a:off x="2496525" y="2017775"/>
            <a:ext cx="31062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&lt;</a:t>
            </a:r>
            <a:endParaRPr sz="1300"/>
          </a:p>
          <a:p>
            <a:pPr indent="0" lvl="0" marL="0" rtl="0" algn="l">
              <a:lnSpc>
                <a:spcPct val="100000"/>
              </a:lnSpc>
              <a:spcBef>
                <a:spcPts val="400"/>
              </a:spcBef>
              <a:spcAft>
                <a:spcPts val="0"/>
              </a:spcAft>
              <a:buNone/>
            </a:pPr>
            <a:r>
              <a:rPr lang="el" sz="1300">
                <a:solidFill>
                  <a:schemeClr val="accent6"/>
                </a:solidFill>
              </a:rPr>
              <a:t>1.	Διαχωρισμός της συμπεριφοράς και της εμφάνισης του γραφικού στοιχείου – τα γραφικά στοιχεία ttk προσπαθούν να διαχωρίσουν τον κώδικα που υλοποιεί τις συμπεριφορές των γραφικών στοιχείων από την εμφάνισή τους μέσω του συστήματος στυλ.</a:t>
            </a:r>
            <a:endParaRPr sz="1300">
              <a:solidFill>
                <a:schemeClr val="accent6"/>
              </a:solidFill>
            </a:endParaRPr>
          </a:p>
          <a:p>
            <a:pPr indent="0" lvl="0" marL="0" rtl="0" algn="l">
              <a:lnSpc>
                <a:spcPct val="100000"/>
              </a:lnSpc>
              <a:spcBef>
                <a:spcPts val="400"/>
              </a:spcBef>
              <a:spcAft>
                <a:spcPts val="400"/>
              </a:spcAft>
              <a:buNone/>
            </a:pPr>
            <a:r>
              <a:rPr lang="el" sz="1300"/>
              <a:t>&gt;</a:t>
            </a:r>
            <a:endParaRPr sz="1300"/>
          </a:p>
        </p:txBody>
      </p:sp>
      <p:sp>
        <p:nvSpPr>
          <p:cNvPr id="690" name="Google Shape;690;p49"/>
          <p:cNvSpPr txBox="1"/>
          <p:nvPr>
            <p:ph idx="1" type="subTitle"/>
          </p:nvPr>
        </p:nvSpPr>
        <p:spPr>
          <a:xfrm>
            <a:off x="2496525" y="1196925"/>
            <a:ext cx="58593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Δύο γενιές γραφικών στοιχείων</a:t>
            </a:r>
            <a:endParaRPr sz="1700">
              <a:solidFill>
                <a:srgbClr val="DBA0DB"/>
              </a:solidFill>
            </a:endParaRPr>
          </a:p>
        </p:txBody>
      </p:sp>
      <p:sp>
        <p:nvSpPr>
          <p:cNvPr id="691" name="Google Shape;691;p49"/>
          <p:cNvSpPr txBox="1"/>
          <p:nvPr>
            <p:ph idx="1" type="subTitle"/>
          </p:nvPr>
        </p:nvSpPr>
        <p:spPr>
          <a:xfrm>
            <a:off x="5691050" y="2456925"/>
            <a:ext cx="31062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&lt;</a:t>
            </a:r>
            <a:endParaRPr sz="1300"/>
          </a:p>
          <a:p>
            <a:pPr indent="0" lvl="0" marL="0" rtl="0" algn="l">
              <a:lnSpc>
                <a:spcPct val="100000"/>
              </a:lnSpc>
              <a:spcBef>
                <a:spcPts val="400"/>
              </a:spcBef>
              <a:spcAft>
                <a:spcPts val="0"/>
              </a:spcAft>
              <a:buNone/>
            </a:pPr>
            <a:r>
              <a:rPr lang="el" sz="1300">
                <a:solidFill>
                  <a:schemeClr val="accent6"/>
                </a:solidFill>
              </a:rPr>
              <a:t>2.	Εγγενής εμφάνιση και αίσθηση – τα γραφικά στοιχεία ttk έχουν την εγγενή εμφάνιση και αίσθηση της πλατφόρμας στην οποία εκτελείται το πρόγραμμα.</a:t>
            </a:r>
            <a:endParaRPr sz="1300">
              <a:solidFill>
                <a:schemeClr val="accent6"/>
              </a:solidFill>
            </a:endParaRPr>
          </a:p>
          <a:p>
            <a:pPr indent="0" lvl="0" marL="0" rtl="0" algn="l">
              <a:lnSpc>
                <a:spcPct val="100000"/>
              </a:lnSpc>
              <a:spcBef>
                <a:spcPts val="400"/>
              </a:spcBef>
              <a:spcAft>
                <a:spcPts val="0"/>
              </a:spcAft>
              <a:buNone/>
            </a:pPr>
            <a:r>
              <a:rPr lang="el" sz="1300">
                <a:solidFill>
                  <a:schemeClr val="accent6"/>
                </a:solidFill>
              </a:rPr>
              <a:t>3.	Απλοποίηση της συμπεριφοράς των γραφικών στοιχείων σε ειδικές καταστάσεις</a:t>
            </a:r>
            <a:endParaRPr sz="1300">
              <a:solidFill>
                <a:schemeClr val="accent6"/>
              </a:solidFill>
            </a:endParaRPr>
          </a:p>
          <a:p>
            <a:pPr indent="0" lvl="0" marL="0" rtl="0" algn="l">
              <a:lnSpc>
                <a:spcPct val="100000"/>
              </a:lnSpc>
              <a:spcBef>
                <a:spcPts val="400"/>
              </a:spcBef>
              <a:spcAft>
                <a:spcPts val="400"/>
              </a:spcAft>
              <a:buNone/>
            </a:pPr>
            <a:r>
              <a:rPr lang="el" sz="1300"/>
              <a:t>&gt;</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50"/>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15.3.1</a:t>
            </a:r>
            <a:r>
              <a:rPr lang="el" sz="5000">
                <a:solidFill>
                  <a:schemeClr val="accent6"/>
                </a:solidFill>
              </a:rPr>
              <a:t>{</a:t>
            </a:r>
            <a:endParaRPr sz="5000">
              <a:solidFill>
                <a:schemeClr val="accent6"/>
              </a:solidFill>
            </a:endParaRPr>
          </a:p>
        </p:txBody>
      </p:sp>
      <p:sp>
        <p:nvSpPr>
          <p:cNvPr id="697" name="Google Shape;697;p50"/>
          <p:cNvSpPr txBox="1"/>
          <p:nvPr>
            <p:ph idx="2" type="title"/>
          </p:nvPr>
        </p:nvSpPr>
        <p:spPr>
          <a:xfrm>
            <a:off x="2624425" y="661425"/>
            <a:ext cx="60741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lt2"/>
                </a:solidFill>
              </a:rPr>
              <a:t>ΜΕΤΑΤΡΟΠΕΑΣ </a:t>
            </a:r>
            <a:r>
              <a:rPr lang="el" sz="2400">
                <a:solidFill>
                  <a:schemeClr val="accent2"/>
                </a:solidFill>
              </a:rPr>
              <a:t>ΘΕΡΜΟΚΡΑΣΙΑΣ</a:t>
            </a:r>
            <a:endParaRPr sz="2400">
              <a:solidFill>
                <a:schemeClr val="accent2"/>
              </a:solidFill>
            </a:endParaRPr>
          </a:p>
        </p:txBody>
      </p:sp>
      <p:sp>
        <p:nvSpPr>
          <p:cNvPr id="698" name="Google Shape;698;p5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99" name="Google Shape;699;p50"/>
          <p:cNvCxnSpPr>
            <a:endCxn id="698"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700" name="Google Shape;700;p5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701" name="Google Shape;701;p5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02" name="Google Shape;702;p5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03" name="Google Shape;703;p50"/>
          <p:cNvSpPr txBox="1"/>
          <p:nvPr>
            <p:ph idx="1" type="subTitle"/>
          </p:nvPr>
        </p:nvSpPr>
        <p:spPr>
          <a:xfrm>
            <a:off x="2460875" y="1768225"/>
            <a:ext cx="54711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&lt;</a:t>
            </a:r>
            <a:endParaRPr sz="1200"/>
          </a:p>
          <a:p>
            <a:pPr indent="0" lvl="0" marL="0" rtl="0" algn="l">
              <a:lnSpc>
                <a:spcPct val="100000"/>
              </a:lnSpc>
              <a:spcBef>
                <a:spcPts val="400"/>
              </a:spcBef>
              <a:spcAft>
                <a:spcPts val="0"/>
              </a:spcAft>
              <a:buNone/>
            </a:pPr>
            <a:r>
              <a:rPr lang="el" sz="1200">
                <a:solidFill>
                  <a:schemeClr val="accent6"/>
                </a:solidFill>
              </a:rPr>
              <a:t>Βασικά, η εφαρμογή έχει ένα label (ετικέτα), ένα πεδίο εισαγωγής αριθμού (entry field) και ένα κουμπί (button). Όταν εισάγουμε μια θερμοκρασία σε Φαρενάιτ και κάνουμε κλικ στο κουμπί «Μετατροπή», θα μετατραπεί η τιμή στο πεδίο εισαγωγής από Φαρενάιτ σε Κελσίου.</a:t>
            </a:r>
            <a:endParaRPr sz="1200">
              <a:solidFill>
                <a:schemeClr val="accent6"/>
              </a:solidFill>
            </a:endParaRPr>
          </a:p>
          <a:p>
            <a:pPr indent="0" lvl="0" marL="0" rtl="0" algn="l">
              <a:lnSpc>
                <a:spcPct val="100000"/>
              </a:lnSpc>
              <a:spcBef>
                <a:spcPts val="400"/>
              </a:spcBef>
              <a:spcAft>
                <a:spcPts val="0"/>
              </a:spcAft>
              <a:buNone/>
            </a:pPr>
            <a:r>
              <a:rPr lang="el" sz="1200">
                <a:solidFill>
                  <a:schemeClr val="accent6"/>
                </a:solidFill>
              </a:rPr>
              <a:t>Εάν εισαγάγουμε μια τιμή που δεν μπορεί να μετατραπεί σε αριθμό, το πρόγραμμα θα εμφανίσει ένα σφάλμα.</a:t>
            </a:r>
            <a:endParaRPr sz="1200">
              <a:solidFill>
                <a:schemeClr val="accent6"/>
              </a:solidFill>
            </a:endParaRPr>
          </a:p>
          <a:p>
            <a:pPr indent="0" lvl="0" marL="0" rtl="0" algn="l">
              <a:lnSpc>
                <a:spcPct val="100000"/>
              </a:lnSpc>
              <a:spcBef>
                <a:spcPts val="400"/>
              </a:spcBef>
              <a:spcAft>
                <a:spcPts val="400"/>
              </a:spcAft>
              <a:buNone/>
            </a:pPr>
            <a:r>
              <a:rPr lang="el" sz="1200"/>
              <a:t>&gt;</a:t>
            </a:r>
            <a:endParaRPr sz="1200"/>
          </a:p>
        </p:txBody>
      </p:sp>
      <p:sp>
        <p:nvSpPr>
          <p:cNvPr id="704" name="Google Shape;704;p50"/>
          <p:cNvSpPr txBox="1"/>
          <p:nvPr>
            <p:ph idx="1" type="subTitle"/>
          </p:nvPr>
        </p:nvSpPr>
        <p:spPr>
          <a:xfrm>
            <a:off x="2496525" y="1196925"/>
            <a:ext cx="58593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Δημιουργία</a:t>
            </a:r>
            <a:endParaRPr sz="1700">
              <a:solidFill>
                <a:srgbClr val="DBA0DB"/>
              </a:solidFill>
            </a:endParaRPr>
          </a:p>
        </p:txBody>
      </p:sp>
      <p:pic>
        <p:nvPicPr>
          <p:cNvPr id="705" name="Google Shape;705;p50"/>
          <p:cNvPicPr preferRelativeResize="0"/>
          <p:nvPr/>
        </p:nvPicPr>
        <p:blipFill>
          <a:blip r:embed="rId3">
            <a:alphaModFix/>
          </a:blip>
          <a:stretch>
            <a:fillRect/>
          </a:stretch>
        </p:blipFill>
        <p:spPr>
          <a:xfrm>
            <a:off x="3892450" y="3586575"/>
            <a:ext cx="2876550" cy="97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1"/>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15.4.0</a:t>
            </a:r>
            <a:r>
              <a:rPr lang="el" sz="5000">
                <a:solidFill>
                  <a:schemeClr val="accent6"/>
                </a:solidFill>
              </a:rPr>
              <a:t>{</a:t>
            </a:r>
            <a:endParaRPr sz="5000">
              <a:solidFill>
                <a:schemeClr val="accent6"/>
              </a:solidFill>
            </a:endParaRPr>
          </a:p>
        </p:txBody>
      </p:sp>
      <p:sp>
        <p:nvSpPr>
          <p:cNvPr id="711" name="Google Shape;711;p51"/>
          <p:cNvSpPr txBox="1"/>
          <p:nvPr>
            <p:ph idx="2" type="title"/>
          </p:nvPr>
        </p:nvSpPr>
        <p:spPr>
          <a:xfrm>
            <a:off x="2624425" y="661425"/>
            <a:ext cx="60741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lt2"/>
                </a:solidFill>
              </a:rPr>
              <a:t>ΑΣΚΗΣΕΙΣ</a:t>
            </a:r>
            <a:endParaRPr sz="2400">
              <a:solidFill>
                <a:schemeClr val="accent2"/>
              </a:solidFill>
            </a:endParaRPr>
          </a:p>
        </p:txBody>
      </p:sp>
      <p:sp>
        <p:nvSpPr>
          <p:cNvPr id="712" name="Google Shape;712;p5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13" name="Google Shape;713;p51"/>
          <p:cNvCxnSpPr>
            <a:endCxn id="712"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714" name="Google Shape;714;p5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715" name="Google Shape;715;p5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16" name="Google Shape;716;p5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17" name="Google Shape;717;p51"/>
          <p:cNvSpPr txBox="1"/>
          <p:nvPr>
            <p:ph idx="1" type="subTitle"/>
          </p:nvPr>
        </p:nvSpPr>
        <p:spPr>
          <a:xfrm>
            <a:off x="2487600" y="1910825"/>
            <a:ext cx="54711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&lt;</a:t>
            </a:r>
            <a:endParaRPr sz="1400"/>
          </a:p>
          <a:p>
            <a:pPr indent="0" lvl="0" marL="0" rtl="0" algn="l">
              <a:lnSpc>
                <a:spcPct val="100000"/>
              </a:lnSpc>
              <a:spcBef>
                <a:spcPts val="400"/>
              </a:spcBef>
              <a:spcAft>
                <a:spcPts val="0"/>
              </a:spcAft>
              <a:buNone/>
            </a:pPr>
            <a:r>
              <a:rPr lang="el" sz="1400">
                <a:solidFill>
                  <a:schemeClr val="lt1"/>
                </a:solidFill>
              </a:rPr>
              <a:t>1. </a:t>
            </a:r>
            <a:r>
              <a:rPr lang="el" sz="1400">
                <a:solidFill>
                  <a:schemeClr val="accent6"/>
                </a:solidFill>
              </a:rPr>
              <a:t>Γράψτε ένα προγραμματάκι το οποίο να έχει τρία πεδία εισαγωγής:</a:t>
            </a:r>
            <a:endParaRPr sz="1400">
              <a:solidFill>
                <a:schemeClr val="accent6"/>
              </a:solidFill>
            </a:endParaRPr>
          </a:p>
          <a:p>
            <a:pPr indent="0" lvl="0" marL="0" rtl="0" algn="l">
              <a:lnSpc>
                <a:spcPct val="100000"/>
              </a:lnSpc>
              <a:spcBef>
                <a:spcPts val="400"/>
              </a:spcBef>
              <a:spcAft>
                <a:spcPts val="0"/>
              </a:spcAft>
              <a:buNone/>
            </a:pPr>
            <a:r>
              <a:rPr lang="el" sz="1400">
                <a:solidFill>
                  <a:schemeClr val="accent6"/>
                </a:solidFill>
              </a:rPr>
              <a:t>Όνομα, User ID, και Password, καθώς κι ένα κουμπί εισαγωγής, "ΥΠΟΒΟΛΗ". (gui_3fields.py)</a:t>
            </a:r>
            <a:endParaRPr sz="1400">
              <a:solidFill>
                <a:schemeClr val="accent6"/>
              </a:solidFill>
            </a:endParaRPr>
          </a:p>
          <a:p>
            <a:pPr indent="0" lvl="0" marL="0" rtl="0" algn="l">
              <a:lnSpc>
                <a:spcPct val="100000"/>
              </a:lnSpc>
              <a:spcBef>
                <a:spcPts val="400"/>
              </a:spcBef>
              <a:spcAft>
                <a:spcPts val="0"/>
              </a:spcAft>
              <a:buNone/>
            </a:pPr>
            <a:r>
              <a:t/>
            </a:r>
            <a:endParaRPr sz="1400">
              <a:solidFill>
                <a:schemeClr val="accent6"/>
              </a:solidFill>
            </a:endParaRPr>
          </a:p>
          <a:p>
            <a:pPr indent="0" lvl="0" marL="0" rtl="0" algn="l">
              <a:lnSpc>
                <a:spcPct val="100000"/>
              </a:lnSpc>
              <a:spcBef>
                <a:spcPts val="400"/>
              </a:spcBef>
              <a:spcAft>
                <a:spcPts val="0"/>
              </a:spcAft>
              <a:buNone/>
            </a:pPr>
            <a:r>
              <a:rPr lang="el" sz="1400">
                <a:solidFill>
                  <a:schemeClr val="lt1"/>
                </a:solidFill>
              </a:rPr>
              <a:t>2. </a:t>
            </a:r>
            <a:r>
              <a:rPr lang="el" sz="1400">
                <a:solidFill>
                  <a:schemeClr val="accent6"/>
                </a:solidFill>
              </a:rPr>
              <a:t>Γράψτε ένα προγραμματάκι χρησιμοποιώντας το tkinter module, το οποίο πρέπει να δημιουργεί ένα checkbutton με κείμενο: "Τσεκάρισμα όταν είναι True". Χρησιμoποιείστε μια μεταβλητή boolean για να διευκολυνθείτε.(gui_checkbutton.py)</a:t>
            </a:r>
            <a:endParaRPr sz="1400">
              <a:solidFill>
                <a:schemeClr val="accent6"/>
              </a:solidFill>
            </a:endParaRPr>
          </a:p>
          <a:p>
            <a:pPr indent="0" lvl="0" marL="0" rtl="0" algn="l">
              <a:lnSpc>
                <a:spcPct val="100000"/>
              </a:lnSpc>
              <a:spcBef>
                <a:spcPts val="400"/>
              </a:spcBef>
              <a:spcAft>
                <a:spcPts val="400"/>
              </a:spcAft>
              <a:buNone/>
            </a:pPr>
            <a:r>
              <a:rPr lang="el" sz="1400"/>
              <a:t>&gt;</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8"/>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a:t>
            </a:r>
            <a:r>
              <a:rPr lang="el" sz="3000"/>
              <a:t>.0.1</a:t>
            </a:r>
            <a:r>
              <a:rPr lang="el" sz="5000">
                <a:solidFill>
                  <a:schemeClr val="accent6"/>
                </a:solidFill>
              </a:rPr>
              <a:t>{</a:t>
            </a:r>
            <a:endParaRPr sz="5000">
              <a:solidFill>
                <a:schemeClr val="accent6"/>
              </a:solidFill>
            </a:endParaRPr>
          </a:p>
        </p:txBody>
      </p:sp>
      <p:sp>
        <p:nvSpPr>
          <p:cNvPr id="523" name="Google Shape;523;p38"/>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ΑΣΚΗΣΕΙΣ</a:t>
            </a:r>
            <a:r>
              <a:rPr lang="el" sz="2600">
                <a:solidFill>
                  <a:schemeClr val="accent6"/>
                </a:solidFill>
              </a:rPr>
              <a:t> </a:t>
            </a:r>
            <a:r>
              <a:rPr lang="el" sz="2600">
                <a:solidFill>
                  <a:schemeClr val="lt2"/>
                </a:solidFill>
              </a:rPr>
              <a:t>ΠΡΟΗΓΟΥΜΕΝΟΥ ΚΕΦΑΛΑΙΟΥ</a:t>
            </a:r>
            <a:endParaRPr sz="2600">
              <a:solidFill>
                <a:schemeClr val="lt2"/>
              </a:solidFill>
            </a:endParaRPr>
          </a:p>
        </p:txBody>
      </p:sp>
      <p:sp>
        <p:nvSpPr>
          <p:cNvPr id="524" name="Google Shape;524;p38"/>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25" name="Google Shape;525;p38"/>
          <p:cNvCxnSpPr>
            <a:endCxn id="524"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26" name="Google Shape;526;p3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27" name="Google Shape;527;p3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28" name="Google Shape;528;p3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29" name="Google Shape;529;p38"/>
          <p:cNvSpPr txBox="1"/>
          <p:nvPr>
            <p:ph idx="1" type="subTitle"/>
          </p:nvPr>
        </p:nvSpPr>
        <p:spPr>
          <a:xfrm>
            <a:off x="1931425" y="1982125"/>
            <a:ext cx="37383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&lt;</a:t>
            </a:r>
            <a:endParaRPr sz="1400"/>
          </a:p>
          <a:p>
            <a:pPr indent="0" lvl="0" marL="0" rtl="0" algn="l">
              <a:lnSpc>
                <a:spcPct val="100000"/>
              </a:lnSpc>
              <a:spcBef>
                <a:spcPts val="400"/>
              </a:spcBef>
              <a:spcAft>
                <a:spcPts val="0"/>
              </a:spcAft>
              <a:buNone/>
            </a:pPr>
            <a:r>
              <a:rPr lang="el" sz="900">
                <a:solidFill>
                  <a:schemeClr val="accent2"/>
                </a:solidFill>
              </a:rPr>
              <a:t>Έχετε προσληφθεί για να δημιουργήσετε ένα απλό σύστημα τραπεζικού λογαριασμού. Το σύστημα πρέπει να υποστηρίζει δύο τύπους λογαριασμών: `SavingsAccount` και `CheckingAccount`. Και οι δύο τύποι λογαριασμών πρέπει να έχουν κοινές λειτουργίες όπως `deposit()`, `withdraw()` και `get_balance()`, αλλά κάθε τύπος λογαριασμού έχει κάποια μοναδικά χαρακτηριστικά.</a:t>
            </a:r>
            <a:endParaRPr sz="900">
              <a:solidFill>
                <a:schemeClr val="accent2"/>
              </a:solidFill>
            </a:endParaRPr>
          </a:p>
          <a:p>
            <a:pPr indent="0" lvl="0" marL="0" rtl="0" algn="l">
              <a:lnSpc>
                <a:spcPct val="100000"/>
              </a:lnSpc>
              <a:spcBef>
                <a:spcPts val="400"/>
              </a:spcBef>
              <a:spcAft>
                <a:spcPts val="0"/>
              </a:spcAft>
              <a:buNone/>
            </a:pPr>
            <a:r>
              <a:t/>
            </a:r>
            <a:endParaRPr sz="900">
              <a:solidFill>
                <a:schemeClr val="accent2"/>
              </a:solidFill>
            </a:endParaRPr>
          </a:p>
          <a:p>
            <a:pPr indent="0" lvl="0" marL="0" rtl="0" algn="l">
              <a:lnSpc>
                <a:spcPct val="100000"/>
              </a:lnSpc>
              <a:spcBef>
                <a:spcPts val="400"/>
              </a:spcBef>
              <a:spcAft>
                <a:spcPts val="0"/>
              </a:spcAft>
              <a:buNone/>
            </a:pPr>
            <a:r>
              <a:rPr lang="el" sz="900">
                <a:solidFill>
                  <a:schemeClr val="lt1"/>
                </a:solidFill>
              </a:rPr>
              <a:t>1.</a:t>
            </a:r>
            <a:r>
              <a:rPr lang="el" sz="900">
                <a:solidFill>
                  <a:schemeClr val="accent2"/>
                </a:solidFill>
              </a:rPr>
              <a:t> Ορίστε μια βασική κλάση με το όνομα `BankAccount` με τις ακόλουθες μεθόδους:</a:t>
            </a:r>
            <a:endParaRPr sz="900">
              <a:solidFill>
                <a:schemeClr val="accent2"/>
              </a:solidFill>
            </a:endParaRPr>
          </a:p>
          <a:p>
            <a:pPr indent="0" lvl="0" marL="0" rtl="0" algn="l">
              <a:lnSpc>
                <a:spcPct val="100000"/>
              </a:lnSpc>
              <a:spcBef>
                <a:spcPts val="400"/>
              </a:spcBef>
              <a:spcAft>
                <a:spcPts val="0"/>
              </a:spcAft>
              <a:buNone/>
            </a:pPr>
            <a:r>
              <a:rPr lang="el" sz="900">
                <a:solidFill>
                  <a:schemeClr val="accent2"/>
                </a:solidFill>
              </a:rPr>
              <a:t>   - `__init__(self, account_number, initial_balance)`: Αρχικοποιεί τον λογαριασμό με έναν αριθμό λογαριασμού και έναν αρχικό υπόλοιπο.</a:t>
            </a:r>
            <a:endParaRPr sz="900">
              <a:solidFill>
                <a:schemeClr val="accent2"/>
              </a:solidFill>
            </a:endParaRPr>
          </a:p>
          <a:p>
            <a:pPr indent="0" lvl="0" marL="0" rtl="0" algn="l">
              <a:lnSpc>
                <a:spcPct val="100000"/>
              </a:lnSpc>
              <a:spcBef>
                <a:spcPts val="400"/>
              </a:spcBef>
              <a:spcAft>
                <a:spcPts val="0"/>
              </a:spcAft>
              <a:buNone/>
            </a:pPr>
            <a:r>
              <a:rPr lang="el" sz="900">
                <a:solidFill>
                  <a:schemeClr val="accent2"/>
                </a:solidFill>
              </a:rPr>
              <a:t>   - `deposit(self, amount)`: Προσθέτει το καθορισμένο ποσό στο υπόλοιπο του λογαριασμού.</a:t>
            </a:r>
            <a:endParaRPr sz="900">
              <a:solidFill>
                <a:schemeClr val="accent2"/>
              </a:solidFill>
            </a:endParaRPr>
          </a:p>
          <a:p>
            <a:pPr indent="0" lvl="0" marL="0" rtl="0" algn="l">
              <a:lnSpc>
                <a:spcPct val="100000"/>
              </a:lnSpc>
              <a:spcBef>
                <a:spcPts val="400"/>
              </a:spcBef>
              <a:spcAft>
                <a:spcPts val="0"/>
              </a:spcAft>
              <a:buNone/>
            </a:pPr>
            <a:r>
              <a:rPr lang="el" sz="900">
                <a:solidFill>
                  <a:schemeClr val="accent2"/>
                </a:solidFill>
              </a:rPr>
              <a:t>   - `withdraw(self, amount)`: Αφαιρεί το καθορισμένο ποσό από το υπόλοιπο του λογαριασμού.</a:t>
            </a:r>
            <a:endParaRPr sz="900">
              <a:solidFill>
                <a:schemeClr val="accent2"/>
              </a:solidFill>
            </a:endParaRPr>
          </a:p>
          <a:p>
            <a:pPr indent="0" lvl="0" marL="0" rtl="0" algn="l">
              <a:lnSpc>
                <a:spcPct val="100000"/>
              </a:lnSpc>
              <a:spcBef>
                <a:spcPts val="400"/>
              </a:spcBef>
              <a:spcAft>
                <a:spcPts val="0"/>
              </a:spcAft>
              <a:buNone/>
            </a:pPr>
            <a:r>
              <a:rPr lang="el" sz="900">
                <a:solidFill>
                  <a:schemeClr val="accent2"/>
                </a:solidFill>
              </a:rPr>
              <a:t>   - `get_balance(self)`: Επιστρέφει το τρέχον υπόλοιπο του λογαριασμού.</a:t>
            </a:r>
            <a:endParaRPr sz="1000">
              <a:solidFill>
                <a:schemeClr val="accent2"/>
              </a:solidFill>
            </a:endParaRPr>
          </a:p>
          <a:p>
            <a:pPr indent="0" lvl="0" marL="0" rtl="0" algn="l">
              <a:lnSpc>
                <a:spcPct val="100000"/>
              </a:lnSpc>
              <a:spcBef>
                <a:spcPts val="400"/>
              </a:spcBef>
              <a:spcAft>
                <a:spcPts val="400"/>
              </a:spcAft>
              <a:buNone/>
            </a:pPr>
            <a:r>
              <a:rPr lang="el" sz="1400"/>
              <a:t>&gt;</a:t>
            </a:r>
            <a:endParaRPr sz="1400"/>
          </a:p>
        </p:txBody>
      </p:sp>
      <p:sp>
        <p:nvSpPr>
          <p:cNvPr id="530" name="Google Shape;530;p38"/>
          <p:cNvSpPr txBox="1"/>
          <p:nvPr>
            <p:ph idx="1" type="subTitle"/>
          </p:nvPr>
        </p:nvSpPr>
        <p:spPr>
          <a:xfrm>
            <a:off x="5481925" y="2125600"/>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900"/>
              <a:t>&lt;</a:t>
            </a:r>
            <a:endParaRPr sz="900"/>
          </a:p>
          <a:p>
            <a:pPr indent="0" lvl="0" marL="0" rtl="0" algn="l">
              <a:lnSpc>
                <a:spcPct val="100000"/>
              </a:lnSpc>
              <a:spcBef>
                <a:spcPts val="400"/>
              </a:spcBef>
              <a:spcAft>
                <a:spcPts val="0"/>
              </a:spcAft>
              <a:buNone/>
            </a:pPr>
            <a:r>
              <a:rPr lang="el" sz="900">
                <a:solidFill>
                  <a:schemeClr val="lt1"/>
                </a:solidFill>
              </a:rPr>
              <a:t>2.</a:t>
            </a:r>
            <a:r>
              <a:rPr lang="el" sz="900">
                <a:solidFill>
                  <a:schemeClr val="accent2"/>
                </a:solidFill>
              </a:rPr>
              <a:t> Δημιουργήστε μια υποκλάση με το όνομα `SavingsAccount` που κληρονομεί από την `BankAccount`. Προσθέστε τα ακόλουθα χαρακτηριστικά:</a:t>
            </a:r>
            <a:endParaRPr sz="900">
              <a:solidFill>
                <a:schemeClr val="accent2"/>
              </a:solidFill>
            </a:endParaRPr>
          </a:p>
          <a:p>
            <a:pPr indent="0" lvl="0" marL="0" rtl="0" algn="l">
              <a:lnSpc>
                <a:spcPct val="100000"/>
              </a:lnSpc>
              <a:spcBef>
                <a:spcPts val="400"/>
              </a:spcBef>
              <a:spcAft>
                <a:spcPts val="0"/>
              </a:spcAft>
              <a:buNone/>
            </a:pPr>
            <a:r>
              <a:rPr lang="el" sz="900">
                <a:solidFill>
                  <a:schemeClr val="accent2"/>
                </a:solidFill>
              </a:rPr>
              <a:t>   - Μια μεταβλητή κλάσης με το όνομα `interest_rate` που είναι ίση με 0.05 (5%).</a:t>
            </a:r>
            <a:endParaRPr sz="900">
              <a:solidFill>
                <a:schemeClr val="accent2"/>
              </a:solidFill>
            </a:endParaRPr>
          </a:p>
          <a:p>
            <a:pPr indent="0" lvl="0" marL="0" rtl="0" algn="l">
              <a:lnSpc>
                <a:spcPct val="100000"/>
              </a:lnSpc>
              <a:spcBef>
                <a:spcPts val="400"/>
              </a:spcBef>
              <a:spcAft>
                <a:spcPts val="0"/>
              </a:spcAft>
              <a:buNone/>
            </a:pPr>
            <a:r>
              <a:rPr lang="el" sz="900">
                <a:solidFill>
                  <a:schemeClr val="accent2"/>
                </a:solidFill>
              </a:rPr>
              <a:t>   - Αντικαταστήστε τη μέθοδο `get_balance()` για να υπολογίζει και να επιστρέφει το υπόλοιπο συν το επιτόκιο που έχει αποκτηθεί βάσει του επιτοκίου.</a:t>
            </a:r>
            <a:endParaRPr sz="900">
              <a:solidFill>
                <a:schemeClr val="accent2"/>
              </a:solidFill>
            </a:endParaRPr>
          </a:p>
          <a:p>
            <a:pPr indent="0" lvl="0" marL="0" rtl="0" algn="l">
              <a:lnSpc>
                <a:spcPct val="100000"/>
              </a:lnSpc>
              <a:spcBef>
                <a:spcPts val="400"/>
              </a:spcBef>
              <a:spcAft>
                <a:spcPts val="0"/>
              </a:spcAft>
              <a:buNone/>
            </a:pPr>
            <a:r>
              <a:t/>
            </a:r>
            <a:endParaRPr sz="900">
              <a:solidFill>
                <a:schemeClr val="accent2"/>
              </a:solidFill>
            </a:endParaRPr>
          </a:p>
          <a:p>
            <a:pPr indent="0" lvl="0" marL="0" rtl="0" algn="l">
              <a:lnSpc>
                <a:spcPct val="100000"/>
              </a:lnSpc>
              <a:spcBef>
                <a:spcPts val="400"/>
              </a:spcBef>
              <a:spcAft>
                <a:spcPts val="0"/>
              </a:spcAft>
              <a:buNone/>
            </a:pPr>
            <a:r>
              <a:rPr lang="el" sz="900">
                <a:solidFill>
                  <a:schemeClr val="lt1"/>
                </a:solidFill>
              </a:rPr>
              <a:t>3.</a:t>
            </a:r>
            <a:r>
              <a:rPr lang="el" sz="900">
                <a:solidFill>
                  <a:schemeClr val="accent2"/>
                </a:solidFill>
              </a:rPr>
              <a:t> Δημιουργήστε μια άλλη υποκλάση με το όνομα `CheckingAccount` που κληρονομεί από την `BankAccount`. Προσθέστε τα ακόλουθα χαρακτηριστικά:</a:t>
            </a:r>
            <a:endParaRPr sz="900">
              <a:solidFill>
                <a:schemeClr val="accent2"/>
              </a:solidFill>
            </a:endParaRPr>
          </a:p>
          <a:p>
            <a:pPr indent="0" lvl="0" marL="0" rtl="0" algn="l">
              <a:lnSpc>
                <a:spcPct val="100000"/>
              </a:lnSpc>
              <a:spcBef>
                <a:spcPts val="400"/>
              </a:spcBef>
              <a:spcAft>
                <a:spcPts val="0"/>
              </a:spcAft>
              <a:buNone/>
            </a:pPr>
            <a:r>
              <a:rPr lang="el" sz="900">
                <a:solidFill>
                  <a:schemeClr val="accent2"/>
                </a:solidFill>
              </a:rPr>
              <a:t>   - Μια μεταβλητή κλάσης με το όνομα `transaction_fee` που είναι ίση με 1.0.</a:t>
            </a:r>
            <a:endParaRPr sz="900">
              <a:solidFill>
                <a:schemeClr val="accent2"/>
              </a:solidFill>
            </a:endParaRPr>
          </a:p>
          <a:p>
            <a:pPr indent="0" lvl="0" marL="0" rtl="0" algn="l">
              <a:lnSpc>
                <a:spcPct val="100000"/>
              </a:lnSpc>
              <a:spcBef>
                <a:spcPts val="400"/>
              </a:spcBef>
              <a:spcAft>
                <a:spcPts val="0"/>
              </a:spcAft>
              <a:buNone/>
            </a:pPr>
            <a:r>
              <a:rPr lang="el" sz="900">
                <a:solidFill>
                  <a:schemeClr val="accent2"/>
                </a:solidFill>
              </a:rPr>
              <a:t>   - Αντικαταστήστε τη μέθοδο `withdraw()` για να αφαιρεί το τέλος συναλλαγής από το υπόλοιπο του λογαριασμού.</a:t>
            </a:r>
            <a:endParaRPr sz="900">
              <a:solidFill>
                <a:schemeClr val="accent2"/>
              </a:solidFill>
            </a:endParaRPr>
          </a:p>
          <a:p>
            <a:pPr indent="0" lvl="0" marL="0" rtl="0" algn="l">
              <a:lnSpc>
                <a:spcPct val="100000"/>
              </a:lnSpc>
              <a:spcBef>
                <a:spcPts val="400"/>
              </a:spcBef>
              <a:spcAft>
                <a:spcPts val="0"/>
              </a:spcAft>
              <a:buNone/>
            </a:pPr>
            <a:r>
              <a:t/>
            </a:r>
            <a:endParaRPr sz="900">
              <a:solidFill>
                <a:schemeClr val="accent2"/>
              </a:solidFill>
            </a:endParaRPr>
          </a:p>
          <a:p>
            <a:pPr indent="0" lvl="0" marL="0" rtl="0" algn="l">
              <a:lnSpc>
                <a:spcPct val="100000"/>
              </a:lnSpc>
              <a:spcBef>
                <a:spcPts val="400"/>
              </a:spcBef>
              <a:spcAft>
                <a:spcPts val="0"/>
              </a:spcAft>
              <a:buNone/>
            </a:pPr>
            <a:r>
              <a:rPr lang="el" sz="900">
                <a:solidFill>
                  <a:schemeClr val="lt1"/>
                </a:solidFill>
              </a:rPr>
              <a:t>4.</a:t>
            </a:r>
            <a:r>
              <a:rPr lang="el" sz="900">
                <a:solidFill>
                  <a:schemeClr val="accent2"/>
                </a:solidFill>
              </a:rPr>
              <a:t> Πραγματοποιήστε διάφορες λειτουργίες όπως καταθέσεις, αναλήψεις και ερωτήσεις υπολοίπου και παρατηρήστε τα αποτελέσματα.</a:t>
            </a:r>
            <a:endParaRPr sz="900">
              <a:solidFill>
                <a:schemeClr val="accent2"/>
              </a:solidFill>
            </a:endParaRPr>
          </a:p>
          <a:p>
            <a:pPr indent="0" lvl="0" marL="0" rtl="0" algn="l">
              <a:lnSpc>
                <a:spcPct val="100000"/>
              </a:lnSpc>
              <a:spcBef>
                <a:spcPts val="400"/>
              </a:spcBef>
              <a:spcAft>
                <a:spcPts val="400"/>
              </a:spcAft>
              <a:buNone/>
            </a:pPr>
            <a:r>
              <a:rPr lang="el" sz="900"/>
              <a:t>&gt;</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9"/>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15.0.2</a:t>
            </a:r>
            <a:r>
              <a:rPr lang="el" sz="5000">
                <a:solidFill>
                  <a:schemeClr val="accent6"/>
                </a:solidFill>
              </a:rPr>
              <a:t>{</a:t>
            </a:r>
            <a:endParaRPr sz="5000">
              <a:solidFill>
                <a:schemeClr val="accent6"/>
              </a:solidFill>
            </a:endParaRPr>
          </a:p>
        </p:txBody>
      </p:sp>
      <p:sp>
        <p:nvSpPr>
          <p:cNvPr id="536" name="Google Shape;536;p39"/>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ΑΣΚΗΣΕΙΣ</a:t>
            </a:r>
            <a:r>
              <a:rPr lang="el" sz="2600">
                <a:solidFill>
                  <a:schemeClr val="accent6"/>
                </a:solidFill>
              </a:rPr>
              <a:t> </a:t>
            </a:r>
            <a:r>
              <a:rPr lang="el" sz="2600">
                <a:solidFill>
                  <a:schemeClr val="lt2"/>
                </a:solidFill>
              </a:rPr>
              <a:t>ΠΡΟΗΓΟΥΜΕΝΟΥ ΚΕΦΑΛΑΙΟΥ</a:t>
            </a:r>
            <a:endParaRPr sz="2600">
              <a:solidFill>
                <a:schemeClr val="lt2"/>
              </a:solidFill>
            </a:endParaRPr>
          </a:p>
        </p:txBody>
      </p:sp>
      <p:sp>
        <p:nvSpPr>
          <p:cNvPr id="537" name="Google Shape;537;p39"/>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38" name="Google Shape;538;p39"/>
          <p:cNvCxnSpPr>
            <a:endCxn id="537"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39" name="Google Shape;539;p3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40" name="Google Shape;540;p3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41" name="Google Shape;541;p3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42" name="Google Shape;542;p39"/>
          <p:cNvSpPr txBox="1"/>
          <p:nvPr/>
        </p:nvSpPr>
        <p:spPr>
          <a:xfrm>
            <a:off x="5616275" y="1264875"/>
            <a:ext cx="33297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900">
                <a:solidFill>
                  <a:schemeClr val="accent3"/>
                </a:solidFill>
                <a:latin typeface="Fira Code"/>
                <a:ea typeface="Fira Code"/>
                <a:cs typeface="Fira Code"/>
                <a:sym typeface="Fira Code"/>
              </a:rPr>
              <a:t>   def withdraw(self, amount):</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self.balance -= amount + self.transaction_fee</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lt1"/>
                </a:solidFill>
                <a:latin typeface="Fira Code"/>
                <a:ea typeface="Fira Code"/>
                <a:cs typeface="Fira Code"/>
                <a:sym typeface="Fira Code"/>
              </a:rPr>
              <a:t># Δοκιμή του κώδικα</a:t>
            </a:r>
            <a:endParaRPr sz="900">
              <a:solidFill>
                <a:schemeClr val="lt1"/>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savings = SavingsAccount("SAV001", 1000)</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savings.deposit(500)</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savings.withdraw(200)</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print("Υπόλοιπο Λογαριασμού Αποταμίευσης:", savings.get_balance())</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checking = CheckingAccount("CHK001", 2000)</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checking.deposit(100)</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checking.withdraw(50)</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print("Υπόλοιπο Λογαριασμού Έλεγχου:", checking.get_balance())</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lt1"/>
                </a:solidFill>
                <a:latin typeface="Fira Code"/>
                <a:ea typeface="Fira Code"/>
                <a:cs typeface="Fira Code"/>
                <a:sym typeface="Fira Code"/>
              </a:rPr>
              <a:t>Έξοδος:</a:t>
            </a:r>
            <a:endParaRPr sz="900">
              <a:solidFill>
                <a:schemeClr val="lt1"/>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dk2"/>
                </a:solidFill>
                <a:latin typeface="Fira Code"/>
                <a:ea typeface="Fira Code"/>
                <a:cs typeface="Fira Code"/>
                <a:sym typeface="Fira Code"/>
              </a:rPr>
              <a:t>Υπόλοιπο Λογαριασμού Αποταμίευσης: 1352.5</a:t>
            </a:r>
            <a:endParaRPr sz="900">
              <a:solidFill>
                <a:schemeClr val="dk2"/>
              </a:solidFill>
              <a:latin typeface="Fira Code"/>
              <a:ea typeface="Fira Code"/>
              <a:cs typeface="Fira Code"/>
              <a:sym typeface="Fira Code"/>
            </a:endParaRPr>
          </a:p>
          <a:p>
            <a:pPr indent="0" lvl="0" marL="0" rtl="0" algn="l">
              <a:spcBef>
                <a:spcPts val="0"/>
              </a:spcBef>
              <a:spcAft>
                <a:spcPts val="0"/>
              </a:spcAft>
              <a:buNone/>
            </a:pPr>
            <a:r>
              <a:rPr lang="el" sz="900">
                <a:solidFill>
                  <a:schemeClr val="dk2"/>
                </a:solidFill>
                <a:latin typeface="Fira Code"/>
                <a:ea typeface="Fira Code"/>
                <a:cs typeface="Fira Code"/>
                <a:sym typeface="Fira Code"/>
              </a:rPr>
              <a:t>Υπόλοιπο Λογαριασμού Ελέγχου: 2049.0</a:t>
            </a:r>
            <a:endParaRPr sz="900">
              <a:solidFill>
                <a:schemeClr val="dk2"/>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p:txBody>
      </p:sp>
      <p:sp>
        <p:nvSpPr>
          <p:cNvPr id="543" name="Google Shape;543;p39"/>
          <p:cNvSpPr txBox="1"/>
          <p:nvPr/>
        </p:nvSpPr>
        <p:spPr>
          <a:xfrm>
            <a:off x="2195113" y="1213050"/>
            <a:ext cx="33297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900">
                <a:solidFill>
                  <a:schemeClr val="accent3"/>
                </a:solidFill>
                <a:latin typeface="Fira Code"/>
                <a:ea typeface="Fira Code"/>
                <a:cs typeface="Fira Code"/>
                <a:sym typeface="Fira Code"/>
              </a:rPr>
              <a:t>class BankAccount:</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def __init__(self, account_number, initial_balance):</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self.account_number = account_number</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self.balance = initial_balance</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def deposit(self, amount):</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self.balance += amount</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def withdraw(self, amount):</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self.balance -= amount</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def get_balance(self):</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return self.balance</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class SavingsAccount(BankAccount):</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interest_rate = 0.05</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def get_balance(self):</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interest = self.balance * self.interest_rate</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return self.balance + interest</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class CheckingAccount(BankAccount):</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900">
                <a:solidFill>
                  <a:schemeClr val="accent3"/>
                </a:solidFill>
                <a:latin typeface="Fira Code"/>
                <a:ea typeface="Fira Code"/>
                <a:cs typeface="Fira Code"/>
                <a:sym typeface="Fira Code"/>
              </a:rPr>
              <a:t>    transaction_fee = 1.0</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accent3"/>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0"/>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15.1.0</a:t>
            </a:r>
            <a:r>
              <a:rPr lang="el" sz="5000">
                <a:solidFill>
                  <a:schemeClr val="accent6"/>
                </a:solidFill>
              </a:rPr>
              <a:t>{</a:t>
            </a:r>
            <a:endParaRPr sz="5000">
              <a:solidFill>
                <a:schemeClr val="accent6"/>
              </a:solidFill>
            </a:endParaRPr>
          </a:p>
        </p:txBody>
      </p:sp>
      <p:sp>
        <p:nvSpPr>
          <p:cNvPr id="549" name="Google Shape;549;p40"/>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ΕΙΣΑΓΩΓΗ </a:t>
            </a:r>
            <a:r>
              <a:rPr lang="el" sz="2600">
                <a:solidFill>
                  <a:schemeClr val="accent3"/>
                </a:solidFill>
              </a:rPr>
              <a:t>ΣΤΟ </a:t>
            </a:r>
            <a:r>
              <a:rPr lang="el" sz="2600">
                <a:solidFill>
                  <a:schemeClr val="lt2"/>
                </a:solidFill>
              </a:rPr>
              <a:t>TKINTER</a:t>
            </a:r>
            <a:endParaRPr sz="2600">
              <a:solidFill>
                <a:schemeClr val="lt2"/>
              </a:solidFill>
            </a:endParaRPr>
          </a:p>
        </p:txBody>
      </p:sp>
      <p:sp>
        <p:nvSpPr>
          <p:cNvPr id="550" name="Google Shape;550;p4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51" name="Google Shape;551;p40"/>
          <p:cNvCxnSpPr>
            <a:endCxn id="550"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52" name="Google Shape;552;p4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53" name="Google Shape;553;p4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54" name="Google Shape;554;p4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55" name="Google Shape;555;p40"/>
          <p:cNvSpPr txBox="1"/>
          <p:nvPr>
            <p:ph idx="1" type="subTitle"/>
          </p:nvPr>
        </p:nvSpPr>
        <p:spPr>
          <a:xfrm>
            <a:off x="2397200" y="1857350"/>
            <a:ext cx="3520500" cy="219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&lt;</a:t>
            </a:r>
            <a:endParaRPr sz="1300"/>
          </a:p>
          <a:p>
            <a:pPr indent="0" lvl="0" marL="0" rtl="0" algn="l">
              <a:lnSpc>
                <a:spcPct val="100000"/>
              </a:lnSpc>
              <a:spcBef>
                <a:spcPts val="400"/>
              </a:spcBef>
              <a:spcAft>
                <a:spcPts val="0"/>
              </a:spcAft>
              <a:buNone/>
            </a:pPr>
            <a:r>
              <a:rPr lang="el" sz="1300">
                <a:solidFill>
                  <a:schemeClr val="accent2"/>
                </a:solidFill>
              </a:rPr>
              <a:t>Το Tkinter προφέρεται ως tea-kay-inter. Το Tkinter είναι η διεπαφή της Python με το Tk, η οποία είναι η εργαλειοθήκη GUI (Graphical User Interface – Γραφική Διεπαφή Χρήστη) για το Tcl/Tk</a:t>
            </a:r>
            <a:endParaRPr sz="1300">
              <a:solidFill>
                <a:schemeClr val="accent2"/>
              </a:solidFill>
            </a:endParaRPr>
          </a:p>
          <a:p>
            <a:pPr indent="0" lvl="0" marL="0" rtl="0" algn="l">
              <a:lnSpc>
                <a:spcPct val="100000"/>
              </a:lnSpc>
              <a:spcBef>
                <a:spcPts val="400"/>
              </a:spcBef>
              <a:spcAft>
                <a:spcPts val="0"/>
              </a:spcAft>
              <a:buNone/>
            </a:pPr>
            <a:r>
              <a:rPr lang="el" sz="1300"/>
              <a:t>&gt;</a:t>
            </a:r>
            <a:endParaRPr sz="1300"/>
          </a:p>
          <a:p>
            <a:pPr indent="0" lvl="0" marL="0" rtl="0" algn="l">
              <a:lnSpc>
                <a:spcPct val="100000"/>
              </a:lnSpc>
              <a:spcBef>
                <a:spcPts val="400"/>
              </a:spcBef>
              <a:spcAft>
                <a:spcPts val="400"/>
              </a:spcAft>
              <a:buNone/>
            </a:pPr>
            <a:r>
              <a:t/>
            </a:r>
            <a:endParaRPr sz="1100"/>
          </a:p>
        </p:txBody>
      </p:sp>
      <p:sp>
        <p:nvSpPr>
          <p:cNvPr id="556" name="Google Shape;556;p40"/>
          <p:cNvSpPr txBox="1"/>
          <p:nvPr>
            <p:ph idx="1" type="subTitle"/>
          </p:nvPr>
        </p:nvSpPr>
        <p:spPr>
          <a:xfrm>
            <a:off x="2352625" y="1135300"/>
            <a:ext cx="57069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100">
                <a:solidFill>
                  <a:srgbClr val="DBA0DB"/>
                </a:solidFill>
              </a:rPr>
              <a:t>Δημιουργία Παραθύρου</a:t>
            </a:r>
            <a:endParaRPr sz="2100">
              <a:solidFill>
                <a:srgbClr val="DBA0DB"/>
              </a:solidFill>
            </a:endParaRPr>
          </a:p>
        </p:txBody>
      </p:sp>
      <p:sp>
        <p:nvSpPr>
          <p:cNvPr id="557" name="Google Shape;557;p40"/>
          <p:cNvSpPr txBox="1"/>
          <p:nvPr>
            <p:ph idx="1" type="subTitle"/>
          </p:nvPr>
        </p:nvSpPr>
        <p:spPr>
          <a:xfrm>
            <a:off x="6078175" y="1601575"/>
            <a:ext cx="2753400" cy="1473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&lt;</a:t>
            </a:r>
            <a:endParaRPr sz="1200"/>
          </a:p>
          <a:p>
            <a:pPr indent="0" lvl="0" marL="0" rtl="0" algn="l">
              <a:lnSpc>
                <a:spcPct val="100000"/>
              </a:lnSpc>
              <a:spcBef>
                <a:spcPts val="400"/>
              </a:spcBef>
              <a:spcAft>
                <a:spcPts val="0"/>
              </a:spcAft>
              <a:buNone/>
            </a:pPr>
            <a:r>
              <a:rPr lang="el" sz="1200">
                <a:solidFill>
                  <a:schemeClr val="accent6"/>
                </a:solidFill>
              </a:rPr>
              <a:t>import tkinter as tk</a:t>
            </a:r>
            <a:endParaRPr sz="1200">
              <a:solidFill>
                <a:schemeClr val="accent6"/>
              </a:solidFill>
            </a:endParaRPr>
          </a:p>
          <a:p>
            <a:pPr indent="0" lvl="0" marL="0" rtl="0" algn="l">
              <a:lnSpc>
                <a:spcPct val="100000"/>
              </a:lnSpc>
              <a:spcBef>
                <a:spcPts val="400"/>
              </a:spcBef>
              <a:spcAft>
                <a:spcPts val="0"/>
              </a:spcAft>
              <a:buNone/>
            </a:pPr>
            <a:r>
              <a:t/>
            </a:r>
            <a:endParaRPr sz="1200">
              <a:solidFill>
                <a:schemeClr val="accent6"/>
              </a:solidFill>
            </a:endParaRPr>
          </a:p>
          <a:p>
            <a:pPr indent="0" lvl="0" marL="0" rtl="0" algn="l">
              <a:lnSpc>
                <a:spcPct val="100000"/>
              </a:lnSpc>
              <a:spcBef>
                <a:spcPts val="400"/>
              </a:spcBef>
              <a:spcAft>
                <a:spcPts val="0"/>
              </a:spcAft>
              <a:buNone/>
            </a:pPr>
            <a:r>
              <a:rPr lang="el" sz="1200">
                <a:solidFill>
                  <a:schemeClr val="accent6"/>
                </a:solidFill>
              </a:rPr>
              <a:t>root = tk.Tk()</a:t>
            </a:r>
            <a:endParaRPr sz="1200">
              <a:solidFill>
                <a:schemeClr val="accent6"/>
              </a:solidFill>
            </a:endParaRPr>
          </a:p>
          <a:p>
            <a:pPr indent="0" lvl="0" marL="0" rtl="0" algn="l">
              <a:lnSpc>
                <a:spcPct val="100000"/>
              </a:lnSpc>
              <a:spcBef>
                <a:spcPts val="400"/>
              </a:spcBef>
              <a:spcAft>
                <a:spcPts val="0"/>
              </a:spcAft>
              <a:buNone/>
            </a:pPr>
            <a:r>
              <a:rPr lang="el" sz="1200">
                <a:solidFill>
                  <a:schemeClr val="accent6"/>
                </a:solidFill>
              </a:rPr>
              <a:t>root.mainloop()</a:t>
            </a:r>
            <a:endParaRPr sz="1200">
              <a:solidFill>
                <a:schemeClr val="accent6"/>
              </a:solidFill>
            </a:endParaRPr>
          </a:p>
          <a:p>
            <a:pPr indent="0" lvl="0" marL="0" rtl="0" algn="l">
              <a:lnSpc>
                <a:spcPct val="100000"/>
              </a:lnSpc>
              <a:spcBef>
                <a:spcPts val="400"/>
              </a:spcBef>
              <a:spcAft>
                <a:spcPts val="0"/>
              </a:spcAft>
              <a:buNone/>
            </a:pPr>
            <a:r>
              <a:rPr lang="el" sz="1200"/>
              <a:t>&gt;</a:t>
            </a:r>
            <a:endParaRPr sz="1200"/>
          </a:p>
          <a:p>
            <a:pPr indent="0" lvl="0" marL="0" rtl="0" algn="l">
              <a:lnSpc>
                <a:spcPct val="100000"/>
              </a:lnSpc>
              <a:spcBef>
                <a:spcPts val="400"/>
              </a:spcBef>
              <a:spcAft>
                <a:spcPts val="400"/>
              </a:spcAft>
              <a:buNone/>
            </a:pPr>
            <a:r>
              <a:t/>
            </a:r>
            <a:endParaRPr sz="1100"/>
          </a:p>
        </p:txBody>
      </p:sp>
      <p:pic>
        <p:nvPicPr>
          <p:cNvPr id="558" name="Google Shape;558;p40"/>
          <p:cNvPicPr preferRelativeResize="0"/>
          <p:nvPr/>
        </p:nvPicPr>
        <p:blipFill>
          <a:blip r:embed="rId3">
            <a:alphaModFix/>
          </a:blip>
          <a:stretch>
            <a:fillRect/>
          </a:stretch>
        </p:blipFill>
        <p:spPr>
          <a:xfrm>
            <a:off x="6792818" y="2914318"/>
            <a:ext cx="1324100" cy="151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1"/>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15.2.1</a:t>
            </a:r>
            <a:r>
              <a:rPr lang="el" sz="5000">
                <a:solidFill>
                  <a:schemeClr val="accent6"/>
                </a:solidFill>
              </a:rPr>
              <a:t>{</a:t>
            </a:r>
            <a:endParaRPr sz="5000">
              <a:solidFill>
                <a:schemeClr val="accent6"/>
              </a:solidFill>
            </a:endParaRPr>
          </a:p>
        </p:txBody>
      </p:sp>
      <p:sp>
        <p:nvSpPr>
          <p:cNvPr id="564" name="Google Shape;564;p41"/>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ΕΙΣΑΓΩΓΗ widget </a:t>
            </a:r>
            <a:r>
              <a:rPr lang="el" sz="2600">
                <a:solidFill>
                  <a:schemeClr val="accent3"/>
                </a:solidFill>
              </a:rPr>
              <a:t>ΣΤΟ </a:t>
            </a:r>
            <a:r>
              <a:rPr lang="el" sz="2600">
                <a:solidFill>
                  <a:schemeClr val="lt2"/>
                </a:solidFill>
              </a:rPr>
              <a:t>ΠΑΡΑΘΥΡΟ</a:t>
            </a:r>
            <a:endParaRPr sz="2600">
              <a:solidFill>
                <a:schemeClr val="lt2"/>
              </a:solidFill>
            </a:endParaRPr>
          </a:p>
        </p:txBody>
      </p:sp>
      <p:sp>
        <p:nvSpPr>
          <p:cNvPr id="565" name="Google Shape;565;p4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66" name="Google Shape;566;p41"/>
          <p:cNvCxnSpPr>
            <a:endCxn id="565"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67" name="Google Shape;567;p4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68" name="Google Shape;568;p4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69" name="Google Shape;569;p4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70" name="Google Shape;570;p41"/>
          <p:cNvSpPr txBox="1"/>
          <p:nvPr>
            <p:ph idx="1" type="subTitle"/>
          </p:nvPr>
        </p:nvSpPr>
        <p:spPr>
          <a:xfrm>
            <a:off x="2397200" y="1857350"/>
            <a:ext cx="3520500" cy="1832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&lt;</a:t>
            </a:r>
            <a:endParaRPr sz="1300"/>
          </a:p>
          <a:p>
            <a:pPr indent="0" lvl="0" marL="0" rtl="0" algn="l">
              <a:lnSpc>
                <a:spcPct val="100000"/>
              </a:lnSpc>
              <a:spcBef>
                <a:spcPts val="400"/>
              </a:spcBef>
              <a:spcAft>
                <a:spcPts val="0"/>
              </a:spcAft>
              <a:buNone/>
            </a:pPr>
            <a:r>
              <a:rPr lang="el" sz="1300">
                <a:solidFill>
                  <a:schemeClr val="accent2"/>
                </a:solidFill>
              </a:rPr>
              <a:t>Στο Tkinter, τα αντικείμενα ονομάζονται widgets.</a:t>
            </a:r>
            <a:endParaRPr sz="1300">
              <a:solidFill>
                <a:schemeClr val="accent2"/>
              </a:solidFill>
            </a:endParaRPr>
          </a:p>
          <a:p>
            <a:pPr indent="0" lvl="0" marL="0" rtl="0" algn="l">
              <a:lnSpc>
                <a:spcPct val="100000"/>
              </a:lnSpc>
              <a:spcBef>
                <a:spcPts val="400"/>
              </a:spcBef>
              <a:spcAft>
                <a:spcPts val="0"/>
              </a:spcAft>
              <a:buNone/>
            </a:pPr>
            <a:r>
              <a:rPr lang="el" sz="1300">
                <a:solidFill>
                  <a:schemeClr val="accent2"/>
                </a:solidFill>
              </a:rPr>
              <a:t>Για να προσθέσουμε μια ετικέτα (label) στο παράθυρο, πληκτρολογούμε:</a:t>
            </a:r>
            <a:endParaRPr sz="1300">
              <a:solidFill>
                <a:schemeClr val="accent2"/>
              </a:solidFill>
            </a:endParaRPr>
          </a:p>
          <a:p>
            <a:pPr indent="0" lvl="0" marL="0" rtl="0" algn="l">
              <a:lnSpc>
                <a:spcPct val="100000"/>
              </a:lnSpc>
              <a:spcBef>
                <a:spcPts val="400"/>
              </a:spcBef>
              <a:spcAft>
                <a:spcPts val="0"/>
              </a:spcAft>
              <a:buNone/>
            </a:pPr>
            <a:r>
              <a:rPr lang="el" sz="1300"/>
              <a:t>&gt;</a:t>
            </a:r>
            <a:endParaRPr sz="1300"/>
          </a:p>
          <a:p>
            <a:pPr indent="0" lvl="0" marL="0" rtl="0" algn="l">
              <a:lnSpc>
                <a:spcPct val="100000"/>
              </a:lnSpc>
              <a:spcBef>
                <a:spcPts val="400"/>
              </a:spcBef>
              <a:spcAft>
                <a:spcPts val="400"/>
              </a:spcAft>
              <a:buNone/>
            </a:pPr>
            <a:r>
              <a:t/>
            </a:r>
            <a:endParaRPr sz="1100"/>
          </a:p>
        </p:txBody>
      </p:sp>
      <p:sp>
        <p:nvSpPr>
          <p:cNvPr id="571" name="Google Shape;571;p41"/>
          <p:cNvSpPr txBox="1"/>
          <p:nvPr>
            <p:ph idx="1" type="subTitle"/>
          </p:nvPr>
        </p:nvSpPr>
        <p:spPr>
          <a:xfrm>
            <a:off x="2352625" y="1135300"/>
            <a:ext cx="57069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100">
                <a:solidFill>
                  <a:srgbClr val="DBA0DB"/>
                </a:solidFill>
              </a:rPr>
              <a:t>Εισαγωγή Widget</a:t>
            </a:r>
            <a:endParaRPr sz="2100">
              <a:solidFill>
                <a:srgbClr val="DBA0DB"/>
              </a:solidFill>
            </a:endParaRPr>
          </a:p>
        </p:txBody>
      </p:sp>
      <p:sp>
        <p:nvSpPr>
          <p:cNvPr id="572" name="Google Shape;572;p41"/>
          <p:cNvSpPr txBox="1"/>
          <p:nvPr>
            <p:ph idx="1" type="subTitle"/>
          </p:nvPr>
        </p:nvSpPr>
        <p:spPr>
          <a:xfrm>
            <a:off x="6104900" y="2216750"/>
            <a:ext cx="2753400" cy="1473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&lt;</a:t>
            </a:r>
            <a:endParaRPr sz="1200"/>
          </a:p>
          <a:p>
            <a:pPr indent="0" lvl="0" marL="0" rtl="0" algn="l">
              <a:lnSpc>
                <a:spcPct val="100000"/>
              </a:lnSpc>
              <a:spcBef>
                <a:spcPts val="400"/>
              </a:spcBef>
              <a:spcAft>
                <a:spcPts val="0"/>
              </a:spcAft>
              <a:buNone/>
            </a:pPr>
            <a:r>
              <a:rPr lang="el" sz="1200">
                <a:solidFill>
                  <a:schemeClr val="accent6"/>
                </a:solidFill>
              </a:rPr>
              <a:t>import tkinter as tk</a:t>
            </a:r>
            <a:endParaRPr sz="1200">
              <a:solidFill>
                <a:schemeClr val="accent6"/>
              </a:solidFill>
            </a:endParaRPr>
          </a:p>
          <a:p>
            <a:pPr indent="0" lvl="0" marL="0" rtl="0" algn="l">
              <a:lnSpc>
                <a:spcPct val="100000"/>
              </a:lnSpc>
              <a:spcBef>
                <a:spcPts val="400"/>
              </a:spcBef>
              <a:spcAft>
                <a:spcPts val="0"/>
              </a:spcAft>
              <a:buNone/>
            </a:pPr>
            <a:r>
              <a:rPr lang="el" sz="1200">
                <a:solidFill>
                  <a:schemeClr val="accent6"/>
                </a:solidFill>
              </a:rPr>
              <a:t>root = tk.Tk()</a:t>
            </a:r>
            <a:endParaRPr sz="1200">
              <a:solidFill>
                <a:schemeClr val="accent6"/>
              </a:solidFill>
            </a:endParaRPr>
          </a:p>
          <a:p>
            <a:pPr indent="0" lvl="0" marL="0" rtl="0" algn="l">
              <a:lnSpc>
                <a:spcPct val="100000"/>
              </a:lnSpc>
              <a:spcBef>
                <a:spcPts val="400"/>
              </a:spcBef>
              <a:spcAft>
                <a:spcPts val="0"/>
              </a:spcAft>
              <a:buNone/>
            </a:pPr>
            <a:r>
              <a:t/>
            </a:r>
            <a:endParaRPr sz="1200">
              <a:solidFill>
                <a:schemeClr val="accent6"/>
              </a:solidFill>
            </a:endParaRPr>
          </a:p>
          <a:p>
            <a:pPr indent="0" lvl="0" marL="0" rtl="0" algn="l">
              <a:lnSpc>
                <a:spcPct val="100000"/>
              </a:lnSpc>
              <a:spcBef>
                <a:spcPts val="400"/>
              </a:spcBef>
              <a:spcAft>
                <a:spcPts val="0"/>
              </a:spcAft>
              <a:buNone/>
            </a:pPr>
            <a:r>
              <a:rPr lang="el" sz="1200">
                <a:solidFill>
                  <a:schemeClr val="lt1"/>
                </a:solidFill>
              </a:rPr>
              <a:t># Τοποθέτηση μιας ετικέτας - label στο root window</a:t>
            </a:r>
            <a:endParaRPr sz="1200">
              <a:solidFill>
                <a:schemeClr val="lt1"/>
              </a:solidFill>
            </a:endParaRPr>
          </a:p>
          <a:p>
            <a:pPr indent="0" lvl="0" marL="0" rtl="0" algn="l">
              <a:lnSpc>
                <a:spcPct val="100000"/>
              </a:lnSpc>
              <a:spcBef>
                <a:spcPts val="400"/>
              </a:spcBef>
              <a:spcAft>
                <a:spcPts val="0"/>
              </a:spcAft>
              <a:buNone/>
            </a:pPr>
            <a:r>
              <a:rPr lang="el" sz="1200">
                <a:solidFill>
                  <a:schemeClr val="accent6"/>
                </a:solidFill>
              </a:rPr>
              <a:t>message = tk.Label(root, text="Hello, World!")</a:t>
            </a:r>
            <a:endParaRPr sz="1200">
              <a:solidFill>
                <a:schemeClr val="accent6"/>
              </a:solidFill>
            </a:endParaRPr>
          </a:p>
          <a:p>
            <a:pPr indent="0" lvl="0" marL="0" rtl="0" algn="l">
              <a:lnSpc>
                <a:spcPct val="100000"/>
              </a:lnSpc>
              <a:spcBef>
                <a:spcPts val="400"/>
              </a:spcBef>
              <a:spcAft>
                <a:spcPts val="0"/>
              </a:spcAft>
              <a:buNone/>
            </a:pPr>
            <a:r>
              <a:rPr lang="el" sz="1200">
                <a:solidFill>
                  <a:schemeClr val="accent6"/>
                </a:solidFill>
              </a:rPr>
              <a:t>message.pack()</a:t>
            </a:r>
            <a:endParaRPr sz="1200">
              <a:solidFill>
                <a:schemeClr val="accent6"/>
              </a:solidFill>
            </a:endParaRPr>
          </a:p>
          <a:p>
            <a:pPr indent="0" lvl="0" marL="0" rtl="0" algn="l">
              <a:lnSpc>
                <a:spcPct val="100000"/>
              </a:lnSpc>
              <a:spcBef>
                <a:spcPts val="400"/>
              </a:spcBef>
              <a:spcAft>
                <a:spcPts val="0"/>
              </a:spcAft>
              <a:buNone/>
            </a:pPr>
            <a:r>
              <a:t/>
            </a:r>
            <a:endParaRPr sz="1200">
              <a:solidFill>
                <a:schemeClr val="accent6"/>
              </a:solidFill>
            </a:endParaRPr>
          </a:p>
          <a:p>
            <a:pPr indent="0" lvl="0" marL="0" rtl="0" algn="l">
              <a:lnSpc>
                <a:spcPct val="100000"/>
              </a:lnSpc>
              <a:spcBef>
                <a:spcPts val="400"/>
              </a:spcBef>
              <a:spcAft>
                <a:spcPts val="0"/>
              </a:spcAft>
              <a:buNone/>
            </a:pPr>
            <a:r>
              <a:rPr lang="el" sz="1200">
                <a:solidFill>
                  <a:schemeClr val="lt1"/>
                </a:solidFill>
              </a:rPr>
              <a:t># Συνεχής εμφάνιση του παραθύρου</a:t>
            </a:r>
            <a:endParaRPr sz="1200">
              <a:solidFill>
                <a:schemeClr val="lt1"/>
              </a:solidFill>
            </a:endParaRPr>
          </a:p>
          <a:p>
            <a:pPr indent="0" lvl="0" marL="0" rtl="0" algn="l">
              <a:lnSpc>
                <a:spcPct val="100000"/>
              </a:lnSpc>
              <a:spcBef>
                <a:spcPts val="400"/>
              </a:spcBef>
              <a:spcAft>
                <a:spcPts val="0"/>
              </a:spcAft>
              <a:buNone/>
            </a:pPr>
            <a:r>
              <a:rPr lang="el" sz="1200">
                <a:solidFill>
                  <a:schemeClr val="accent6"/>
                </a:solidFill>
              </a:rPr>
              <a:t>root.mainloop()</a:t>
            </a:r>
            <a:endParaRPr sz="1200">
              <a:solidFill>
                <a:schemeClr val="accent6"/>
              </a:solidFill>
            </a:endParaRPr>
          </a:p>
          <a:p>
            <a:pPr indent="0" lvl="0" marL="0" rtl="0" algn="l">
              <a:lnSpc>
                <a:spcPct val="100000"/>
              </a:lnSpc>
              <a:spcBef>
                <a:spcPts val="400"/>
              </a:spcBef>
              <a:spcAft>
                <a:spcPts val="0"/>
              </a:spcAft>
              <a:buNone/>
            </a:pPr>
            <a:r>
              <a:rPr lang="el" sz="1200"/>
              <a:t>&gt;</a:t>
            </a:r>
            <a:endParaRPr sz="1200"/>
          </a:p>
          <a:p>
            <a:pPr indent="0" lvl="0" marL="0" rtl="0" algn="l">
              <a:lnSpc>
                <a:spcPct val="100000"/>
              </a:lnSpc>
              <a:spcBef>
                <a:spcPts val="400"/>
              </a:spcBef>
              <a:spcAft>
                <a:spcPts val="400"/>
              </a:spcAft>
              <a:buNone/>
            </a:pPr>
            <a:r>
              <a:t/>
            </a:r>
            <a:endParaRPr sz="1100"/>
          </a:p>
        </p:txBody>
      </p:sp>
      <p:pic>
        <p:nvPicPr>
          <p:cNvPr id="573" name="Google Shape;573;p41"/>
          <p:cNvPicPr preferRelativeResize="0"/>
          <p:nvPr/>
        </p:nvPicPr>
        <p:blipFill>
          <a:blip r:embed="rId3">
            <a:alphaModFix/>
          </a:blip>
          <a:stretch>
            <a:fillRect/>
          </a:stretch>
        </p:blipFill>
        <p:spPr>
          <a:xfrm>
            <a:off x="2817525" y="3785100"/>
            <a:ext cx="2546887" cy="700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2"/>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15.2.2</a:t>
            </a:r>
            <a:r>
              <a:rPr lang="el" sz="5000">
                <a:solidFill>
                  <a:schemeClr val="accent6"/>
                </a:solidFill>
              </a:rPr>
              <a:t>{</a:t>
            </a:r>
            <a:endParaRPr sz="5000">
              <a:solidFill>
                <a:schemeClr val="accent6"/>
              </a:solidFill>
            </a:endParaRPr>
          </a:p>
        </p:txBody>
      </p:sp>
      <p:sp>
        <p:nvSpPr>
          <p:cNvPr id="579" name="Google Shape;579;p42"/>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700">
                <a:solidFill>
                  <a:schemeClr val="accent2"/>
                </a:solidFill>
              </a:rPr>
              <a:t>ΧΑΡΑΚΤΗΡΙΣΤΙΚΑ </a:t>
            </a:r>
            <a:r>
              <a:rPr lang="el" sz="2700">
                <a:solidFill>
                  <a:schemeClr val="accent6"/>
                </a:solidFill>
              </a:rPr>
              <a:t>ΤΟΥ </a:t>
            </a:r>
            <a:r>
              <a:rPr lang="el" sz="2700">
                <a:solidFill>
                  <a:schemeClr val="lt2"/>
                </a:solidFill>
              </a:rPr>
              <a:t>ΠΑΡΑΘΥΡΟΥ</a:t>
            </a:r>
            <a:endParaRPr sz="2700">
              <a:solidFill>
                <a:schemeClr val="lt2"/>
              </a:solidFill>
            </a:endParaRPr>
          </a:p>
        </p:txBody>
      </p:sp>
      <p:sp>
        <p:nvSpPr>
          <p:cNvPr id="580" name="Google Shape;580;p4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81" name="Google Shape;581;p42"/>
          <p:cNvCxnSpPr>
            <a:endCxn id="580"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82" name="Google Shape;582;p4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83" name="Google Shape;583;p4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84" name="Google Shape;584;p4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85" name="Google Shape;585;p42"/>
          <p:cNvSpPr txBox="1"/>
          <p:nvPr>
            <p:ph idx="1" type="subTitle"/>
          </p:nvPr>
        </p:nvSpPr>
        <p:spPr>
          <a:xfrm>
            <a:off x="2624425" y="2322225"/>
            <a:ext cx="28746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&lt;</a:t>
            </a:r>
            <a:endParaRPr sz="1300"/>
          </a:p>
          <a:p>
            <a:pPr indent="0" lvl="0" marL="0" rtl="0" algn="l">
              <a:lnSpc>
                <a:spcPct val="100000"/>
              </a:lnSpc>
              <a:spcBef>
                <a:spcPts val="400"/>
              </a:spcBef>
              <a:spcAft>
                <a:spcPts val="0"/>
              </a:spcAft>
              <a:buNone/>
            </a:pPr>
            <a:r>
              <a:rPr lang="el" sz="1300">
                <a:solidFill>
                  <a:schemeClr val="accent2"/>
                </a:solidFill>
              </a:rPr>
              <a:t>Το παράθυρό μας έχει ένα τίτλο το οποίος έχει σαν προεπιλεγμένη τιμή “tk”. Επίσης, έχει τρία κουμπιά συστήματος: Ελαχιστοποίηση, μεγέθυνση και κλείσιμο.</a:t>
            </a:r>
            <a:endParaRPr sz="1300">
              <a:solidFill>
                <a:schemeClr val="accent2"/>
              </a:solidFill>
            </a:endParaRPr>
          </a:p>
          <a:p>
            <a:pPr indent="0" lvl="0" marL="0" rtl="0" algn="l">
              <a:lnSpc>
                <a:spcPct val="100000"/>
              </a:lnSpc>
              <a:spcBef>
                <a:spcPts val="400"/>
              </a:spcBef>
              <a:spcAft>
                <a:spcPts val="0"/>
              </a:spcAft>
              <a:buNone/>
            </a:pPr>
            <a:r>
              <a:rPr lang="el" sz="1300">
                <a:solidFill>
                  <a:schemeClr val="accent2"/>
                </a:solidFill>
              </a:rPr>
              <a:t>Ας δούμε πως αλλάζουμε τα χαρακτηριστικά του παραθύρου.</a:t>
            </a:r>
            <a:endParaRPr sz="1300">
              <a:solidFill>
                <a:schemeClr val="accent2"/>
              </a:solidFill>
            </a:endParaRPr>
          </a:p>
          <a:p>
            <a:pPr indent="0" lvl="0" marL="0" rtl="0" algn="l">
              <a:lnSpc>
                <a:spcPct val="100000"/>
              </a:lnSpc>
              <a:spcBef>
                <a:spcPts val="400"/>
              </a:spcBef>
              <a:spcAft>
                <a:spcPts val="0"/>
              </a:spcAft>
              <a:buNone/>
            </a:pPr>
            <a:r>
              <a:rPr lang="el" sz="1300">
                <a:solidFill>
                  <a:schemeClr val="accent2"/>
                </a:solidFill>
              </a:rPr>
              <a:t>Μπορούμε να χρησιμοποιήσουμε τη μέθοδο title():</a:t>
            </a:r>
            <a:endParaRPr sz="1300">
              <a:solidFill>
                <a:schemeClr val="accent2"/>
              </a:solidFill>
            </a:endParaRPr>
          </a:p>
          <a:p>
            <a:pPr indent="0" lvl="0" marL="0" rtl="0" algn="l">
              <a:lnSpc>
                <a:spcPct val="100000"/>
              </a:lnSpc>
              <a:spcBef>
                <a:spcPts val="400"/>
              </a:spcBef>
              <a:spcAft>
                <a:spcPts val="400"/>
              </a:spcAft>
              <a:buNone/>
            </a:pPr>
            <a:r>
              <a:rPr lang="el" sz="1300"/>
              <a:t>&gt;</a:t>
            </a:r>
            <a:endParaRPr sz="1300"/>
          </a:p>
        </p:txBody>
      </p:sp>
      <p:sp>
        <p:nvSpPr>
          <p:cNvPr id="586" name="Google Shape;586;p42"/>
          <p:cNvSpPr txBox="1"/>
          <p:nvPr>
            <p:ph idx="1" type="subTitle"/>
          </p:nvPr>
        </p:nvSpPr>
        <p:spPr>
          <a:xfrm>
            <a:off x="2514325" y="1184650"/>
            <a:ext cx="58593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100">
                <a:solidFill>
                  <a:srgbClr val="DBA0DB"/>
                </a:solidFill>
              </a:rPr>
              <a:t>Αλλαγή Χαρακτηριστικών</a:t>
            </a:r>
            <a:endParaRPr sz="2100">
              <a:solidFill>
                <a:srgbClr val="DBA0DB"/>
              </a:solidFill>
            </a:endParaRPr>
          </a:p>
        </p:txBody>
      </p:sp>
      <p:sp>
        <p:nvSpPr>
          <p:cNvPr id="587" name="Google Shape;587;p42"/>
          <p:cNvSpPr txBox="1"/>
          <p:nvPr>
            <p:ph idx="1" type="subTitle"/>
          </p:nvPr>
        </p:nvSpPr>
        <p:spPr>
          <a:xfrm>
            <a:off x="5499025" y="1763625"/>
            <a:ext cx="2874600" cy="1324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t>&lt;</a:t>
            </a:r>
            <a:endParaRPr sz="1100"/>
          </a:p>
          <a:p>
            <a:pPr indent="0" lvl="0" marL="0" rtl="0" algn="l">
              <a:lnSpc>
                <a:spcPct val="100000"/>
              </a:lnSpc>
              <a:spcBef>
                <a:spcPts val="400"/>
              </a:spcBef>
              <a:spcAft>
                <a:spcPts val="0"/>
              </a:spcAft>
              <a:buNone/>
            </a:pPr>
            <a:r>
              <a:rPr lang="el" sz="1100">
                <a:solidFill>
                  <a:schemeClr val="accent6"/>
                </a:solidFill>
              </a:rPr>
              <a:t>import tkinter as tk</a:t>
            </a:r>
            <a:endParaRPr sz="1100">
              <a:solidFill>
                <a:schemeClr val="accent6"/>
              </a:solidFill>
            </a:endParaRPr>
          </a:p>
          <a:p>
            <a:pPr indent="0" lvl="0" marL="0" rtl="0" algn="l">
              <a:lnSpc>
                <a:spcPct val="100000"/>
              </a:lnSpc>
              <a:spcBef>
                <a:spcPts val="400"/>
              </a:spcBef>
              <a:spcAft>
                <a:spcPts val="0"/>
              </a:spcAft>
              <a:buNone/>
            </a:pPr>
            <a:r>
              <a:rPr lang="el" sz="1100">
                <a:solidFill>
                  <a:schemeClr val="accent6"/>
                </a:solidFill>
              </a:rPr>
              <a:t>root = tk.Tk()</a:t>
            </a:r>
            <a:endParaRPr sz="1100">
              <a:solidFill>
                <a:schemeClr val="accent6"/>
              </a:solidFill>
            </a:endParaRPr>
          </a:p>
          <a:p>
            <a:pPr indent="0" lvl="0" marL="0" rtl="0" algn="l">
              <a:lnSpc>
                <a:spcPct val="100000"/>
              </a:lnSpc>
              <a:spcBef>
                <a:spcPts val="400"/>
              </a:spcBef>
              <a:spcAft>
                <a:spcPts val="0"/>
              </a:spcAft>
              <a:buNone/>
            </a:pPr>
            <a:r>
              <a:rPr lang="el" sz="1100">
                <a:solidFill>
                  <a:schemeClr val="accent6"/>
                </a:solidFill>
              </a:rPr>
              <a:t>root.title(‘Το Πρώτο μας Παράθυρο’)</a:t>
            </a:r>
            <a:endParaRPr sz="1100">
              <a:solidFill>
                <a:schemeClr val="accent6"/>
              </a:solidFill>
            </a:endParaRPr>
          </a:p>
          <a:p>
            <a:pPr indent="0" lvl="0" marL="0" rtl="0" algn="l">
              <a:lnSpc>
                <a:spcPct val="100000"/>
              </a:lnSpc>
              <a:spcBef>
                <a:spcPts val="400"/>
              </a:spcBef>
              <a:spcAft>
                <a:spcPts val="0"/>
              </a:spcAft>
              <a:buNone/>
            </a:pPr>
            <a:r>
              <a:rPr lang="el" sz="1100">
                <a:solidFill>
                  <a:schemeClr val="accent6"/>
                </a:solidFill>
              </a:rPr>
              <a:t>root.mainloop()</a:t>
            </a:r>
            <a:endParaRPr sz="1100">
              <a:solidFill>
                <a:schemeClr val="accent6"/>
              </a:solidFill>
            </a:endParaRPr>
          </a:p>
          <a:p>
            <a:pPr indent="0" lvl="0" marL="0" rtl="0" algn="l">
              <a:lnSpc>
                <a:spcPct val="100000"/>
              </a:lnSpc>
              <a:spcBef>
                <a:spcPts val="400"/>
              </a:spcBef>
              <a:spcAft>
                <a:spcPts val="400"/>
              </a:spcAft>
              <a:buNone/>
            </a:pPr>
            <a:r>
              <a:rPr lang="el" sz="1100"/>
              <a:t>&gt;</a:t>
            </a:r>
            <a:endParaRPr sz="1100"/>
          </a:p>
        </p:txBody>
      </p:sp>
      <p:pic>
        <p:nvPicPr>
          <p:cNvPr id="588" name="Google Shape;588;p42"/>
          <p:cNvPicPr preferRelativeResize="0"/>
          <p:nvPr/>
        </p:nvPicPr>
        <p:blipFill>
          <a:blip r:embed="rId3">
            <a:alphaModFix/>
          </a:blip>
          <a:stretch>
            <a:fillRect/>
          </a:stretch>
        </p:blipFill>
        <p:spPr>
          <a:xfrm>
            <a:off x="6957875" y="3066575"/>
            <a:ext cx="2079175" cy="1498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3"/>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15.2.3</a:t>
            </a:r>
            <a:r>
              <a:rPr lang="el" sz="5000">
                <a:solidFill>
                  <a:schemeClr val="accent6"/>
                </a:solidFill>
              </a:rPr>
              <a:t>{</a:t>
            </a:r>
            <a:endParaRPr sz="5000">
              <a:solidFill>
                <a:schemeClr val="accent6"/>
              </a:solidFill>
            </a:endParaRPr>
          </a:p>
        </p:txBody>
      </p:sp>
      <p:sp>
        <p:nvSpPr>
          <p:cNvPr id="594" name="Google Shape;594;p43"/>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accent2"/>
                </a:solidFill>
              </a:rPr>
              <a:t>ΜΕΓΕΘΟΣ &amp; ΤΟΠΟΘΕΣΙΑ </a:t>
            </a:r>
            <a:r>
              <a:rPr lang="el" sz="2400">
                <a:solidFill>
                  <a:schemeClr val="accent6"/>
                </a:solidFill>
              </a:rPr>
              <a:t>ΤΟΥ </a:t>
            </a:r>
            <a:r>
              <a:rPr lang="el" sz="2400">
                <a:solidFill>
                  <a:schemeClr val="lt2"/>
                </a:solidFill>
              </a:rPr>
              <a:t>ΠΑΡΑΘΥΡΟΥ</a:t>
            </a:r>
            <a:endParaRPr sz="2400">
              <a:solidFill>
                <a:schemeClr val="lt2"/>
              </a:solidFill>
            </a:endParaRPr>
          </a:p>
        </p:txBody>
      </p:sp>
      <p:sp>
        <p:nvSpPr>
          <p:cNvPr id="595" name="Google Shape;595;p4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96" name="Google Shape;596;p43"/>
          <p:cNvCxnSpPr>
            <a:endCxn id="595"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97" name="Google Shape;597;p4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98" name="Google Shape;598;p4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99" name="Google Shape;599;p4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00" name="Google Shape;600;p43"/>
          <p:cNvSpPr txBox="1"/>
          <p:nvPr>
            <p:ph idx="1" type="subTitle"/>
          </p:nvPr>
        </p:nvSpPr>
        <p:spPr>
          <a:xfrm>
            <a:off x="2624425" y="2215275"/>
            <a:ext cx="28746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&lt;</a:t>
            </a:r>
            <a:endParaRPr sz="1300"/>
          </a:p>
          <a:p>
            <a:pPr indent="0" lvl="0" marL="0" rtl="0" algn="l">
              <a:lnSpc>
                <a:spcPct val="100000"/>
              </a:lnSpc>
              <a:spcBef>
                <a:spcPts val="400"/>
              </a:spcBef>
              <a:spcAft>
                <a:spcPts val="0"/>
              </a:spcAft>
              <a:buNone/>
            </a:pPr>
            <a:r>
              <a:rPr lang="el" sz="1300">
                <a:solidFill>
                  <a:schemeClr val="accent2"/>
                </a:solidFill>
              </a:rPr>
              <a:t>Στο Tkinter, το μέγεθος και η τοποθεσία του παραθύρου καθορίζεται από γεωμετρικά χαρακτηριστικά τα οποία δηλώνουμε ως εξής:</a:t>
            </a:r>
            <a:endParaRPr sz="1300">
              <a:solidFill>
                <a:schemeClr val="accent2"/>
              </a:solidFill>
            </a:endParaRPr>
          </a:p>
          <a:p>
            <a:pPr indent="0" lvl="0" marL="0" rtl="0" algn="l">
              <a:lnSpc>
                <a:spcPct val="100000"/>
              </a:lnSpc>
              <a:spcBef>
                <a:spcPts val="400"/>
              </a:spcBef>
              <a:spcAft>
                <a:spcPts val="0"/>
              </a:spcAft>
              <a:buNone/>
            </a:pPr>
            <a:r>
              <a:t/>
            </a:r>
            <a:endParaRPr sz="1300">
              <a:solidFill>
                <a:schemeClr val="accent2"/>
              </a:solidFill>
            </a:endParaRPr>
          </a:p>
          <a:p>
            <a:pPr indent="0" lvl="0" marL="0" rtl="0" algn="l">
              <a:lnSpc>
                <a:spcPct val="100000"/>
              </a:lnSpc>
              <a:spcBef>
                <a:spcPts val="400"/>
              </a:spcBef>
              <a:spcAft>
                <a:spcPts val="0"/>
              </a:spcAft>
              <a:buNone/>
            </a:pPr>
            <a:r>
              <a:rPr lang="el" sz="1300">
                <a:solidFill>
                  <a:schemeClr val="accent2"/>
                </a:solidFill>
              </a:rPr>
              <a:t>width x height ± x ± y</a:t>
            </a:r>
            <a:endParaRPr sz="1300">
              <a:solidFill>
                <a:schemeClr val="accent2"/>
              </a:solidFill>
            </a:endParaRPr>
          </a:p>
          <a:p>
            <a:pPr indent="0" lvl="0" marL="0" rtl="0" algn="l">
              <a:lnSpc>
                <a:spcPct val="100000"/>
              </a:lnSpc>
              <a:spcBef>
                <a:spcPts val="400"/>
              </a:spcBef>
              <a:spcAft>
                <a:spcPts val="0"/>
              </a:spcAft>
              <a:buNone/>
            </a:pPr>
            <a:r>
              <a:rPr lang="el" sz="1300">
                <a:solidFill>
                  <a:schemeClr val="accent2"/>
                </a:solidFill>
              </a:rPr>
              <a:t>window.geometry(‘width x height + x + y’)</a:t>
            </a:r>
            <a:endParaRPr sz="1300">
              <a:solidFill>
                <a:schemeClr val="accent2"/>
              </a:solidFill>
            </a:endParaRPr>
          </a:p>
          <a:p>
            <a:pPr indent="0" lvl="0" marL="0" rtl="0" algn="l">
              <a:lnSpc>
                <a:spcPct val="100000"/>
              </a:lnSpc>
              <a:spcBef>
                <a:spcPts val="400"/>
              </a:spcBef>
              <a:spcAft>
                <a:spcPts val="400"/>
              </a:spcAft>
              <a:buNone/>
            </a:pPr>
            <a:r>
              <a:rPr lang="el" sz="1300"/>
              <a:t>&gt;</a:t>
            </a:r>
            <a:endParaRPr sz="1300"/>
          </a:p>
        </p:txBody>
      </p:sp>
      <p:sp>
        <p:nvSpPr>
          <p:cNvPr id="601" name="Google Shape;601;p43"/>
          <p:cNvSpPr txBox="1"/>
          <p:nvPr>
            <p:ph idx="1" type="subTitle"/>
          </p:nvPr>
        </p:nvSpPr>
        <p:spPr>
          <a:xfrm>
            <a:off x="2514325" y="1184650"/>
            <a:ext cx="58593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Αλλαγή μεγέθους και τοποθεσίας</a:t>
            </a:r>
            <a:endParaRPr sz="1700">
              <a:solidFill>
                <a:srgbClr val="DBA0DB"/>
              </a:solidFill>
            </a:endParaRPr>
          </a:p>
        </p:txBody>
      </p:sp>
      <p:sp>
        <p:nvSpPr>
          <p:cNvPr id="602" name="Google Shape;602;p43"/>
          <p:cNvSpPr txBox="1"/>
          <p:nvPr>
            <p:ph idx="1" type="subTitle"/>
          </p:nvPr>
        </p:nvSpPr>
        <p:spPr>
          <a:xfrm>
            <a:off x="5793125" y="2322225"/>
            <a:ext cx="2682300" cy="1324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&lt;</a:t>
            </a:r>
            <a:endParaRPr sz="1300"/>
          </a:p>
          <a:p>
            <a:pPr indent="0" lvl="0" marL="0" rtl="0" algn="l">
              <a:lnSpc>
                <a:spcPct val="100000"/>
              </a:lnSpc>
              <a:spcBef>
                <a:spcPts val="400"/>
              </a:spcBef>
              <a:spcAft>
                <a:spcPts val="0"/>
              </a:spcAft>
              <a:buNone/>
            </a:pPr>
            <a:r>
              <a:rPr lang="el" sz="1300">
                <a:solidFill>
                  <a:schemeClr val="accent6"/>
                </a:solidFill>
              </a:rPr>
              <a:t>import tkinter as tk</a:t>
            </a:r>
            <a:endParaRPr sz="1300">
              <a:solidFill>
                <a:schemeClr val="accent6"/>
              </a:solidFill>
            </a:endParaRPr>
          </a:p>
          <a:p>
            <a:pPr indent="0" lvl="0" marL="0" rtl="0" algn="l">
              <a:lnSpc>
                <a:spcPct val="100000"/>
              </a:lnSpc>
              <a:spcBef>
                <a:spcPts val="400"/>
              </a:spcBef>
              <a:spcAft>
                <a:spcPts val="0"/>
              </a:spcAft>
              <a:buNone/>
            </a:pPr>
            <a:r>
              <a:rPr lang="el" sz="1300">
                <a:solidFill>
                  <a:schemeClr val="accent6"/>
                </a:solidFill>
              </a:rPr>
              <a:t>root = tk.Tk()</a:t>
            </a:r>
            <a:endParaRPr sz="1300">
              <a:solidFill>
                <a:schemeClr val="accent6"/>
              </a:solidFill>
            </a:endParaRPr>
          </a:p>
          <a:p>
            <a:pPr indent="0" lvl="0" marL="0" rtl="0" algn="l">
              <a:lnSpc>
                <a:spcPct val="100000"/>
              </a:lnSpc>
              <a:spcBef>
                <a:spcPts val="400"/>
              </a:spcBef>
              <a:spcAft>
                <a:spcPts val="0"/>
              </a:spcAft>
              <a:buNone/>
            </a:pPr>
            <a:r>
              <a:rPr lang="el" sz="1300">
                <a:solidFill>
                  <a:schemeClr val="accent6"/>
                </a:solidFill>
              </a:rPr>
              <a:t>root.title(‘Το Πρώτο μου παράθυρο')</a:t>
            </a:r>
            <a:endParaRPr sz="1300">
              <a:solidFill>
                <a:schemeClr val="accent6"/>
              </a:solidFill>
            </a:endParaRPr>
          </a:p>
          <a:p>
            <a:pPr indent="0" lvl="0" marL="0" rtl="0" algn="l">
              <a:lnSpc>
                <a:spcPct val="100000"/>
              </a:lnSpc>
              <a:spcBef>
                <a:spcPts val="400"/>
              </a:spcBef>
              <a:spcAft>
                <a:spcPts val="0"/>
              </a:spcAft>
              <a:buNone/>
            </a:pPr>
            <a:r>
              <a:rPr lang="el" sz="1300">
                <a:solidFill>
                  <a:schemeClr val="accent6"/>
                </a:solidFill>
              </a:rPr>
              <a:t>root.geometry('600x400+50+50')</a:t>
            </a:r>
            <a:endParaRPr sz="1300">
              <a:solidFill>
                <a:schemeClr val="accent6"/>
              </a:solidFill>
            </a:endParaRPr>
          </a:p>
          <a:p>
            <a:pPr indent="0" lvl="0" marL="0" rtl="0" algn="l">
              <a:lnSpc>
                <a:spcPct val="100000"/>
              </a:lnSpc>
              <a:spcBef>
                <a:spcPts val="400"/>
              </a:spcBef>
              <a:spcAft>
                <a:spcPts val="0"/>
              </a:spcAft>
              <a:buNone/>
            </a:pPr>
            <a:r>
              <a:t/>
            </a:r>
            <a:endParaRPr sz="1300">
              <a:solidFill>
                <a:schemeClr val="accent6"/>
              </a:solidFill>
            </a:endParaRPr>
          </a:p>
          <a:p>
            <a:pPr indent="0" lvl="0" marL="0" rtl="0" algn="l">
              <a:lnSpc>
                <a:spcPct val="100000"/>
              </a:lnSpc>
              <a:spcBef>
                <a:spcPts val="400"/>
              </a:spcBef>
              <a:spcAft>
                <a:spcPts val="0"/>
              </a:spcAft>
              <a:buNone/>
            </a:pPr>
            <a:r>
              <a:rPr lang="el" sz="1300">
                <a:solidFill>
                  <a:schemeClr val="accent6"/>
                </a:solidFill>
              </a:rPr>
              <a:t>root.mainloop()</a:t>
            </a:r>
            <a:endParaRPr sz="1300">
              <a:solidFill>
                <a:schemeClr val="accent6"/>
              </a:solidFill>
            </a:endParaRPr>
          </a:p>
          <a:p>
            <a:pPr indent="0" lvl="0" marL="0" rtl="0" algn="l">
              <a:lnSpc>
                <a:spcPct val="100000"/>
              </a:lnSpc>
              <a:spcBef>
                <a:spcPts val="400"/>
              </a:spcBef>
              <a:spcAft>
                <a:spcPts val="400"/>
              </a:spcAft>
              <a:buNone/>
            </a:pPr>
            <a:r>
              <a:rPr lang="el" sz="1300"/>
              <a:t>&gt;</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4"/>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15.2.4</a:t>
            </a:r>
            <a:r>
              <a:rPr lang="el" sz="5000">
                <a:solidFill>
                  <a:schemeClr val="accent6"/>
                </a:solidFill>
              </a:rPr>
              <a:t>{</a:t>
            </a:r>
            <a:endParaRPr sz="5000">
              <a:solidFill>
                <a:schemeClr val="accent6"/>
              </a:solidFill>
            </a:endParaRPr>
          </a:p>
        </p:txBody>
      </p:sp>
      <p:sp>
        <p:nvSpPr>
          <p:cNvPr id="608" name="Google Shape;608;p44"/>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accent2"/>
                </a:solidFill>
              </a:rPr>
              <a:t>ΔΙΑΦΑΝΕΙΑ</a:t>
            </a:r>
            <a:r>
              <a:rPr lang="el" sz="2400">
                <a:solidFill>
                  <a:schemeClr val="accent2"/>
                </a:solidFill>
              </a:rPr>
              <a:t> </a:t>
            </a:r>
            <a:r>
              <a:rPr lang="el" sz="2400">
                <a:solidFill>
                  <a:schemeClr val="accent6"/>
                </a:solidFill>
              </a:rPr>
              <a:t>ΤΟΥ </a:t>
            </a:r>
            <a:r>
              <a:rPr lang="el" sz="2400">
                <a:solidFill>
                  <a:schemeClr val="lt2"/>
                </a:solidFill>
              </a:rPr>
              <a:t>ΠΑΡΑΘΥΡΟΥ</a:t>
            </a:r>
            <a:endParaRPr sz="2400">
              <a:solidFill>
                <a:schemeClr val="lt2"/>
              </a:solidFill>
            </a:endParaRPr>
          </a:p>
        </p:txBody>
      </p:sp>
      <p:sp>
        <p:nvSpPr>
          <p:cNvPr id="609" name="Google Shape;609;p44"/>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10" name="Google Shape;610;p44"/>
          <p:cNvCxnSpPr>
            <a:endCxn id="609"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11" name="Google Shape;611;p4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12" name="Google Shape;612;p4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13" name="Google Shape;613;p4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14" name="Google Shape;614;p44"/>
          <p:cNvSpPr txBox="1"/>
          <p:nvPr>
            <p:ph idx="1" type="subTitle"/>
          </p:nvPr>
        </p:nvSpPr>
        <p:spPr>
          <a:xfrm>
            <a:off x="2624425" y="2215275"/>
            <a:ext cx="28746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&lt;</a:t>
            </a:r>
            <a:endParaRPr sz="1300"/>
          </a:p>
          <a:p>
            <a:pPr indent="0" lvl="0" marL="0" rtl="0" algn="l">
              <a:lnSpc>
                <a:spcPct val="100000"/>
              </a:lnSpc>
              <a:spcBef>
                <a:spcPts val="400"/>
              </a:spcBef>
              <a:spcAft>
                <a:spcPts val="0"/>
              </a:spcAft>
              <a:buNone/>
            </a:pPr>
            <a:r>
              <a:rPr lang="el" sz="1300">
                <a:solidFill>
                  <a:schemeClr val="accent2"/>
                </a:solidFill>
              </a:rPr>
              <a:t>Το Tkinter μας επιτρέπει να καθορίζουμε τη διαφάνεια ενός παραθύρου ρυθμίζοντας το κανάλι άλφα του να κυμαίνεται από 0,0 (πλήρως διαφανές) έως 1,0 (πλήρως αδιαφανές):</a:t>
            </a:r>
            <a:endParaRPr sz="1300">
              <a:solidFill>
                <a:schemeClr val="accent2"/>
              </a:solidFill>
            </a:endParaRPr>
          </a:p>
          <a:p>
            <a:pPr indent="0" lvl="0" marL="0" rtl="0" algn="l">
              <a:lnSpc>
                <a:spcPct val="100000"/>
              </a:lnSpc>
              <a:spcBef>
                <a:spcPts val="400"/>
              </a:spcBef>
              <a:spcAft>
                <a:spcPts val="0"/>
              </a:spcAft>
              <a:buNone/>
            </a:pPr>
            <a:r>
              <a:t/>
            </a:r>
            <a:endParaRPr sz="1300">
              <a:solidFill>
                <a:schemeClr val="accent2"/>
              </a:solidFill>
            </a:endParaRPr>
          </a:p>
          <a:p>
            <a:pPr indent="0" lvl="0" marL="0" rtl="0" algn="l">
              <a:lnSpc>
                <a:spcPct val="100000"/>
              </a:lnSpc>
              <a:spcBef>
                <a:spcPts val="400"/>
              </a:spcBef>
              <a:spcAft>
                <a:spcPts val="0"/>
              </a:spcAft>
              <a:buNone/>
            </a:pPr>
            <a:r>
              <a:rPr lang="el" sz="1300">
                <a:solidFill>
                  <a:schemeClr val="accent2"/>
                </a:solidFill>
              </a:rPr>
              <a:t>window.attributes('-alpha',0.5)</a:t>
            </a:r>
            <a:endParaRPr sz="1300">
              <a:solidFill>
                <a:schemeClr val="accent2"/>
              </a:solidFill>
            </a:endParaRPr>
          </a:p>
          <a:p>
            <a:pPr indent="0" lvl="0" marL="0" rtl="0" algn="l">
              <a:lnSpc>
                <a:spcPct val="100000"/>
              </a:lnSpc>
              <a:spcBef>
                <a:spcPts val="400"/>
              </a:spcBef>
              <a:spcAft>
                <a:spcPts val="400"/>
              </a:spcAft>
              <a:buNone/>
            </a:pPr>
            <a:r>
              <a:rPr lang="el" sz="1300"/>
              <a:t>&gt;</a:t>
            </a:r>
            <a:endParaRPr sz="1300"/>
          </a:p>
        </p:txBody>
      </p:sp>
      <p:sp>
        <p:nvSpPr>
          <p:cNvPr id="615" name="Google Shape;615;p44"/>
          <p:cNvSpPr txBox="1"/>
          <p:nvPr>
            <p:ph idx="1" type="subTitle"/>
          </p:nvPr>
        </p:nvSpPr>
        <p:spPr>
          <a:xfrm>
            <a:off x="2514325" y="1184650"/>
            <a:ext cx="58593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Αλλαγή διαφάνειας</a:t>
            </a:r>
            <a:endParaRPr sz="1700">
              <a:solidFill>
                <a:srgbClr val="DBA0DB"/>
              </a:solidFill>
            </a:endParaRPr>
          </a:p>
        </p:txBody>
      </p:sp>
      <p:sp>
        <p:nvSpPr>
          <p:cNvPr id="616" name="Google Shape;616;p44"/>
          <p:cNvSpPr txBox="1"/>
          <p:nvPr>
            <p:ph idx="1" type="subTitle"/>
          </p:nvPr>
        </p:nvSpPr>
        <p:spPr>
          <a:xfrm>
            <a:off x="5499025" y="1631363"/>
            <a:ext cx="3395400" cy="1324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000"/>
              <a:t>&lt;</a:t>
            </a:r>
            <a:endParaRPr sz="1000"/>
          </a:p>
          <a:p>
            <a:pPr indent="0" lvl="0" marL="0" rtl="0" algn="l">
              <a:lnSpc>
                <a:spcPct val="100000"/>
              </a:lnSpc>
              <a:spcBef>
                <a:spcPts val="400"/>
              </a:spcBef>
              <a:spcAft>
                <a:spcPts val="0"/>
              </a:spcAft>
              <a:buNone/>
            </a:pPr>
            <a:r>
              <a:rPr lang="el" sz="1000">
                <a:solidFill>
                  <a:schemeClr val="accent6"/>
                </a:solidFill>
              </a:rPr>
              <a:t>import tkinter as tk</a:t>
            </a:r>
            <a:endParaRPr sz="1000">
              <a:solidFill>
                <a:schemeClr val="accent6"/>
              </a:solidFill>
            </a:endParaRPr>
          </a:p>
          <a:p>
            <a:pPr indent="0" lvl="0" marL="0" rtl="0" algn="l">
              <a:lnSpc>
                <a:spcPct val="100000"/>
              </a:lnSpc>
              <a:spcBef>
                <a:spcPts val="400"/>
              </a:spcBef>
              <a:spcAft>
                <a:spcPts val="0"/>
              </a:spcAft>
              <a:buNone/>
            </a:pPr>
            <a:r>
              <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 = tk.Tk()</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root.title(‘Το πρώτο μου Παράθυρο’)</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root.geometry('600x400+50+50')</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root.resizable (False, False)</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root.attributes('-alpha', 0,5)</a:t>
            </a:r>
            <a:endParaRPr sz="1000">
              <a:solidFill>
                <a:schemeClr val="accent6"/>
              </a:solidFill>
            </a:endParaRPr>
          </a:p>
          <a:p>
            <a:pPr indent="0" lvl="0" marL="0" rtl="0" algn="l">
              <a:lnSpc>
                <a:spcPct val="100000"/>
              </a:lnSpc>
              <a:spcBef>
                <a:spcPts val="400"/>
              </a:spcBef>
              <a:spcAft>
                <a:spcPts val="0"/>
              </a:spcAft>
              <a:buNone/>
            </a:pPr>
            <a:r>
              <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root.mainloop()</a:t>
            </a:r>
            <a:endParaRPr sz="1000">
              <a:solidFill>
                <a:schemeClr val="accent6"/>
              </a:solidFill>
            </a:endParaRPr>
          </a:p>
          <a:p>
            <a:pPr indent="0" lvl="0" marL="0" rtl="0" algn="l">
              <a:lnSpc>
                <a:spcPct val="100000"/>
              </a:lnSpc>
              <a:spcBef>
                <a:spcPts val="400"/>
              </a:spcBef>
              <a:spcAft>
                <a:spcPts val="400"/>
              </a:spcAft>
              <a:buNone/>
            </a:pPr>
            <a:r>
              <a:rPr lang="el" sz="1000"/>
              <a:t>&gt;</a:t>
            </a:r>
            <a:endParaRPr sz="1000"/>
          </a:p>
        </p:txBody>
      </p:sp>
      <p:pic>
        <p:nvPicPr>
          <p:cNvPr id="617" name="Google Shape;617;p44"/>
          <p:cNvPicPr preferRelativeResize="0"/>
          <p:nvPr/>
        </p:nvPicPr>
        <p:blipFill>
          <a:blip r:embed="rId3">
            <a:alphaModFix/>
          </a:blip>
          <a:stretch>
            <a:fillRect/>
          </a:stretch>
        </p:blipFill>
        <p:spPr>
          <a:xfrm>
            <a:off x="6595100" y="3236400"/>
            <a:ext cx="2352800" cy="168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5"/>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15.2.5</a:t>
            </a:r>
            <a:r>
              <a:rPr lang="el" sz="5000">
                <a:solidFill>
                  <a:schemeClr val="accent6"/>
                </a:solidFill>
              </a:rPr>
              <a:t>{</a:t>
            </a:r>
            <a:endParaRPr sz="5000">
              <a:solidFill>
                <a:schemeClr val="accent6"/>
              </a:solidFill>
            </a:endParaRPr>
          </a:p>
        </p:txBody>
      </p:sp>
      <p:sp>
        <p:nvSpPr>
          <p:cNvPr id="623" name="Google Shape;623;p45"/>
          <p:cNvSpPr txBox="1"/>
          <p:nvPr>
            <p:ph idx="2" type="title"/>
          </p:nvPr>
        </p:nvSpPr>
        <p:spPr>
          <a:xfrm>
            <a:off x="2624425" y="661425"/>
            <a:ext cx="60741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700">
                <a:solidFill>
                  <a:schemeClr val="accent2"/>
                </a:solidFill>
              </a:rPr>
              <a:t>ΣΤΟΙΒΑ </a:t>
            </a:r>
            <a:r>
              <a:rPr lang="el" sz="2700">
                <a:solidFill>
                  <a:schemeClr val="lt2"/>
                </a:solidFill>
              </a:rPr>
              <a:t>ΠΑΡΑΘΥΡΩΝ</a:t>
            </a:r>
            <a:endParaRPr sz="2700">
              <a:solidFill>
                <a:schemeClr val="lt2"/>
              </a:solidFill>
            </a:endParaRPr>
          </a:p>
        </p:txBody>
      </p:sp>
      <p:sp>
        <p:nvSpPr>
          <p:cNvPr id="624" name="Google Shape;624;p45"/>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25" name="Google Shape;625;p45"/>
          <p:cNvCxnSpPr>
            <a:endCxn id="624"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26" name="Google Shape;626;p4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27" name="Google Shape;627;p4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28" name="Google Shape;628;p4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29" name="Google Shape;629;p45"/>
          <p:cNvSpPr txBox="1"/>
          <p:nvPr>
            <p:ph idx="1" type="subTitle"/>
          </p:nvPr>
        </p:nvSpPr>
        <p:spPr>
          <a:xfrm>
            <a:off x="2624425" y="2055875"/>
            <a:ext cx="28746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&lt;</a:t>
            </a:r>
            <a:endParaRPr sz="1300"/>
          </a:p>
          <a:p>
            <a:pPr indent="0" lvl="0" marL="0" rtl="0" algn="l">
              <a:lnSpc>
                <a:spcPct val="100000"/>
              </a:lnSpc>
              <a:spcBef>
                <a:spcPts val="400"/>
              </a:spcBef>
              <a:spcAft>
                <a:spcPts val="0"/>
              </a:spcAft>
              <a:buNone/>
            </a:pPr>
            <a:r>
              <a:rPr lang="el" sz="1300">
                <a:solidFill>
                  <a:schemeClr val="accent2"/>
                </a:solidFill>
              </a:rPr>
              <a:t>Η σειρά στοίβαξης των παραθύρων αναφέρεται στη σειρά των παραθύρων που τοποθετούνται στην οθόνη από κάτω προς τα πάνω. Το πιο κοντινό παράθυρο βρίσκεται στο επάνω μέρος της στοίβας και επικαλύπτει το χαμηλότερο.</a:t>
            </a:r>
            <a:endParaRPr sz="1300">
              <a:solidFill>
                <a:schemeClr val="accent2"/>
              </a:solidFill>
            </a:endParaRPr>
          </a:p>
          <a:p>
            <a:pPr indent="0" lvl="0" marL="0" rtl="0" algn="l">
              <a:lnSpc>
                <a:spcPct val="100000"/>
              </a:lnSpc>
              <a:spcBef>
                <a:spcPts val="400"/>
              </a:spcBef>
              <a:spcAft>
                <a:spcPts val="400"/>
              </a:spcAft>
              <a:buNone/>
            </a:pPr>
            <a:r>
              <a:rPr lang="el" sz="1300"/>
              <a:t>&gt;</a:t>
            </a:r>
            <a:endParaRPr sz="1300"/>
          </a:p>
        </p:txBody>
      </p:sp>
      <p:sp>
        <p:nvSpPr>
          <p:cNvPr id="630" name="Google Shape;630;p45"/>
          <p:cNvSpPr txBox="1"/>
          <p:nvPr>
            <p:ph idx="1" type="subTitle"/>
          </p:nvPr>
        </p:nvSpPr>
        <p:spPr>
          <a:xfrm>
            <a:off x="2505425" y="1196925"/>
            <a:ext cx="58593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Αλλαγή σειράς στοίβαξης</a:t>
            </a:r>
            <a:endParaRPr sz="1700">
              <a:solidFill>
                <a:srgbClr val="DBA0DB"/>
              </a:solidFill>
            </a:endParaRPr>
          </a:p>
        </p:txBody>
      </p:sp>
      <p:sp>
        <p:nvSpPr>
          <p:cNvPr id="631" name="Google Shape;631;p45"/>
          <p:cNvSpPr txBox="1"/>
          <p:nvPr>
            <p:ph idx="1" type="subTitle"/>
          </p:nvPr>
        </p:nvSpPr>
        <p:spPr>
          <a:xfrm>
            <a:off x="5668375" y="2571750"/>
            <a:ext cx="3030000" cy="1324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000"/>
              <a:t>&lt;</a:t>
            </a:r>
            <a:endParaRPr sz="1000"/>
          </a:p>
          <a:p>
            <a:pPr indent="0" lvl="0" marL="0" rtl="0" algn="l">
              <a:lnSpc>
                <a:spcPct val="100000"/>
              </a:lnSpc>
              <a:spcBef>
                <a:spcPts val="400"/>
              </a:spcBef>
              <a:spcAft>
                <a:spcPts val="0"/>
              </a:spcAft>
              <a:buNone/>
            </a:pPr>
            <a:r>
              <a:rPr lang="el" sz="1000">
                <a:solidFill>
                  <a:schemeClr val="accent6"/>
                </a:solidFill>
              </a:rPr>
              <a:t>import tkinter as tk</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 = tk.Tk()</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root.title('Tkinter Window Demo')</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root.geometry('300x200+50+50')</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root.resizable(0, 0)</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root.attributes('-topmost', 1)</a:t>
            </a:r>
            <a:endParaRPr sz="1000">
              <a:solidFill>
                <a:schemeClr val="accent6"/>
              </a:solidFill>
            </a:endParaRPr>
          </a:p>
          <a:p>
            <a:pPr indent="0" lvl="0" marL="0" rtl="0" algn="l">
              <a:lnSpc>
                <a:spcPct val="100000"/>
              </a:lnSpc>
              <a:spcBef>
                <a:spcPts val="400"/>
              </a:spcBef>
              <a:spcAft>
                <a:spcPts val="0"/>
              </a:spcAft>
              <a:buNone/>
            </a:pPr>
            <a:r>
              <a:t/>
            </a:r>
            <a:endParaRPr sz="1000">
              <a:solidFill>
                <a:schemeClr val="accent6"/>
              </a:solidFill>
            </a:endParaRPr>
          </a:p>
          <a:p>
            <a:pPr indent="0" lvl="0" marL="0" rtl="0" algn="l">
              <a:lnSpc>
                <a:spcPct val="100000"/>
              </a:lnSpc>
              <a:spcBef>
                <a:spcPts val="400"/>
              </a:spcBef>
              <a:spcAft>
                <a:spcPts val="0"/>
              </a:spcAft>
              <a:buNone/>
            </a:pPr>
            <a:r>
              <a:rPr lang="el" sz="1000">
                <a:solidFill>
                  <a:schemeClr val="accent6"/>
                </a:solidFill>
              </a:rPr>
              <a:t>root.mainloop()</a:t>
            </a:r>
            <a:endParaRPr sz="1000">
              <a:solidFill>
                <a:schemeClr val="accent6"/>
              </a:solidFill>
            </a:endParaRPr>
          </a:p>
          <a:p>
            <a:pPr indent="0" lvl="0" marL="0" rtl="0" algn="l">
              <a:lnSpc>
                <a:spcPct val="100000"/>
              </a:lnSpc>
              <a:spcBef>
                <a:spcPts val="400"/>
              </a:spcBef>
              <a:spcAft>
                <a:spcPts val="400"/>
              </a:spcAft>
              <a:buNone/>
            </a:pPr>
            <a:r>
              <a:rPr lang="el" sz="1000"/>
              <a:t>&gt;</a:t>
            </a:r>
            <a:endParaRPr sz="1000"/>
          </a:p>
        </p:txBody>
      </p:sp>
      <p:sp>
        <p:nvSpPr>
          <p:cNvPr id="632" name="Google Shape;632;p45"/>
          <p:cNvSpPr txBox="1"/>
          <p:nvPr>
            <p:ph idx="1" type="subTitle"/>
          </p:nvPr>
        </p:nvSpPr>
        <p:spPr>
          <a:xfrm>
            <a:off x="5668375" y="1616650"/>
            <a:ext cx="29232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300">
                <a:solidFill>
                  <a:schemeClr val="dk2"/>
                </a:solidFill>
              </a:rPr>
              <a:t>Παράθυρο πάντα στην κορυφή</a:t>
            </a:r>
            <a:endParaRPr sz="1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