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81" r:id="rId12"/>
  </p:sldIdLst>
  <p:sldSz cx="9144000" cy="5143500" type="screen16x9"/>
  <p:notesSz cx="6858000" cy="9144000"/>
  <p:embeddedFontLst>
    <p:embeddedFont>
      <p:font typeface="Fira Code" panose="020B0809050000020004" pitchFamily="49" charset="0"/>
      <p:regular r:id="rId14"/>
      <p:bold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59a58e636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59a58e63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68105b8f7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68105b8f7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59a58e63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59a58e63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5b590f58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5b590f58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5b590f58f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5b590f58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5b590f58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5b590f58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5b590f58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5b590f58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5b590f58f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5b590f58f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5b590f58f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5b590f58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268105b8f7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268105b8f7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Κεφαλίδα ενότητας 1">
  <p:cSld name="SECTION_HEADER_1">
    <p:spTree>
      <p:nvGrpSpPr>
        <p:cNvPr id="1" name="Shape 50"/>
        <p:cNvGrpSpPr/>
        <p:nvPr/>
      </p:nvGrpSpPr>
      <p:grpSpPr>
        <a:xfrm>
          <a:off x="0" y="0"/>
          <a:ext cx="0" cy="0"/>
          <a:chOff x="0" y="0"/>
          <a:chExt cx="0" cy="0"/>
        </a:xfrm>
      </p:grpSpPr>
      <p:sp>
        <p:nvSpPr>
          <p:cNvPr id="51" name="Google Shape;51;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54" name="Google Shape;54;p1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1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56" name="Google Shape;5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 name="Google Shape;5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8" name="Google Shape;5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 name="Google Shape;5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0" name="Google Shape;6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 name="Google Shape;6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 name="Google Shape;6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3" name="Google Shape;6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 name="Google Shape;6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 name="Google Shape;6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6" name="Google Shape;6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 name="Google Shape;6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8" name="Google Shape;6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 name="Google Shape;6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7" name="Google Shape;77;p15"/>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8" name="Google Shape;78;p15"/>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97" name="Google Shape;97;p16"/>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16"/>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9" name="Google Shape;99;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2" name="Google Shape;112;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7"/>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0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8" name="Google Shape;118;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2"/>
        <p:cNvGrpSpPr/>
        <p:nvPr/>
      </p:nvGrpSpPr>
      <p:grpSpPr>
        <a:xfrm>
          <a:off x="0" y="0"/>
          <a:ext cx="0" cy="0"/>
          <a:chOff x="0" y="0"/>
          <a:chExt cx="0" cy="0"/>
        </a:xfrm>
      </p:grpSpPr>
      <p:sp>
        <p:nvSpPr>
          <p:cNvPr id="133" name="Google Shape;133;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36" name="Google Shape;136;p18"/>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37" name="Google Shape;137;p18"/>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38" name="Google Shape;138;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50" name="Google Shape;150;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51" name="Google Shape;151;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2" name="Google Shape;152;p18"/>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70" name="Google Shape;170;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75" name="Google Shape;175;p20"/>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8" name="Google Shape;188;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9" name="Google Shape;189;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4" name="Google Shape;194;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7" name="Google Shape;207;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2" name="Google Shape;212;p22"/>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3" name="Google Shape;213;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9"/>
        <p:cNvGrpSpPr/>
        <p:nvPr/>
      </p:nvGrpSpPr>
      <p:grpSpPr>
        <a:xfrm>
          <a:off x="0" y="0"/>
          <a:ext cx="0" cy="0"/>
          <a:chOff x="0" y="0"/>
          <a:chExt cx="0" cy="0"/>
        </a:xfrm>
      </p:grpSpPr>
      <p:sp>
        <p:nvSpPr>
          <p:cNvPr id="230" name="Google Shape;230;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3" name="Google Shape;233;p24"/>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800">
                <a:solidFill>
                  <a:schemeClr val="accent3"/>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234" name="Google Shape;234;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5" name="Google Shape;235;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6" name="Google Shape;236;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7" name="Google Shape;237;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8" name="Google Shape;238;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9" name="Google Shape;239;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0" name="Google Shape;240;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1" name="Google Shape;241;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2" name="Google Shape;242;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3" name="Google Shape;243;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4" name="Google Shape;244;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5" name="Google Shape;245;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6" name="Google Shape;246;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7" name="Google Shape;247;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9"/>
        <p:cNvGrpSpPr/>
        <p:nvPr/>
      </p:nvGrpSpPr>
      <p:grpSpPr>
        <a:xfrm>
          <a:off x="0" y="0"/>
          <a:ext cx="0" cy="0"/>
          <a:chOff x="0" y="0"/>
          <a:chExt cx="0" cy="0"/>
        </a:xfrm>
      </p:grpSpPr>
      <p:sp>
        <p:nvSpPr>
          <p:cNvPr id="250" name="Google Shape;250;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3" name="Google Shape;253;p26"/>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4" name="Google Shape;254;p26"/>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5" name="Google Shape;255;p26"/>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6" name="Google Shape;256;p26"/>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7" name="Google Shape;257;p26"/>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8" name="Google Shape;258;p26"/>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9" name="Google Shape;259;p26"/>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60" name="Google Shape;260;p26"/>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1" name="Google Shape;261;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5" name="Google Shape;275;p26"/>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76"/>
        <p:cNvGrpSpPr/>
        <p:nvPr/>
      </p:nvGrpSpPr>
      <p:grpSpPr>
        <a:xfrm>
          <a:off x="0" y="0"/>
          <a:ext cx="0" cy="0"/>
          <a:chOff x="0" y="0"/>
          <a:chExt cx="0" cy="0"/>
        </a:xfrm>
      </p:grpSpPr>
      <p:sp>
        <p:nvSpPr>
          <p:cNvPr id="277" name="Google Shape;277;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0" name="Google Shape;280;p27"/>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1" name="Google Shape;281;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2" name="Google Shape;282;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3" name="Google Shape;283;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4" name="Google Shape;284;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95"/>
        <p:cNvGrpSpPr/>
        <p:nvPr/>
      </p:nvGrpSpPr>
      <p:grpSpPr>
        <a:xfrm>
          <a:off x="0" y="0"/>
          <a:ext cx="0" cy="0"/>
          <a:chOff x="0" y="0"/>
          <a:chExt cx="0" cy="0"/>
        </a:xfrm>
      </p:grpSpPr>
      <p:sp>
        <p:nvSpPr>
          <p:cNvPr id="296" name="Google Shape;296;p2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9" name="Google Shape;299;p28"/>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0" name="Google Shape;300;p28"/>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1" name="Google Shape;301;p28"/>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2" name="Google Shape;302;p28"/>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3" name="Google Shape;303;p28"/>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4" name="Google Shape;304;p2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05" name="Google Shape;305;p2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06" name="Google Shape;306;p2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07" name="Google Shape;307;p2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08" name="Google Shape;308;p2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9" name="Google Shape;309;p2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0" name="Google Shape;310;p2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18" name="Google Shape;318;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19"/>
        <p:cNvGrpSpPr/>
        <p:nvPr/>
      </p:nvGrpSpPr>
      <p:grpSpPr>
        <a:xfrm>
          <a:off x="0" y="0"/>
          <a:ext cx="0" cy="0"/>
          <a:chOff x="0" y="0"/>
          <a:chExt cx="0" cy="0"/>
        </a:xfrm>
      </p:grpSpPr>
      <p:sp>
        <p:nvSpPr>
          <p:cNvPr id="320" name="Google Shape;320;p2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3" name="Google Shape;323;p29"/>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4" name="Google Shape;324;p29"/>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5" name="Google Shape;325;p29"/>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6" name="Google Shape;326;p29"/>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7" name="Google Shape;327;p29"/>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8" name="Google Shape;328;p29"/>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9" name="Google Shape;329;p29"/>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0" name="Google Shape;330;p2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1" name="Google Shape;331;p2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2" name="Google Shape;332;p2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33" name="Google Shape;333;p2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34" name="Google Shape;334;p2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35" name="Google Shape;335;p2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36" name="Google Shape;336;p2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37" name="Google Shape;337;p2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38" name="Google Shape;338;p2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39" name="Google Shape;339;p2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0" name="Google Shape;340;p2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44" name="Google Shape;344;p2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45"/>
        <p:cNvGrpSpPr/>
        <p:nvPr/>
      </p:nvGrpSpPr>
      <p:grpSpPr>
        <a:xfrm>
          <a:off x="0" y="0"/>
          <a:ext cx="0" cy="0"/>
          <a:chOff x="0" y="0"/>
          <a:chExt cx="0" cy="0"/>
        </a:xfrm>
      </p:grpSpPr>
      <p:sp>
        <p:nvSpPr>
          <p:cNvPr id="346" name="Google Shape;346;p3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49" name="Google Shape;349;p30"/>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0" name="Google Shape;350;p30"/>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1" name="Google Shape;351;p30"/>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2" name="Google Shape;352;p30"/>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3" name="Google Shape;353;p30"/>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4" name="Google Shape;354;p30"/>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5" name="Google Shape;355;p30"/>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6" name="Google Shape;356;p30"/>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7" name="Google Shape;357;p30"/>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8" name="Google Shape;358;p30"/>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9" name="Google Shape;359;p30"/>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60" name="Google Shape;360;p3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75"/>
        <p:cNvGrpSpPr/>
        <p:nvPr/>
      </p:nvGrpSpPr>
      <p:grpSpPr>
        <a:xfrm>
          <a:off x="0" y="0"/>
          <a:ext cx="0" cy="0"/>
          <a:chOff x="0" y="0"/>
          <a:chExt cx="0" cy="0"/>
        </a:xfrm>
      </p:grpSpPr>
      <p:sp>
        <p:nvSpPr>
          <p:cNvPr id="376" name="Google Shape;376;p3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9" name="Google Shape;379;p31"/>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80" name="Google Shape;380;p3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1" name="Google Shape;381;p3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2" name="Google Shape;382;p3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4" name="Google Shape;394;p31"/>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31"/>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96" name="Google Shape;396;p31"/>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7" name="Google Shape;397;p31"/>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98"/>
        <p:cNvGrpSpPr/>
        <p:nvPr/>
      </p:nvGrpSpPr>
      <p:grpSpPr>
        <a:xfrm>
          <a:off x="0" y="0"/>
          <a:ext cx="0" cy="0"/>
          <a:chOff x="0" y="0"/>
          <a:chExt cx="0" cy="0"/>
        </a:xfrm>
      </p:grpSpPr>
      <p:sp>
        <p:nvSpPr>
          <p:cNvPr id="399" name="Google Shape;399;p3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402" name="Google Shape;402;p3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3" name="Google Shape;403;p3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4" name="Google Shape;404;p3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5" name="Google Shape;405;p3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6" name="Google Shape;406;p3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6" name="Google Shape;416;p3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7" name="Google Shape;417;p32"/>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18" name="Google Shape;418;p32"/>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419" name="Google Shape;419;p32"/>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0" name="Google Shape;420;p32"/>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421"/>
        <p:cNvGrpSpPr/>
        <p:nvPr/>
      </p:nvGrpSpPr>
      <p:grpSpPr>
        <a:xfrm>
          <a:off x="0" y="0"/>
          <a:ext cx="0" cy="0"/>
          <a:chOff x="0" y="0"/>
          <a:chExt cx="0" cy="0"/>
        </a:xfrm>
      </p:grpSpPr>
      <p:sp>
        <p:nvSpPr>
          <p:cNvPr id="422" name="Google Shape;422;p3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425" name="Google Shape;425;p33"/>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7" name="Google Shape;437;p3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8" name="Google Shape;438;p3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9" name="Google Shape;439;p3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4" name="Google Shape;444;p3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5" name="Google Shape;445;p3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6" name="Google Shape;446;p3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57" name="Google Shape;457;p34"/>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458" name="Google Shape;458;p34"/>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459" name="Google Shape;459;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60"/>
        <p:cNvGrpSpPr/>
        <p:nvPr/>
      </p:nvGrpSpPr>
      <p:grpSpPr>
        <a:xfrm>
          <a:off x="0" y="0"/>
          <a:ext cx="0" cy="0"/>
          <a:chOff x="0" y="0"/>
          <a:chExt cx="0" cy="0"/>
        </a:xfrm>
      </p:grpSpPr>
      <p:sp>
        <p:nvSpPr>
          <p:cNvPr id="461" name="Google Shape;461;p3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35"/>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35"/>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6" name="Google Shape;466;p3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8" name="Google Shape;478;p3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9" name="Google Shape;479;p3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80" name="Google Shape;480;p35"/>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lang="el"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l" sz="1200">
                <a:solidFill>
                  <a:schemeClr val="accent3"/>
                </a:solidFill>
                <a:latin typeface="Fira Code"/>
                <a:ea typeface="Fira Code"/>
                <a:cs typeface="Fira Code"/>
                <a:sym typeface="Fira Code"/>
              </a:rPr>
              <a:t>, including icons by </a:t>
            </a:r>
            <a:r>
              <a:rPr lang="el"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l" sz="1200">
                <a:solidFill>
                  <a:schemeClr val="accent3"/>
                </a:solidFill>
                <a:latin typeface="Fira Code"/>
                <a:ea typeface="Fira Code"/>
                <a:cs typeface="Fira Code"/>
                <a:sym typeface="Fira Code"/>
              </a:rPr>
              <a:t>, and infographics &amp; images by </a:t>
            </a:r>
            <a:r>
              <a:rPr lang="el"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81"/>
        <p:cNvGrpSpPr/>
        <p:nvPr/>
      </p:nvGrpSpPr>
      <p:grpSpPr>
        <a:xfrm>
          <a:off x="0" y="0"/>
          <a:ext cx="0" cy="0"/>
          <a:chOff x="0" y="0"/>
          <a:chExt cx="0" cy="0"/>
        </a:xfrm>
      </p:grpSpPr>
      <p:sp>
        <p:nvSpPr>
          <p:cNvPr id="482" name="Google Shape;482;p3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5" name="Google Shape;495;p3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6" name="Google Shape;496;p3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7" name="Google Shape;497;p3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98"/>
        <p:cNvGrpSpPr/>
        <p:nvPr/>
      </p:nvGrpSpPr>
      <p:grpSpPr>
        <a:xfrm>
          <a:off x="0" y="0"/>
          <a:ext cx="0" cy="0"/>
          <a:chOff x="0" y="0"/>
          <a:chExt cx="0" cy="0"/>
        </a:xfrm>
      </p:grpSpPr>
      <p:sp>
        <p:nvSpPr>
          <p:cNvPr id="499" name="Google Shape;499;p3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02" name="Google Shape;502;p3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3" name="Google Shape;503;p3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4" name="Google Shape;504;p3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5" name="Google Shape;505;p3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6" name="Google Shape;506;p3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7" name="Google Shape;507;p3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8" name="Google Shape;508;p3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9" name="Google Shape;509;p3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10" name="Google Shape;510;p3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11" name="Google Shape;511;p3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12" name="Google Shape;512;p3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3" name="Google Shape;513;p3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4" name="Google Shape;514;p3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2" name="Google Shape;7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8"/>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20" name="Google Shape;520;p38"/>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&lt; Εισηγητής: Νίκος Κούκος &gt;</a:t>
            </a:r>
            <a:endParaRPr/>
          </a:p>
        </p:txBody>
      </p:sp>
      <p:sp>
        <p:nvSpPr>
          <p:cNvPr id="521" name="Google Shape;521;p3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400"/>
              <a:t>ΕΚΠΑΙΔΕΥΤΙΚΟΣ ΟΜΙΛΟΣ ΕΥΔΟΚΙΜΟΣ</a:t>
            </a:r>
            <a:endParaRPr sz="1400">
              <a:solidFill>
                <a:schemeClr val="accent3"/>
              </a:solidFill>
            </a:endParaRPr>
          </a:p>
        </p:txBody>
      </p:sp>
      <p:sp>
        <p:nvSpPr>
          <p:cNvPr id="522" name="Google Shape;522;p38"/>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23" name="Google Shape;523;p38"/>
          <p:cNvGrpSpPr/>
          <p:nvPr/>
        </p:nvGrpSpPr>
        <p:grpSpPr>
          <a:xfrm>
            <a:off x="1413525" y="1759900"/>
            <a:ext cx="506100" cy="2444350"/>
            <a:chOff x="1413525" y="1759900"/>
            <a:chExt cx="506100" cy="2444350"/>
          </a:xfrm>
        </p:grpSpPr>
        <p:cxnSp>
          <p:nvCxnSpPr>
            <p:cNvPr id="524" name="Google Shape;524;p38"/>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25" name="Google Shape;525;p3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6" name="Google Shape;526;p3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7" name="Google Shape;527;p3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28" name="Google Shape;528;p38"/>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29" name="Google Shape;529;p38"/>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30" name="Google Shape;530;p38"/>
          <p:cNvGrpSpPr/>
          <p:nvPr/>
        </p:nvGrpSpPr>
        <p:grpSpPr>
          <a:xfrm>
            <a:off x="7351658" y="687818"/>
            <a:ext cx="365770" cy="365752"/>
            <a:chOff x="2806813" y="5231175"/>
            <a:chExt cx="295500" cy="292625"/>
          </a:xfrm>
        </p:grpSpPr>
        <p:sp>
          <p:nvSpPr>
            <p:cNvPr id="531" name="Google Shape;531;p38"/>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8"/>
          <p:cNvSpPr txBox="1">
            <a:spLocks noGrp="1"/>
          </p:cNvSpPr>
          <p:nvPr>
            <p:ph type="subTitle" idx="2"/>
          </p:nvPr>
        </p:nvSpPr>
        <p:spPr>
          <a:xfrm>
            <a:off x="7754825" y="640300"/>
            <a:ext cx="12666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000">
                <a:solidFill>
                  <a:schemeClr val="accent6"/>
                </a:solidFill>
              </a:rPr>
              <a:t>[</a:t>
            </a:r>
            <a:r>
              <a:rPr lang="el" sz="1000">
                <a:solidFill>
                  <a:schemeClr val="accent1"/>
                </a:solidFill>
              </a:rPr>
              <a:t>21η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63"/>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5000" dirty="0">
                <a:solidFill>
                  <a:schemeClr val="accent6"/>
                </a:solidFill>
              </a:rPr>
              <a:t>{</a:t>
            </a:r>
            <a:endParaRPr sz="5000" dirty="0">
              <a:solidFill>
                <a:schemeClr val="accent6"/>
              </a:solidFill>
            </a:endParaRPr>
          </a:p>
        </p:txBody>
      </p:sp>
      <p:sp>
        <p:nvSpPr>
          <p:cNvPr id="851" name="Google Shape;851;p6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52" name="Google Shape;852;p63"/>
          <p:cNvCxnSpPr>
            <a:endCxn id="85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853" name="Google Shape;853;p6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854" name="Google Shape;854;p6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855" name="Google Shape;855;p6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3" name="Υπότιτλος 2">
            <a:extLst>
              <a:ext uri="{FF2B5EF4-FFF2-40B4-BE49-F238E27FC236}">
                <a16:creationId xmlns:a16="http://schemas.microsoft.com/office/drawing/2014/main" id="{86B0CC35-531A-45D9-E9AD-8D44B27E8B8D}"/>
              </a:ext>
            </a:extLst>
          </p:cNvPr>
          <p:cNvSpPr>
            <a:spLocks noGrp="1"/>
          </p:cNvSpPr>
          <p:nvPr>
            <p:ph type="subTitle" idx="1"/>
          </p:nvPr>
        </p:nvSpPr>
        <p:spPr>
          <a:xfrm>
            <a:off x="2148263" y="1264875"/>
            <a:ext cx="6527904" cy="2562846"/>
          </a:xfrm>
        </p:spPr>
        <p:txBody>
          <a:bodyPr/>
          <a:lstStyle/>
          <a:p>
            <a:r>
              <a:rPr lang="el-GR" sz="4800" dirty="0">
                <a:solidFill>
                  <a:schemeClr val="accent2"/>
                </a:solidFill>
              </a:rPr>
              <a:t>Τέλος Α’ μέρους</a:t>
            </a:r>
            <a:endParaRPr lang="el-GR" sz="4800"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9"/>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21.0.0</a:t>
            </a:r>
            <a:r>
              <a:rPr lang="el" sz="5000">
                <a:solidFill>
                  <a:schemeClr val="accent6"/>
                </a:solidFill>
              </a:rPr>
              <a:t>{</a:t>
            </a:r>
            <a:endParaRPr sz="5000">
              <a:solidFill>
                <a:schemeClr val="accent6"/>
              </a:solidFill>
            </a:endParaRPr>
          </a:p>
        </p:txBody>
      </p:sp>
      <p:sp>
        <p:nvSpPr>
          <p:cNvPr id="543" name="Google Shape;543;p39"/>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Καλοκαιρινά Projects IV </a:t>
            </a:r>
            <a:r>
              <a:rPr lang="el" sz="2600">
                <a:solidFill>
                  <a:schemeClr val="accent6"/>
                </a:solidFill>
              </a:rPr>
              <a:t>- </a:t>
            </a:r>
            <a:r>
              <a:rPr lang="el" sz="2600">
                <a:solidFill>
                  <a:schemeClr val="lt2"/>
                </a:solidFill>
              </a:rPr>
              <a:t>Asteroids Game</a:t>
            </a:r>
            <a:endParaRPr sz="2600">
              <a:solidFill>
                <a:schemeClr val="lt2"/>
              </a:solidFill>
            </a:endParaRPr>
          </a:p>
        </p:txBody>
      </p:sp>
      <p:sp>
        <p:nvSpPr>
          <p:cNvPr id="544" name="Google Shape;544;p3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5" name="Google Shape;545;p39"/>
          <p:cNvCxnSpPr>
            <a:endCxn id="54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46" name="Google Shape;546;p3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47" name="Google Shape;547;p3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8" name="Google Shape;548;p3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9" name="Google Shape;549;p39"/>
          <p:cNvSpPr txBox="1">
            <a:spLocks noGrp="1"/>
          </p:cNvSpPr>
          <p:nvPr>
            <p:ph type="subTitle" idx="1"/>
          </p:nvPr>
        </p:nvSpPr>
        <p:spPr>
          <a:xfrm>
            <a:off x="2529125" y="2717163"/>
            <a:ext cx="5585100" cy="1026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r>
              <a:rPr lang="el" sz="1400"/>
              <a:t>Σήμερα, θα αναπτύξουμε το κλασικό παιχνίδι arcade, “Asteroids”. Είναι πολύ πιθανό, αρκετοί από σας να το έχουμε παίξει, πολύ παλιότερα.</a:t>
            </a:r>
            <a:endParaRPr sz="1400"/>
          </a:p>
          <a:p>
            <a:pPr marL="0" lvl="0" indent="0" algn="l" rtl="0">
              <a:lnSpc>
                <a:spcPct val="100000"/>
              </a:lnSpc>
              <a:spcBef>
                <a:spcPts val="400"/>
              </a:spcBef>
              <a:spcAft>
                <a:spcPts val="0"/>
              </a:spcAft>
              <a:buNone/>
            </a:pPr>
            <a:r>
              <a:rPr lang="el" sz="1400"/>
              <a:t>Μεταξύ άλλων, θα μάθουμε να φορτώνουμε εικόνες στην οθόνη μας, να χειριζόμαστε την είσοδο του χρήστη από το πληκτρολόγιο, να μετακινούμε αντικείμενα στην οθόνη, σύμφωνα με τη λογική του παιχνιδιού, να ανιχνεύουμε τη σύγκρουση των αντικειμένων, να δείχνουμε κείμενο στην οθόνη και να παίζουμε ήχους.</a:t>
            </a:r>
            <a:endParaRPr sz="1400"/>
          </a:p>
          <a:p>
            <a:pPr marL="0" lvl="0" indent="0" algn="l" rtl="0">
              <a:lnSpc>
                <a:spcPct val="100000"/>
              </a:lnSpc>
              <a:spcBef>
                <a:spcPts val="400"/>
              </a:spcBef>
              <a:spcAft>
                <a:spcPts val="400"/>
              </a:spcAft>
              <a:buNone/>
            </a:pPr>
            <a:r>
              <a:rPr lang="el" sz="1400"/>
              <a:t>&gt;</a:t>
            </a:r>
            <a:endParaRPr sz="1400"/>
          </a:p>
        </p:txBody>
      </p:sp>
      <p:sp>
        <p:nvSpPr>
          <p:cNvPr id="550" name="Google Shape;550;p39"/>
          <p:cNvSpPr txBox="1">
            <a:spLocks noGrp="1"/>
          </p:cNvSpPr>
          <p:nvPr>
            <p:ph type="subTitle" idx="1"/>
          </p:nvPr>
        </p:nvSpPr>
        <p:spPr>
          <a:xfrm>
            <a:off x="1933850" y="1434282"/>
            <a:ext cx="351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Εισαγωγή</a:t>
            </a:r>
            <a:endParaRPr sz="23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0"/>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21.1.1</a:t>
            </a:r>
            <a:r>
              <a:rPr lang="el" sz="5000">
                <a:solidFill>
                  <a:schemeClr val="accent6"/>
                </a:solidFill>
              </a:rPr>
              <a:t>{</a:t>
            </a:r>
            <a:endParaRPr sz="5000">
              <a:solidFill>
                <a:schemeClr val="accent6"/>
              </a:solidFill>
            </a:endParaRPr>
          </a:p>
        </p:txBody>
      </p:sp>
      <p:sp>
        <p:nvSpPr>
          <p:cNvPr id="556" name="Google Shape;556;p40"/>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Περιγραφή του Παιχνιδιού </a:t>
            </a:r>
            <a:r>
              <a:rPr lang="el" sz="2600">
                <a:solidFill>
                  <a:schemeClr val="lt2"/>
                </a:solidFill>
              </a:rPr>
              <a:t>Asteroids</a:t>
            </a:r>
            <a:endParaRPr sz="2600">
              <a:solidFill>
                <a:schemeClr val="lt2"/>
              </a:solidFill>
            </a:endParaRPr>
          </a:p>
        </p:txBody>
      </p:sp>
      <p:sp>
        <p:nvSpPr>
          <p:cNvPr id="557" name="Google Shape;557;p4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8" name="Google Shape;558;p40"/>
          <p:cNvCxnSpPr>
            <a:endCxn id="55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59" name="Google Shape;559;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60" name="Google Shape;560;p4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61" name="Google Shape;561;p4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62" name="Google Shape;562;p40"/>
          <p:cNvSpPr txBox="1">
            <a:spLocks noGrp="1"/>
          </p:cNvSpPr>
          <p:nvPr>
            <p:ph type="subTitle" idx="1"/>
          </p:nvPr>
        </p:nvSpPr>
        <p:spPr>
          <a:xfrm>
            <a:off x="2207350" y="2240350"/>
            <a:ext cx="3648000" cy="783000"/>
          </a:xfrm>
          <a:prstGeom prst="rect">
            <a:avLst/>
          </a:prstGeom>
        </p:spPr>
        <p:txBody>
          <a:bodyPr spcFirstLastPara="1" wrap="square" lIns="91425" tIns="91425" rIns="91425" bIns="91425" anchor="ctr" anchorCtr="0">
            <a:noAutofit/>
          </a:bodyPr>
          <a:lstStyle/>
          <a:p>
            <a:pPr marL="457200" lvl="0" indent="0" algn="l" rtl="0">
              <a:lnSpc>
                <a:spcPct val="100000"/>
              </a:lnSpc>
              <a:spcBef>
                <a:spcPts val="400"/>
              </a:spcBef>
              <a:spcAft>
                <a:spcPts val="0"/>
              </a:spcAft>
              <a:buNone/>
            </a:pPr>
            <a:r>
              <a:rPr lang="el" sz="1500"/>
              <a:t>&lt;</a:t>
            </a:r>
            <a:endParaRPr sz="1500"/>
          </a:p>
          <a:p>
            <a:pPr marL="0" lvl="0" indent="0" algn="l" rtl="0">
              <a:lnSpc>
                <a:spcPct val="100000"/>
              </a:lnSpc>
              <a:spcBef>
                <a:spcPts val="400"/>
              </a:spcBef>
              <a:spcAft>
                <a:spcPts val="0"/>
              </a:spcAft>
              <a:buNone/>
            </a:pPr>
            <a:r>
              <a:rPr lang="el" sz="1500"/>
              <a:t>Θα φτιάξουμε ένα κλώνο του παιχνιδιού Asteroids. Στο παιχνίδι, έχουμε ένα σκάφος το οποίο έχει σαν σκοπό να διαλύει αστεροειδείς που έρχονται προς το μέρος του. Αν ένας αστεροειδής αγγίξει το σκάφος, τότε χάνουμε.</a:t>
            </a:r>
            <a:endParaRPr sz="1500"/>
          </a:p>
          <a:p>
            <a:pPr marL="457200" lvl="0" indent="0" algn="l" rtl="0">
              <a:lnSpc>
                <a:spcPct val="100000"/>
              </a:lnSpc>
              <a:spcBef>
                <a:spcPts val="400"/>
              </a:spcBef>
              <a:spcAft>
                <a:spcPts val="400"/>
              </a:spcAft>
              <a:buNone/>
            </a:pPr>
            <a:r>
              <a:rPr lang="el" sz="1500"/>
              <a:t>&gt;</a:t>
            </a:r>
            <a:endParaRPr sz="1500"/>
          </a:p>
        </p:txBody>
      </p:sp>
      <p:pic>
        <p:nvPicPr>
          <p:cNvPr id="563" name="Google Shape;563;p40"/>
          <p:cNvPicPr preferRelativeResize="0"/>
          <p:nvPr/>
        </p:nvPicPr>
        <p:blipFill>
          <a:blip r:embed="rId3">
            <a:alphaModFix/>
          </a:blip>
          <a:stretch>
            <a:fillRect/>
          </a:stretch>
        </p:blipFill>
        <p:spPr>
          <a:xfrm>
            <a:off x="5971225" y="2006550"/>
            <a:ext cx="2760775" cy="2173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21.1.2</a:t>
            </a:r>
            <a:r>
              <a:rPr lang="el" sz="5000">
                <a:solidFill>
                  <a:schemeClr val="accent6"/>
                </a:solidFill>
              </a:rPr>
              <a:t>{</a:t>
            </a:r>
            <a:endParaRPr sz="5000">
              <a:solidFill>
                <a:schemeClr val="accent6"/>
              </a:solidFill>
            </a:endParaRPr>
          </a:p>
        </p:txBody>
      </p:sp>
      <p:sp>
        <p:nvSpPr>
          <p:cNvPr id="569" name="Google Shape;569;p41"/>
          <p:cNvSpPr txBox="1">
            <a:spLocks noGrp="1"/>
          </p:cNvSpPr>
          <p:nvPr>
            <p:ph type="title" idx="2"/>
          </p:nvPr>
        </p:nvSpPr>
        <p:spPr>
          <a:xfrm>
            <a:off x="2794950" y="677575"/>
            <a:ext cx="57786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Επισκόπηση </a:t>
            </a:r>
            <a:r>
              <a:rPr lang="el" sz="2600">
                <a:solidFill>
                  <a:schemeClr val="accent3"/>
                </a:solidFill>
              </a:rPr>
              <a:t>του </a:t>
            </a:r>
            <a:r>
              <a:rPr lang="el" sz="2600">
                <a:solidFill>
                  <a:schemeClr val="lt2"/>
                </a:solidFill>
              </a:rPr>
              <a:t>παιχνιδιού</a:t>
            </a:r>
            <a:endParaRPr sz="2600">
              <a:solidFill>
                <a:schemeClr val="lt2"/>
              </a:solidFill>
            </a:endParaRPr>
          </a:p>
        </p:txBody>
      </p:sp>
      <p:sp>
        <p:nvSpPr>
          <p:cNvPr id="570" name="Google Shape;570;p4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1" name="Google Shape;571;p41"/>
          <p:cNvCxnSpPr>
            <a:endCxn id="57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72" name="Google Shape;572;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73" name="Google Shape;573;p4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74" name="Google Shape;574;p4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5" name="Google Shape;575;p41"/>
          <p:cNvSpPr txBox="1">
            <a:spLocks noGrp="1"/>
          </p:cNvSpPr>
          <p:nvPr>
            <p:ph type="subTitle" idx="1"/>
          </p:nvPr>
        </p:nvSpPr>
        <p:spPr>
          <a:xfrm>
            <a:off x="2525475" y="1370700"/>
            <a:ext cx="5585100" cy="12594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Το παιχνίδι θα διαθέτει ένα μόνο διαστημόπλοιο. Το διαστημόπλοιο μπορεί να περιστρέφεται, καθώς και να κινείται, αλλά και να ρίχνει σφαίρες. Οι σφαίρες, σπάνε κάθε αστεροειδή σε μικρότερα κομμάτια.</a:t>
            </a:r>
            <a:endParaRPr sz="1400"/>
          </a:p>
          <a:p>
            <a:pPr marL="0" lvl="0" indent="0" algn="l" rtl="0">
              <a:lnSpc>
                <a:spcPct val="100000"/>
              </a:lnSpc>
              <a:spcBef>
                <a:spcPts val="400"/>
              </a:spcBef>
              <a:spcAft>
                <a:spcPts val="0"/>
              </a:spcAft>
              <a:buNone/>
            </a:pPr>
            <a:r>
              <a:rPr lang="el" sz="1400"/>
              <a:t>Το παιχνίδι θα παίζεται με τα παρακάτω πλήκτρα:</a:t>
            </a:r>
            <a:endParaRPr sz="1400"/>
          </a:p>
          <a:p>
            <a:pPr marL="0" lvl="0" indent="0" algn="l" rtl="0">
              <a:lnSpc>
                <a:spcPct val="100000"/>
              </a:lnSpc>
              <a:spcBef>
                <a:spcPts val="400"/>
              </a:spcBef>
              <a:spcAft>
                <a:spcPts val="400"/>
              </a:spcAft>
              <a:buNone/>
            </a:pPr>
            <a:endParaRPr sz="1400"/>
          </a:p>
        </p:txBody>
      </p:sp>
      <p:sp>
        <p:nvSpPr>
          <p:cNvPr id="576" name="Google Shape;576;p41"/>
          <p:cNvSpPr txBox="1"/>
          <p:nvPr/>
        </p:nvSpPr>
        <p:spPr>
          <a:xfrm>
            <a:off x="2620200" y="2825200"/>
            <a:ext cx="5124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a:solidFill>
                  <a:schemeClr val="lt2"/>
                </a:solidFill>
              </a:rPr>
              <a:t>Πλήκτρο</a:t>
            </a:r>
            <a:r>
              <a:rPr lang="el">
                <a:solidFill>
                  <a:schemeClr val="accent3"/>
                </a:solidFill>
              </a:rPr>
              <a:t>		</a:t>
            </a:r>
            <a:r>
              <a:rPr lang="el">
                <a:solidFill>
                  <a:schemeClr val="lt2"/>
                </a:solidFill>
              </a:rPr>
              <a:t>Ενέργεια</a:t>
            </a:r>
            <a:endParaRPr>
              <a:solidFill>
                <a:schemeClr val="lt2"/>
              </a:solidFill>
            </a:endParaRPr>
          </a:p>
          <a:p>
            <a:pPr marL="0" lvl="0" indent="0" algn="l" rtl="0">
              <a:spcBef>
                <a:spcPts val="0"/>
              </a:spcBef>
              <a:spcAft>
                <a:spcPts val="0"/>
              </a:spcAft>
              <a:buNone/>
            </a:pPr>
            <a:r>
              <a:rPr lang="el">
                <a:solidFill>
                  <a:schemeClr val="accent3"/>
                </a:solidFill>
              </a:rPr>
              <a:t>Δεξί βέλος 		Περιστροφή του σκάφους δεξιά</a:t>
            </a:r>
            <a:endParaRPr>
              <a:solidFill>
                <a:schemeClr val="accent3"/>
              </a:solidFill>
            </a:endParaRPr>
          </a:p>
          <a:p>
            <a:pPr marL="0" lvl="0" indent="0" algn="l" rtl="0">
              <a:spcBef>
                <a:spcPts val="0"/>
              </a:spcBef>
              <a:spcAft>
                <a:spcPts val="0"/>
              </a:spcAft>
              <a:buNone/>
            </a:pPr>
            <a:r>
              <a:rPr lang="el">
                <a:solidFill>
                  <a:schemeClr val="accent3"/>
                </a:solidFill>
              </a:rPr>
              <a:t>Αριστερό βέλος  	Περιστροφή του σκάφους αριστερά</a:t>
            </a:r>
            <a:endParaRPr>
              <a:solidFill>
                <a:schemeClr val="accent3"/>
              </a:solidFill>
            </a:endParaRPr>
          </a:p>
          <a:p>
            <a:pPr marL="0" lvl="0" indent="0" algn="l" rtl="0">
              <a:spcBef>
                <a:spcPts val="0"/>
              </a:spcBef>
              <a:spcAft>
                <a:spcPts val="0"/>
              </a:spcAft>
              <a:buNone/>
            </a:pPr>
            <a:r>
              <a:rPr lang="el">
                <a:solidFill>
                  <a:schemeClr val="accent3"/>
                </a:solidFill>
              </a:rPr>
              <a:t>Επάνω βέλος ↑	Επιτάχυνση του σκάφους προς τα εμπρός</a:t>
            </a:r>
            <a:endParaRPr>
              <a:solidFill>
                <a:schemeClr val="accent3"/>
              </a:solidFill>
            </a:endParaRPr>
          </a:p>
          <a:p>
            <a:pPr marL="0" lvl="0" indent="0" algn="l" rtl="0">
              <a:spcBef>
                <a:spcPts val="0"/>
              </a:spcBef>
              <a:spcAft>
                <a:spcPts val="0"/>
              </a:spcAft>
              <a:buNone/>
            </a:pPr>
            <a:r>
              <a:rPr lang="el">
                <a:solidFill>
                  <a:schemeClr val="accent3"/>
                </a:solidFill>
              </a:rPr>
              <a:t>Space		Πυροβολώ</a:t>
            </a:r>
            <a:endParaRPr>
              <a:solidFill>
                <a:schemeClr val="accent3"/>
              </a:solidFill>
            </a:endParaRPr>
          </a:p>
          <a:p>
            <a:pPr marL="0" lvl="0" indent="0" algn="l" rtl="0">
              <a:spcBef>
                <a:spcPts val="0"/>
              </a:spcBef>
              <a:spcAft>
                <a:spcPts val="0"/>
              </a:spcAft>
              <a:buNone/>
            </a:pPr>
            <a:r>
              <a:rPr lang="el">
                <a:solidFill>
                  <a:schemeClr val="accent3"/>
                </a:solidFill>
              </a:rPr>
              <a:t>Escape		Διακοπή του παιχνιδιού</a:t>
            </a:r>
            <a:endParaRPr>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2"/>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21.1.3</a:t>
            </a:r>
            <a:r>
              <a:rPr lang="el" sz="5000">
                <a:solidFill>
                  <a:schemeClr val="accent6"/>
                </a:solidFill>
              </a:rPr>
              <a:t>{</a:t>
            </a:r>
            <a:endParaRPr sz="5000">
              <a:solidFill>
                <a:schemeClr val="accent6"/>
              </a:solidFill>
            </a:endParaRPr>
          </a:p>
        </p:txBody>
      </p:sp>
      <p:sp>
        <p:nvSpPr>
          <p:cNvPr id="582" name="Google Shape;582;p42"/>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Σχεδιασμός </a:t>
            </a:r>
            <a:r>
              <a:rPr lang="el" sz="2600">
                <a:solidFill>
                  <a:schemeClr val="accent3"/>
                </a:solidFill>
              </a:rPr>
              <a:t>του </a:t>
            </a:r>
            <a:r>
              <a:rPr lang="el" sz="2600">
                <a:solidFill>
                  <a:schemeClr val="lt2"/>
                </a:solidFill>
              </a:rPr>
              <a:t>παιχνιδιού</a:t>
            </a:r>
            <a:endParaRPr sz="2600">
              <a:solidFill>
                <a:schemeClr val="accent2"/>
              </a:solidFill>
            </a:endParaRPr>
          </a:p>
        </p:txBody>
      </p:sp>
      <p:sp>
        <p:nvSpPr>
          <p:cNvPr id="583" name="Google Shape;583;p4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4" name="Google Shape;584;p42"/>
          <p:cNvCxnSpPr>
            <a:endCxn id="58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85" name="Google Shape;585;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86" name="Google Shape;586;p4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7" name="Google Shape;587;p4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8" name="Google Shape;588;p42"/>
          <p:cNvSpPr txBox="1">
            <a:spLocks noGrp="1"/>
          </p:cNvSpPr>
          <p:nvPr>
            <p:ph type="subTitle" idx="1"/>
          </p:nvPr>
        </p:nvSpPr>
        <p:spPr>
          <a:xfrm>
            <a:off x="2721050" y="2129475"/>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t>1.	Ρύθμιση του Pygame για το έργο μας</a:t>
            </a:r>
            <a:endParaRPr sz="1100"/>
          </a:p>
          <a:p>
            <a:pPr marL="0" lvl="0" indent="0" algn="l" rtl="0">
              <a:lnSpc>
                <a:spcPct val="100000"/>
              </a:lnSpc>
              <a:spcBef>
                <a:spcPts val="400"/>
              </a:spcBef>
              <a:spcAft>
                <a:spcPts val="0"/>
              </a:spcAft>
              <a:buNone/>
            </a:pPr>
            <a:r>
              <a:rPr lang="el" sz="1100"/>
              <a:t>2.	Χειρισμός εισόδου του παίκτη στο παιχνίδι</a:t>
            </a:r>
            <a:endParaRPr sz="1100"/>
          </a:p>
          <a:p>
            <a:pPr marL="0" lvl="0" indent="0" algn="l" rtl="0">
              <a:lnSpc>
                <a:spcPct val="100000"/>
              </a:lnSpc>
              <a:spcBef>
                <a:spcPts val="400"/>
              </a:spcBef>
              <a:spcAft>
                <a:spcPts val="0"/>
              </a:spcAft>
              <a:buNone/>
            </a:pPr>
            <a:r>
              <a:rPr lang="el" sz="1100"/>
              <a:t>3.	Φόρτωση εικόνων και εμφάνισή τους στην οθόνη</a:t>
            </a:r>
            <a:endParaRPr sz="1100"/>
          </a:p>
          <a:p>
            <a:pPr marL="0" lvl="0" indent="0" algn="l" rtl="0">
              <a:lnSpc>
                <a:spcPct val="100000"/>
              </a:lnSpc>
              <a:spcBef>
                <a:spcPts val="400"/>
              </a:spcBef>
              <a:spcAft>
                <a:spcPts val="0"/>
              </a:spcAft>
              <a:buNone/>
            </a:pPr>
            <a:r>
              <a:rPr lang="el" sz="1100"/>
              <a:t>4.	Δημιουργία αντικειμένων παιχνιδιού με εικόνα, θέση και κάποια λογική</a:t>
            </a:r>
            <a:endParaRPr sz="1100"/>
          </a:p>
          <a:p>
            <a:pPr marL="0" lvl="0" indent="0" algn="l" rtl="0">
              <a:lnSpc>
                <a:spcPct val="100000"/>
              </a:lnSpc>
              <a:spcBef>
                <a:spcPts val="400"/>
              </a:spcBef>
              <a:spcAft>
                <a:spcPts val="0"/>
              </a:spcAft>
              <a:buNone/>
            </a:pPr>
            <a:r>
              <a:rPr lang="el" sz="1100"/>
              <a:t>5.	Μετακίνηση του διαστημοπλοίου</a:t>
            </a:r>
            <a:endParaRPr sz="1100"/>
          </a:p>
          <a:p>
            <a:pPr marL="0" lvl="0" indent="0" algn="l" rtl="0">
              <a:lnSpc>
                <a:spcPct val="100000"/>
              </a:lnSpc>
              <a:spcBef>
                <a:spcPts val="400"/>
              </a:spcBef>
              <a:spcAft>
                <a:spcPts val="0"/>
              </a:spcAft>
              <a:buNone/>
            </a:pPr>
            <a:r>
              <a:rPr lang="el" sz="1100"/>
              <a:t>6.	Μετακίνηση των αστεροειδών και ανίχνευση συγκρούσεων με το διαστημόπλοιο</a:t>
            </a:r>
            <a:endParaRPr sz="1100"/>
          </a:p>
          <a:p>
            <a:pPr marL="0" lvl="0" indent="0" algn="l" rtl="0">
              <a:lnSpc>
                <a:spcPct val="100000"/>
              </a:lnSpc>
              <a:spcBef>
                <a:spcPts val="400"/>
              </a:spcBef>
              <a:spcAft>
                <a:spcPts val="0"/>
              </a:spcAft>
              <a:buNone/>
            </a:pPr>
            <a:r>
              <a:rPr lang="el" sz="1100"/>
              <a:t>7.	Ρίξιμο σφαιρών και καταστροφή αστεροειδών</a:t>
            </a:r>
            <a:endParaRPr sz="1100"/>
          </a:p>
          <a:p>
            <a:pPr marL="0" lvl="0" indent="0" algn="l" rtl="0">
              <a:lnSpc>
                <a:spcPct val="100000"/>
              </a:lnSpc>
              <a:spcBef>
                <a:spcPts val="400"/>
              </a:spcBef>
              <a:spcAft>
                <a:spcPts val="0"/>
              </a:spcAft>
              <a:buNone/>
            </a:pPr>
            <a:r>
              <a:rPr lang="el" sz="1100"/>
              <a:t>8.	Διάσπαση των αστεροειδών σε μικρότερους</a:t>
            </a:r>
            <a:endParaRPr sz="1100"/>
          </a:p>
          <a:p>
            <a:pPr marL="0" lvl="0" indent="0" algn="l" rtl="0">
              <a:lnSpc>
                <a:spcPct val="100000"/>
              </a:lnSpc>
              <a:spcBef>
                <a:spcPts val="400"/>
              </a:spcBef>
              <a:spcAft>
                <a:spcPts val="0"/>
              </a:spcAft>
              <a:buNone/>
            </a:pPr>
            <a:r>
              <a:rPr lang="el" sz="1100"/>
              <a:t>9.	Αναπαραγωγή ήχων</a:t>
            </a:r>
            <a:endParaRPr sz="1100"/>
          </a:p>
          <a:p>
            <a:pPr marL="0" lvl="0" indent="0" algn="l" rtl="0">
              <a:lnSpc>
                <a:spcPct val="100000"/>
              </a:lnSpc>
              <a:spcBef>
                <a:spcPts val="400"/>
              </a:spcBef>
              <a:spcAft>
                <a:spcPts val="0"/>
              </a:spcAft>
              <a:buNone/>
            </a:pPr>
            <a:r>
              <a:rPr lang="el" sz="1100"/>
              <a:t>10.	Χειρισμός του τέλους του παιχνιδιού</a:t>
            </a:r>
            <a:endParaRPr sz="1100"/>
          </a:p>
          <a:p>
            <a:pPr marL="0" lvl="0" indent="0" algn="l" rtl="0">
              <a:lnSpc>
                <a:spcPct val="100000"/>
              </a:lnSpc>
              <a:spcBef>
                <a:spcPts val="400"/>
              </a:spcBef>
              <a:spcAft>
                <a:spcPts val="0"/>
              </a:spcAft>
              <a:buNone/>
            </a:pPr>
            <a:r>
              <a:rPr lang="el" sz="1100"/>
              <a:t>&gt;</a:t>
            </a:r>
            <a:endParaRPr sz="1100"/>
          </a:p>
          <a:p>
            <a:pPr marL="0" lvl="0" indent="0" algn="l" rtl="0">
              <a:lnSpc>
                <a:spcPct val="100000"/>
              </a:lnSpc>
              <a:spcBef>
                <a:spcPts val="400"/>
              </a:spcBef>
              <a:spcAft>
                <a:spcPts val="400"/>
              </a:spcAft>
              <a:buNone/>
            </a:pP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3"/>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21.1.4</a:t>
            </a:r>
            <a:r>
              <a:rPr lang="el" sz="5000">
                <a:solidFill>
                  <a:schemeClr val="accent6"/>
                </a:solidFill>
              </a:rPr>
              <a:t>{</a:t>
            </a:r>
            <a:endParaRPr sz="5000">
              <a:solidFill>
                <a:schemeClr val="accent6"/>
              </a:solidFill>
            </a:endParaRPr>
          </a:p>
        </p:txBody>
      </p:sp>
      <p:sp>
        <p:nvSpPr>
          <p:cNvPr id="594" name="Google Shape;594;p43"/>
          <p:cNvSpPr txBox="1">
            <a:spLocks noGrp="1"/>
          </p:cNvSpPr>
          <p:nvPr>
            <p:ph type="title" idx="2"/>
          </p:nvPr>
        </p:nvSpPr>
        <p:spPr>
          <a:xfrm>
            <a:off x="3078975" y="752750"/>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Αρχή </a:t>
            </a:r>
            <a:r>
              <a:rPr lang="el" sz="2600">
                <a:solidFill>
                  <a:schemeClr val="accent3"/>
                </a:solidFill>
              </a:rPr>
              <a:t>του </a:t>
            </a:r>
            <a:r>
              <a:rPr lang="el" sz="2600">
                <a:solidFill>
                  <a:schemeClr val="lt2"/>
                </a:solidFill>
              </a:rPr>
              <a:t>παιχνιδιού</a:t>
            </a:r>
            <a:endParaRPr sz="2600">
              <a:solidFill>
                <a:schemeClr val="accent2"/>
              </a:solidFill>
            </a:endParaRPr>
          </a:p>
        </p:txBody>
      </p:sp>
      <p:sp>
        <p:nvSpPr>
          <p:cNvPr id="595" name="Google Shape;595;p4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6" name="Google Shape;596;p43"/>
          <p:cNvCxnSpPr>
            <a:endCxn id="59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97" name="Google Shape;597;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98" name="Google Shape;598;p4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9" name="Google Shape;599;p4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00" name="Google Shape;600;p43"/>
          <p:cNvSpPr txBox="1">
            <a:spLocks noGrp="1"/>
          </p:cNvSpPr>
          <p:nvPr>
            <p:ph type="subTitle" idx="1"/>
          </p:nvPr>
        </p:nvSpPr>
        <p:spPr>
          <a:xfrm>
            <a:off x="2605575" y="2116000"/>
            <a:ext cx="51747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r>
              <a:rPr lang="el" sz="1400"/>
              <a:t>Ας σχολιάσουμε τον παρακάτω κώδικα:</a:t>
            </a:r>
            <a:endParaRPr sz="1400"/>
          </a:p>
          <a:p>
            <a:pPr marL="0" lvl="0" indent="0" algn="l" rtl="0">
              <a:lnSpc>
                <a:spcPct val="100000"/>
              </a:lnSpc>
              <a:spcBef>
                <a:spcPts val="400"/>
              </a:spcBef>
              <a:spcAft>
                <a:spcPts val="0"/>
              </a:spcAft>
              <a:buNone/>
            </a:pPr>
            <a:endParaRPr sz="1400"/>
          </a:p>
          <a:p>
            <a:pPr marL="0" lvl="0" indent="0" algn="l" rtl="0">
              <a:lnSpc>
                <a:spcPct val="100000"/>
              </a:lnSpc>
              <a:spcBef>
                <a:spcPts val="400"/>
              </a:spcBef>
              <a:spcAft>
                <a:spcPts val="0"/>
              </a:spcAft>
              <a:buNone/>
            </a:pPr>
            <a:r>
              <a:rPr lang="el" sz="1400">
                <a:solidFill>
                  <a:schemeClr val="lt2"/>
                </a:solidFill>
              </a:rPr>
              <a:t>1.initialize_pygame()</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2.</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3.while True:</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4.    handle_input()</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5.    process_game_logic()</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6.    draw_game_elements()</a:t>
            </a:r>
            <a:endParaRPr sz="1400">
              <a:solidFill>
                <a:schemeClr val="lt2"/>
              </a:solidFill>
            </a:endParaRPr>
          </a:p>
          <a:p>
            <a:pPr marL="0" lvl="0" indent="0" algn="l" rtl="0">
              <a:lnSpc>
                <a:spcPct val="100000"/>
              </a:lnSpc>
              <a:spcBef>
                <a:spcPts val="400"/>
              </a:spcBef>
              <a:spcAft>
                <a:spcPts val="0"/>
              </a:spcAft>
              <a:buNone/>
            </a:pPr>
            <a:r>
              <a:rPr lang="el" sz="1400"/>
              <a:t>&gt;</a:t>
            </a:r>
            <a:endParaRPr sz="1400"/>
          </a:p>
          <a:p>
            <a:pPr marL="0" lvl="0" indent="0" algn="l" rtl="0">
              <a:lnSpc>
                <a:spcPct val="100000"/>
              </a:lnSpc>
              <a:spcBef>
                <a:spcPts val="400"/>
              </a:spcBef>
              <a:spcAft>
                <a:spcPts val="40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4"/>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21.1.5</a:t>
            </a:r>
            <a:r>
              <a:rPr lang="el" sz="5000">
                <a:solidFill>
                  <a:schemeClr val="accent6"/>
                </a:solidFill>
              </a:rPr>
              <a:t>{</a:t>
            </a:r>
            <a:endParaRPr sz="5000">
              <a:solidFill>
                <a:schemeClr val="accent6"/>
              </a:solidFill>
            </a:endParaRPr>
          </a:p>
        </p:txBody>
      </p:sp>
      <p:sp>
        <p:nvSpPr>
          <p:cNvPr id="606" name="Google Shape;606;p44"/>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Χειρισμός </a:t>
            </a:r>
            <a:r>
              <a:rPr lang="el" sz="2600">
                <a:solidFill>
                  <a:schemeClr val="lt2"/>
                </a:solidFill>
              </a:rPr>
              <a:t>εισόδου</a:t>
            </a:r>
            <a:endParaRPr sz="2600">
              <a:solidFill>
                <a:schemeClr val="lt2"/>
              </a:solidFill>
            </a:endParaRPr>
          </a:p>
        </p:txBody>
      </p:sp>
      <p:sp>
        <p:nvSpPr>
          <p:cNvPr id="607" name="Google Shape;607;p4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8" name="Google Shape;608;p44"/>
          <p:cNvCxnSpPr>
            <a:endCxn id="60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09" name="Google Shape;60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10" name="Google Shape;610;p4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11" name="Google Shape;611;p4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2" name="Google Shape;612;p44"/>
          <p:cNvSpPr txBox="1">
            <a:spLocks noGrp="1"/>
          </p:cNvSpPr>
          <p:nvPr>
            <p:ph type="subTitle" idx="1"/>
          </p:nvPr>
        </p:nvSpPr>
        <p:spPr>
          <a:xfrm>
            <a:off x="2221850" y="2016950"/>
            <a:ext cx="60219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&lt;</a:t>
            </a:r>
            <a:endParaRPr sz="1200"/>
          </a:p>
          <a:p>
            <a:pPr marL="0" lvl="0" indent="0" algn="l" rtl="0">
              <a:lnSpc>
                <a:spcPct val="100000"/>
              </a:lnSpc>
              <a:spcBef>
                <a:spcPts val="400"/>
              </a:spcBef>
              <a:spcAft>
                <a:spcPts val="0"/>
              </a:spcAft>
              <a:buNone/>
            </a:pPr>
            <a:r>
              <a:rPr lang="el" sz="1200"/>
              <a:t>Σε αυτό το σημείο, έχουμε τον κύριο βρόχο του παιχνιδιού, έτοιμο να τρέξει τη λογική του παιχνιδιού. </a:t>
            </a:r>
            <a:endParaRPr sz="1200"/>
          </a:p>
          <a:p>
            <a:pPr marL="0" lvl="0" indent="0" algn="l" rtl="0">
              <a:lnSpc>
                <a:spcPct val="100000"/>
              </a:lnSpc>
              <a:spcBef>
                <a:spcPts val="400"/>
              </a:spcBef>
              <a:spcAft>
                <a:spcPts val="0"/>
              </a:spcAft>
              <a:buNone/>
            </a:pPr>
            <a:r>
              <a:rPr lang="el" sz="1200"/>
              <a:t>Στο τέλος αυτού του βήματος, θα έχουμε επίσης μια θέση για να αρχίσουμε να συνδέουμε τα στοιχεία ελέγχου του χρήστη.</a:t>
            </a:r>
            <a:endParaRPr sz="1200"/>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def _handle_input(self):</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for event in pygame.event.get():</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if event.type == pygame.QUIT or (</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event.type == pygame.KEYDOWN and event.key == pygame.K_ESCAPE</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quit()</a:t>
            </a:r>
            <a:endParaRPr sz="1200">
              <a:solidFill>
                <a:schemeClr val="lt2"/>
              </a:solidFill>
            </a:endParaRPr>
          </a:p>
          <a:p>
            <a:pPr marL="0" lvl="0" indent="0" algn="l" rtl="0">
              <a:lnSpc>
                <a:spcPct val="100000"/>
              </a:lnSpc>
              <a:spcBef>
                <a:spcPts val="400"/>
              </a:spcBef>
              <a:spcAft>
                <a:spcPts val="400"/>
              </a:spcAft>
              <a:buNone/>
            </a:pPr>
            <a:r>
              <a:rPr lang="el" sz="1200"/>
              <a:t>&gt;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5"/>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21.1.6</a:t>
            </a:r>
            <a:r>
              <a:rPr lang="el" sz="5000">
                <a:solidFill>
                  <a:schemeClr val="accent6"/>
                </a:solidFill>
              </a:rPr>
              <a:t>{</a:t>
            </a:r>
            <a:endParaRPr sz="5000">
              <a:solidFill>
                <a:schemeClr val="accent6"/>
              </a:solidFill>
            </a:endParaRPr>
          </a:p>
        </p:txBody>
      </p:sp>
      <p:sp>
        <p:nvSpPr>
          <p:cNvPr id="618" name="Google Shape;618;p45"/>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Εισαγωγή </a:t>
            </a:r>
            <a:r>
              <a:rPr lang="el" sz="2600">
                <a:solidFill>
                  <a:schemeClr val="lt2"/>
                </a:solidFill>
              </a:rPr>
              <a:t>Εικόνων</a:t>
            </a:r>
            <a:endParaRPr sz="2600">
              <a:solidFill>
                <a:schemeClr val="lt2"/>
              </a:solidFill>
            </a:endParaRPr>
          </a:p>
        </p:txBody>
      </p:sp>
      <p:sp>
        <p:nvSpPr>
          <p:cNvPr id="619" name="Google Shape;619;p4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0" name="Google Shape;620;p45"/>
          <p:cNvCxnSpPr>
            <a:endCxn id="619"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21" name="Google Shape;621;p4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22" name="Google Shape;622;p4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3" name="Google Shape;623;p4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24" name="Google Shape;624;p45"/>
          <p:cNvSpPr txBox="1">
            <a:spLocks noGrp="1"/>
          </p:cNvSpPr>
          <p:nvPr>
            <p:ph type="subTitle" idx="1"/>
          </p:nvPr>
        </p:nvSpPr>
        <p:spPr>
          <a:xfrm>
            <a:off x="2375150" y="2161275"/>
            <a:ext cx="573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t>Μέχρι εδώ, έχουμε ένα παράθυρο του παιχνιδιού που μπορούμε να το κλείσουμε πατώντας ένα πλήκτρο. Στο τέλος αυτού του βήματος, θα εμφανίσουμε μια εικόνα σε αυτό το παράθυρο.</a:t>
            </a:r>
            <a:endParaRPr sz="1100"/>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from pygame.image import load</a:t>
            </a:r>
            <a:endParaRPr sz="1100">
              <a:solidFill>
                <a:schemeClr val="lt2"/>
              </a:solidFill>
            </a:endParaRPr>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def load_sprite(name, with_alpha=True):</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path = f"assets/sprites/{name}.png"</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loaded_sprite = load(path)</a:t>
            </a:r>
            <a:endParaRPr sz="1100">
              <a:solidFill>
                <a:schemeClr val="lt2"/>
              </a:solidFill>
            </a:endParaRPr>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if with_alpha:</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return loaded_sprite.convert_alpha()</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else:</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return loaded_sprite.convert()</a:t>
            </a:r>
            <a:endParaRPr sz="1100">
              <a:solidFill>
                <a:schemeClr val="lt2"/>
              </a:solidFill>
            </a:endParaRPr>
          </a:p>
          <a:p>
            <a:pPr marL="0" lvl="0" indent="0" algn="l" rtl="0">
              <a:lnSpc>
                <a:spcPct val="100000"/>
              </a:lnSpc>
              <a:spcBef>
                <a:spcPts val="400"/>
              </a:spcBef>
              <a:spcAft>
                <a:spcPts val="0"/>
              </a:spcAft>
              <a:buNone/>
            </a:pPr>
            <a:r>
              <a:rPr lang="el" sz="1100"/>
              <a:t>&gt;</a:t>
            </a:r>
            <a:endParaRPr sz="1100"/>
          </a:p>
          <a:p>
            <a:pPr marL="0" lvl="0" indent="0" algn="l" rtl="0">
              <a:lnSpc>
                <a:spcPct val="100000"/>
              </a:lnSpc>
              <a:spcBef>
                <a:spcPts val="400"/>
              </a:spcBef>
              <a:spcAft>
                <a:spcPts val="400"/>
              </a:spcAft>
              <a:buNone/>
            </a:pPr>
            <a:endParaRPr sz="11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6"/>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21.1.7</a:t>
            </a:r>
            <a:r>
              <a:rPr lang="el" sz="5000">
                <a:solidFill>
                  <a:schemeClr val="accent6"/>
                </a:solidFill>
              </a:rPr>
              <a:t>{</a:t>
            </a:r>
            <a:endParaRPr sz="5000">
              <a:solidFill>
                <a:schemeClr val="accent6"/>
              </a:solidFill>
            </a:endParaRPr>
          </a:p>
        </p:txBody>
      </p:sp>
      <p:sp>
        <p:nvSpPr>
          <p:cNvPr id="630" name="Google Shape;630;p46"/>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Έλεγχος </a:t>
            </a:r>
            <a:r>
              <a:rPr lang="el" sz="2600">
                <a:solidFill>
                  <a:schemeClr val="accent3"/>
                </a:solidFill>
              </a:rPr>
              <a:t>των </a:t>
            </a:r>
            <a:r>
              <a:rPr lang="el" sz="2600">
                <a:solidFill>
                  <a:schemeClr val="lt2"/>
                </a:solidFill>
              </a:rPr>
              <a:t>αντικειμένων</a:t>
            </a:r>
            <a:endParaRPr sz="2600">
              <a:solidFill>
                <a:schemeClr val="lt2"/>
              </a:solidFill>
            </a:endParaRPr>
          </a:p>
        </p:txBody>
      </p:sp>
      <p:sp>
        <p:nvSpPr>
          <p:cNvPr id="631" name="Google Shape;631;p4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2" name="Google Shape;632;p46"/>
          <p:cNvCxnSpPr>
            <a:endCxn id="63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33" name="Google Shape;633;p4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34" name="Google Shape;634;p4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35" name="Google Shape;635;p4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36" name="Google Shape;636;p46"/>
          <p:cNvSpPr txBox="1">
            <a:spLocks noGrp="1"/>
          </p:cNvSpPr>
          <p:nvPr>
            <p:ph type="subTitle" idx="1"/>
          </p:nvPr>
        </p:nvSpPr>
        <p:spPr>
          <a:xfrm>
            <a:off x="2375150" y="2161275"/>
            <a:ext cx="573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a:t>&lt;</a:t>
            </a:r>
            <a:endParaRPr sz="1500"/>
          </a:p>
          <a:p>
            <a:pPr marL="0" lvl="0" indent="0" algn="l" rtl="0">
              <a:lnSpc>
                <a:spcPct val="100000"/>
              </a:lnSpc>
              <a:spcBef>
                <a:spcPts val="400"/>
              </a:spcBef>
              <a:spcAft>
                <a:spcPts val="0"/>
              </a:spcAft>
              <a:buNone/>
            </a:pPr>
            <a:r>
              <a:rPr lang="el" sz="1500"/>
              <a:t>Σε αυτό το σημείο, το πρόγραμμά μας εμφανίζει μια εικόνα φόντου ενός μικρού κομματιού του σύμπαντος όπου θα λάβει χώρα το παιχνίδι μας με τους Αστεροειδείς. </a:t>
            </a:r>
            <a:endParaRPr sz="1500"/>
          </a:p>
          <a:p>
            <a:pPr marL="0" lvl="0" indent="0" algn="l" rtl="0">
              <a:lnSpc>
                <a:spcPct val="100000"/>
              </a:lnSpc>
              <a:spcBef>
                <a:spcPts val="400"/>
              </a:spcBef>
              <a:spcAft>
                <a:spcPts val="0"/>
              </a:spcAft>
              <a:buNone/>
            </a:pPr>
            <a:r>
              <a:rPr lang="el" sz="1500"/>
              <a:t>Είναι λίγο άδειο αυτήν τη στιγμή, οπότε σε αυτήν την ενότητα θα το γεμίσουμε. </a:t>
            </a:r>
            <a:endParaRPr sz="1500"/>
          </a:p>
          <a:p>
            <a:pPr marL="0" lvl="0" indent="0" algn="l" rtl="0">
              <a:lnSpc>
                <a:spcPct val="100000"/>
              </a:lnSpc>
              <a:spcBef>
                <a:spcPts val="400"/>
              </a:spcBef>
              <a:spcAft>
                <a:spcPts val="0"/>
              </a:spcAft>
              <a:buNone/>
            </a:pPr>
            <a:r>
              <a:rPr lang="el" sz="1500"/>
              <a:t>&gt;</a:t>
            </a:r>
            <a:endParaRPr sz="1500"/>
          </a:p>
          <a:p>
            <a:pPr marL="0" lvl="0" indent="0" algn="l" rtl="0">
              <a:lnSpc>
                <a:spcPct val="100000"/>
              </a:lnSpc>
              <a:spcBef>
                <a:spcPts val="400"/>
              </a:spcBef>
              <a:spcAft>
                <a:spcPts val="400"/>
              </a:spcAft>
              <a:buNone/>
            </a:pPr>
            <a:endParaRPr sz="1500">
              <a:solidFill>
                <a:schemeClr val="lt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Προβολή στην οθόνη (16:9)</PresentationFormat>
  <Paragraphs>129</Paragraphs>
  <Slides>10</Slides>
  <Notes>10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2</vt:i4>
      </vt:variant>
      <vt:variant>
        <vt:lpstr>Τίτλοι διαφανειών</vt:lpstr>
      </vt:variant>
      <vt:variant>
        <vt:i4>10</vt:i4>
      </vt:variant>
    </vt:vector>
  </HeadingPairs>
  <TitlesOfParts>
    <vt:vector size="15" baseType="lpstr">
      <vt:lpstr>Montserrat</vt:lpstr>
      <vt:lpstr>Arial</vt:lpstr>
      <vt:lpstr>Fira Code</vt:lpstr>
      <vt:lpstr>Simple Light</vt:lpstr>
      <vt:lpstr>Programming Language Workshop for Beginners by Slidesgo</vt:lpstr>
      <vt:lpstr>Γλώσσα‘Προγραμματισμού’: {</vt:lpstr>
      <vt:lpstr>21.0.0{</vt:lpstr>
      <vt:lpstr>21.1.1{</vt:lpstr>
      <vt:lpstr>21.1.2{</vt:lpstr>
      <vt:lpstr>21.1.3{</vt:lpstr>
      <vt:lpstr>21.1.4{</vt:lpstr>
      <vt:lpstr>21.1.5{</vt:lpstr>
      <vt:lpstr>21.1.6{</vt:lpstr>
      <vt:lpstr>21.1.7{</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ΕΥΔΟΚΙΜΟΣ</cp:lastModifiedBy>
  <cp:revision>1</cp:revision>
  <dcterms:modified xsi:type="dcterms:W3CDTF">2023-08-14T18:24:10Z</dcterms:modified>
</cp:coreProperties>
</file>