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7b3920afbd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7b3920afbd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7d74ec4c6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7d74ec4c6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7d7b57fe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7d7b57fe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7d7b57fe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7d7b57fe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7d7b57fe0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7d7b57fe0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7d7b57fe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7d7b57fe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d7b57fe0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d7b57fe0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7d7b57fe0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7d7b57fe0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7d7b57fe0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7d7b57fe0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7d7b57fe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7d7b57fe0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7d7b57fe0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7d7b57fe0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7b3920a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7b3920a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7d7b57fe0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7d7b57fe0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7d7b57fe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7d7b57fe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68105b8f7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68105b8f7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68105b8f7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68105b8f7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7d74ec4c6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7d74ec4c6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5b590f58f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5b590f58f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8105b8f7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68105b8f7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7d74ec4c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7d74ec4c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7d74ec4c6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7d74ec4c6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7" name="Google Shape;457;p26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9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1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31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3" name="Google Shape;613;p35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4" name="Google Shape;61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6" name="Google Shape;61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7" name="Google Shape;61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3" name="Google Shape;633;p37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4" name="Google Shape;634;p37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7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6" name="Google Shape;636;p37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3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9" name="Google Shape;639;p37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37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7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1" name="Google Shape;661;p3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9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39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0" name="Google Shape;680;p39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39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3" name="Google Shape;683;p39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3" name="Google Shape;693;p3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3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3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8" name="Google Shape;698;p3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0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40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40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40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40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40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40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40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4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4" name="Google Shape;724;p4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1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41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41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41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41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3" name="Google Shape;733;p41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41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41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41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41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41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41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4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4" name="Google Shape;754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42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4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1" name="Google Shape;761;p4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2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2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3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2" name="Google Shape;792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3" name="Google Shape;793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4" name="Google Shape;794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5" name="Google Shape;795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6" name="Google Shape;796;p4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4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8" name="Google Shape;798;p43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9" name="Google Shape;799;p4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0" name="Google Shape;800;p43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4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44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5" name="Google Shape;825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7" name="Google Shape;827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6" name="Google Shape;836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5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45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6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5" name="Google Shape;845;p46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6" name="Google Shape;846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7" name="Google Shape;847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2" name="Google Shape;852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6" name="Google Shape;876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7" name="Google Shape;877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0" name="Google Shape;900;p49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901" name="Google Shape;901;p4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49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03" name="Google Shape;903;p49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904" name="Google Shape;904;p49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5" name="Google Shape;905;p49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06" name="Google Shape;9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49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909" name="Google Shape;909;p49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10" name="Google Shape;910;p49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911" name="Google Shape;911;p49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49"/>
          <p:cNvSpPr txBox="1">
            <a:spLocks noGrp="1"/>
          </p:cNvSpPr>
          <p:nvPr>
            <p:ph type="subTitle" idx="2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24η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8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24.1.8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31" name="Google Shape;1031;p58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Φόρτωση αρχείων </a:t>
            </a:r>
            <a:r>
              <a:rPr lang="el" sz="2600">
                <a:solidFill>
                  <a:schemeClr val="accent3"/>
                </a:solidFill>
              </a:rPr>
              <a:t>σε </a:t>
            </a:r>
            <a:r>
              <a:rPr lang="el" sz="2600">
                <a:solidFill>
                  <a:schemeClr val="lt2"/>
                </a:solidFill>
              </a:rPr>
              <a:t>DataFrame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32" name="Google Shape;1032;p5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33" name="Google Shape;1033;p58"/>
          <p:cNvCxnSpPr>
            <a:endCxn id="103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4" name="Google Shape;1034;p5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35" name="Google Shape;1035;p5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36" name="Google Shape;1036;p5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37" name="Google Shape;1037;p58"/>
          <p:cNvSpPr txBox="1">
            <a:spLocks noGrp="1"/>
          </p:cNvSpPr>
          <p:nvPr>
            <p:ph type="subTitle" idx="1"/>
          </p:nvPr>
        </p:nvSpPr>
        <p:spPr>
          <a:xfrm>
            <a:off x="2744975" y="1744900"/>
            <a:ext cx="29679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import pandas as pd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df = pd.read_csv('C:\\Users\\ΝΚ\Desktop\\data.csv')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print(df)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1038" name="Google Shape;10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325" y="2031725"/>
            <a:ext cx="3019329" cy="2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9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24.1.9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44" name="Google Shape;1044;p59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Άνοιγμα </a:t>
            </a:r>
            <a:r>
              <a:rPr lang="el" sz="2600">
                <a:solidFill>
                  <a:schemeClr val="lt2"/>
                </a:solidFill>
              </a:rPr>
              <a:t>αρχείων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45" name="Google Shape;1045;p5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46" name="Google Shape;1046;p59"/>
          <p:cNvCxnSpPr>
            <a:endCxn id="104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7" name="Google Shape;1047;p5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48" name="Google Shape;1048;p5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49" name="Google Shape;1049;p5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0" name="Google Shape;1050;p59"/>
          <p:cNvSpPr txBox="1">
            <a:spLocks noGrp="1"/>
          </p:cNvSpPr>
          <p:nvPr>
            <p:ph type="subTitle" idx="1"/>
          </p:nvPr>
        </p:nvSpPr>
        <p:spPr>
          <a:xfrm>
            <a:off x="2941050" y="2277625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pd.read_csv('C:\\Users\\ΝΚ\\Desktop\\data.csv')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print(df.to_string())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0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56" name="Google Shape;1056;p60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Ανάγνωση </a:t>
            </a:r>
            <a:r>
              <a:rPr lang="el" sz="2600">
                <a:solidFill>
                  <a:schemeClr val="accent3"/>
                </a:solidFill>
              </a:rPr>
              <a:t>αρχείων </a:t>
            </a:r>
            <a:r>
              <a:rPr lang="el" sz="2600">
                <a:solidFill>
                  <a:schemeClr val="lt2"/>
                </a:solidFill>
              </a:rPr>
              <a:t>JSON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57" name="Google Shape;1057;p6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58" name="Google Shape;1058;p60"/>
          <p:cNvCxnSpPr>
            <a:endCxn id="105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9" name="Google Shape;1059;p6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60" name="Google Shape;1060;p6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1" name="Google Shape;1061;p6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2" name="Google Shape;1062;p60"/>
          <p:cNvSpPr txBox="1">
            <a:spLocks noGrp="1"/>
          </p:cNvSpPr>
          <p:nvPr>
            <p:ph type="subTitle" idx="1"/>
          </p:nvPr>
        </p:nvSpPr>
        <p:spPr>
          <a:xfrm>
            <a:off x="2785525" y="1857350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pd.read_json('data.json')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print(df.to_string())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solidFill>
                <a:schemeClr val="lt2"/>
              </a:solidFill>
            </a:endParaRPr>
          </a:p>
        </p:txBody>
      </p:sp>
      <p:sp>
        <p:nvSpPr>
          <p:cNvPr id="1063" name="Google Shape;1063;p60"/>
          <p:cNvSpPr txBox="1"/>
          <p:nvPr/>
        </p:nvSpPr>
        <p:spPr>
          <a:xfrm>
            <a:off x="2807375" y="1247725"/>
            <a:ext cx="21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ΑΝΑΓΝΩΣΗ JSON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4" name="Google Shape;1064;p60"/>
          <p:cNvSpPr txBox="1"/>
          <p:nvPr/>
        </p:nvSpPr>
        <p:spPr>
          <a:xfrm>
            <a:off x="5596475" y="1289650"/>
            <a:ext cx="21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ΛΕΞΙΚΟ ΩΣ JSON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65" name="Google Shape;10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25" y="1811800"/>
            <a:ext cx="1903405" cy="2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1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71" name="Google Shape;1071;p61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Ανάλυση </a:t>
            </a:r>
            <a:r>
              <a:rPr lang="el" sz="2600">
                <a:solidFill>
                  <a:schemeClr val="accent3"/>
                </a:solidFill>
              </a:rPr>
              <a:t>των </a:t>
            </a:r>
            <a:r>
              <a:rPr lang="el" sz="2600">
                <a:solidFill>
                  <a:schemeClr val="lt2"/>
                </a:solidFill>
              </a:rPr>
              <a:t>DataFrames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72" name="Google Shape;1072;p6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73" name="Google Shape;1073;p61"/>
          <p:cNvCxnSpPr>
            <a:endCxn id="107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4" name="Google Shape;1074;p6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75" name="Google Shape;1075;p6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6" name="Google Shape;1076;p6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7" name="Google Shape;1077;p61"/>
          <p:cNvSpPr txBox="1">
            <a:spLocks noGrp="1"/>
          </p:cNvSpPr>
          <p:nvPr>
            <p:ph type="subTitle" idx="1"/>
          </p:nvPr>
        </p:nvSpPr>
        <p:spPr>
          <a:xfrm>
            <a:off x="2860850" y="1930050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print(df.head(10))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solidFill>
                <a:schemeClr val="lt2"/>
              </a:solidFill>
            </a:endParaRPr>
          </a:p>
        </p:txBody>
      </p:sp>
      <p:pic>
        <p:nvPicPr>
          <p:cNvPr id="1078" name="Google Shape;10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325" y="2421875"/>
            <a:ext cx="3257208" cy="20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2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84" name="Google Shape;1084;p62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Πληροφορίες </a:t>
            </a:r>
            <a:r>
              <a:rPr lang="el" sz="2600">
                <a:solidFill>
                  <a:schemeClr val="accent3"/>
                </a:solidFill>
              </a:rPr>
              <a:t>για τα</a:t>
            </a:r>
            <a:r>
              <a:rPr lang="el" sz="2600">
                <a:solidFill>
                  <a:schemeClr val="accent2"/>
                </a:solidFill>
              </a:rPr>
              <a:t> </a:t>
            </a:r>
            <a:r>
              <a:rPr lang="el" sz="2600">
                <a:solidFill>
                  <a:schemeClr val="lt2"/>
                </a:solidFill>
              </a:rPr>
              <a:t>Δεδομένα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85" name="Google Shape;1085;p6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86" name="Google Shape;1086;p62"/>
          <p:cNvCxnSpPr>
            <a:endCxn id="108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Google Shape;1087;p6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88" name="Google Shape;1088;p6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9" name="Google Shape;1089;p6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90" name="Google Shape;1090;p62"/>
          <p:cNvSpPr txBox="1">
            <a:spLocks noGrp="1"/>
          </p:cNvSpPr>
          <p:nvPr>
            <p:ph type="subTitle" idx="1"/>
          </p:nvPr>
        </p:nvSpPr>
        <p:spPr>
          <a:xfrm>
            <a:off x="2798450" y="1316000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>
                <a:solidFill>
                  <a:schemeClr val="lt2"/>
                </a:solidFill>
              </a:rPr>
              <a:t>print(df.info())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1091" name="Google Shape;10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50" y="2161275"/>
            <a:ext cx="3167162" cy="2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3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97" name="Google Shape;1097;p63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Καθαρισμός δεδομένων </a:t>
            </a:r>
            <a:r>
              <a:rPr lang="el" sz="2600">
                <a:solidFill>
                  <a:schemeClr val="accent3"/>
                </a:solidFill>
              </a:rPr>
              <a:t>– </a:t>
            </a:r>
            <a:r>
              <a:rPr lang="el" sz="2600">
                <a:solidFill>
                  <a:schemeClr val="lt2"/>
                </a:solidFill>
              </a:rPr>
              <a:t>Data Cleaning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98" name="Google Shape;1098;p6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99" name="Google Shape;1099;p63"/>
          <p:cNvCxnSpPr>
            <a:endCxn id="109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6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01" name="Google Shape;1101;p6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02" name="Google Shape;1102;p6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03" name="Google Shape;1103;p63"/>
          <p:cNvSpPr txBox="1">
            <a:spLocks noGrp="1"/>
          </p:cNvSpPr>
          <p:nvPr>
            <p:ph type="subTitle" idx="1"/>
          </p:nvPr>
        </p:nvSpPr>
        <p:spPr>
          <a:xfrm>
            <a:off x="3511425" y="2338100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Άχρηστα ή και επιζήμια δεδομένα μπορεί να είναι: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Κενά κελιά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Δεδομένα σε λάθος μορφή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Λανθασμένα δεδομένα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/>
              <a:t>•	Διπλά δεδομένα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4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09" name="Google Shape;1109;p64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Καθαρισμός κενών κελιών </a:t>
            </a:r>
            <a:r>
              <a:rPr lang="el" sz="2600">
                <a:solidFill>
                  <a:schemeClr val="accent3"/>
                </a:solidFill>
              </a:rPr>
              <a:t>και </a:t>
            </a:r>
            <a:r>
              <a:rPr lang="el" sz="2600">
                <a:solidFill>
                  <a:schemeClr val="lt2"/>
                </a:solidFill>
              </a:rPr>
              <a:t>απαλοιφή γραμμών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10" name="Google Shape;1110;p6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11" name="Google Shape;1111;p64"/>
          <p:cNvCxnSpPr>
            <a:endCxn id="111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6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13" name="Google Shape;1113;p6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4" name="Google Shape;1114;p6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5" name="Google Shape;1115;p64"/>
          <p:cNvSpPr txBox="1">
            <a:spLocks noGrp="1"/>
          </p:cNvSpPr>
          <p:nvPr>
            <p:ph type="subTitle" idx="1"/>
          </p:nvPr>
        </p:nvSpPr>
        <p:spPr>
          <a:xfrm>
            <a:off x="2860850" y="2020075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new_df = df.dropna()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print(new_df.to_string())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116" name="Google Shape;11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950" y="1365475"/>
            <a:ext cx="2566725" cy="28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22" name="Google Shape;1122;p65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</a:t>
            </a:r>
            <a:r>
              <a:rPr lang="el" sz="2600">
                <a:solidFill>
                  <a:schemeClr val="accent3"/>
                </a:solidFill>
              </a:rPr>
              <a:t>κενών </a:t>
            </a:r>
            <a:r>
              <a:rPr lang="el" sz="2600">
                <a:solidFill>
                  <a:schemeClr val="lt2"/>
                </a:solidFill>
              </a:rPr>
              <a:t>τιμών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23" name="Google Shape;1123;p6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24" name="Google Shape;1124;p65"/>
          <p:cNvCxnSpPr>
            <a:endCxn id="112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6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26" name="Google Shape;1126;p6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7" name="Google Shape;1127;p6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8" name="Google Shape;1128;p65"/>
          <p:cNvSpPr txBox="1">
            <a:spLocks noGrp="1"/>
          </p:cNvSpPr>
          <p:nvPr>
            <p:ph type="subTitle" idx="1"/>
          </p:nvPr>
        </p:nvSpPr>
        <p:spPr>
          <a:xfrm>
            <a:off x="2860850" y="2125100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df["Calories"].fillna(130, inplace = True)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solidFill>
                <a:schemeClr val="lt2"/>
              </a:solidFill>
            </a:endParaRPr>
          </a:p>
        </p:txBody>
      </p:sp>
      <p:pic>
        <p:nvPicPr>
          <p:cNvPr id="1129" name="Google Shape;112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775" y="1584961"/>
            <a:ext cx="2677918" cy="1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6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35" name="Google Shape;1135;p66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τιμών </a:t>
            </a:r>
            <a:r>
              <a:rPr lang="el" sz="2600">
                <a:solidFill>
                  <a:schemeClr val="accent3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Mean, Median και Mode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36" name="Google Shape;1136;p6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37" name="Google Shape;1137;p66"/>
          <p:cNvCxnSpPr>
            <a:endCxn id="1136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8" name="Google Shape;1138;p6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39" name="Google Shape;1139;p6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0" name="Google Shape;1140;p6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1" name="Google Shape;1141;p66"/>
          <p:cNvSpPr txBox="1">
            <a:spLocks noGrp="1"/>
          </p:cNvSpPr>
          <p:nvPr>
            <p:ph type="subTitle" idx="1"/>
          </p:nvPr>
        </p:nvSpPr>
        <p:spPr>
          <a:xfrm>
            <a:off x="3609475" y="2801550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x = df["Calories"].mean()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df["Calories"].fillna(x, inplace = True)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solidFill>
                <a:schemeClr val="lt2"/>
              </a:solidFill>
            </a:endParaRPr>
          </a:p>
        </p:txBody>
      </p:sp>
      <p:sp>
        <p:nvSpPr>
          <p:cNvPr id="1142" name="Google Shape;1142;p66"/>
          <p:cNvSpPr txBox="1"/>
          <p:nvPr/>
        </p:nvSpPr>
        <p:spPr>
          <a:xfrm>
            <a:off x="2941050" y="139922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MEAN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7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48" name="Google Shape;1148;p67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τιμών </a:t>
            </a:r>
            <a:r>
              <a:rPr lang="el" sz="2600">
                <a:solidFill>
                  <a:schemeClr val="accent3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Mean, Median και Mode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49" name="Google Shape;1149;p6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50" name="Google Shape;1150;p67"/>
          <p:cNvCxnSpPr>
            <a:endCxn id="114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1" name="Google Shape;1151;p6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52" name="Google Shape;1152;p6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53" name="Google Shape;1153;p6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54" name="Google Shape;1154;p67"/>
          <p:cNvSpPr txBox="1">
            <a:spLocks noGrp="1"/>
          </p:cNvSpPr>
          <p:nvPr>
            <p:ph type="subTitle" idx="1"/>
          </p:nvPr>
        </p:nvSpPr>
        <p:spPr>
          <a:xfrm>
            <a:off x="4153125" y="2706925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pd.read_csv('C:\\Users\\ΝΚ\\Desktop\\data.csv')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x = df["Calories"].median()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df["Calories"].fillna(x, inplace = True)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55" name="Google Shape;1155;p67"/>
          <p:cNvSpPr txBox="1"/>
          <p:nvPr/>
        </p:nvSpPr>
        <p:spPr>
          <a:xfrm>
            <a:off x="2941050" y="139922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MEDIAN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 txBox="1">
            <a:spLocks noGrp="1"/>
          </p:cNvSpPr>
          <p:nvPr>
            <p:ph type="subTitle" idx="1"/>
          </p:nvPr>
        </p:nvSpPr>
        <p:spPr>
          <a:xfrm>
            <a:off x="4502475" y="3021600"/>
            <a:ext cx="3716700" cy="12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Η βιβλιοθήκη Pandas είναι φτιαγμένη ειδικά  γι’ αυτό το λόγο. Έτσι, διαθέτει κατάλληλες λειτουργίες για τον χειρισμό, την ανάλυση και την εξερεύνηση δεδομένων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23" name="Google Shape;923;p50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24" name="Google Shape;924;p50"/>
          <p:cNvSpPr txBox="1">
            <a:spLocks noGrp="1"/>
          </p:cNvSpPr>
          <p:nvPr>
            <p:ph type="title" idx="2"/>
          </p:nvPr>
        </p:nvSpPr>
        <p:spPr>
          <a:xfrm>
            <a:off x="2673675" y="686500"/>
            <a:ext cx="5726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26" name="Google Shape;926;p50"/>
          <p:cNvCxnSpPr>
            <a:endCxn id="92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5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28" name="Google Shape;928;p5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9" name="Google Shape;929;p5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50"/>
          <p:cNvSpPr txBox="1"/>
          <p:nvPr/>
        </p:nvSpPr>
        <p:spPr>
          <a:xfrm>
            <a:off x="2638025" y="1546900"/>
            <a:ext cx="43848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Η επιστήμη των δεδομένων είναι ένας κλάδος της Επιστήμης των Υπολογιστών στον οποίο μελετάμε τη χρήση, αποθήκευση και ανάλυση των δεδομένων ώστε να μπορούμε να εξάγουμε χρήσιμες πληροφορίες απ’ αυτά.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2736400" y="1264875"/>
            <a:ext cx="20763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ΕΠΙΣΤΗΜΗ ΔΕΔΟΜΕΝΩΝ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4572000" y="2718475"/>
            <a:ext cx="20763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PANDAS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8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24.1.18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61" name="Google Shape;1161;p68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τιμών </a:t>
            </a:r>
            <a:r>
              <a:rPr lang="el" sz="2600">
                <a:solidFill>
                  <a:schemeClr val="accent3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Mean, Median και Mode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62" name="Google Shape;1162;p6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63" name="Google Shape;1163;p68"/>
          <p:cNvCxnSpPr>
            <a:endCxn id="116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4" name="Google Shape;1164;p6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65" name="Google Shape;1165;p6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66" name="Google Shape;1166;p6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67" name="Google Shape;1167;p68"/>
          <p:cNvSpPr txBox="1">
            <a:spLocks noGrp="1"/>
          </p:cNvSpPr>
          <p:nvPr>
            <p:ph type="subTitle" idx="1"/>
          </p:nvPr>
        </p:nvSpPr>
        <p:spPr>
          <a:xfrm>
            <a:off x="4153125" y="2706925"/>
            <a:ext cx="2789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x = df["Calories"].mode()[0]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df["Calories"].fillna(x, inplace = True)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68" name="Google Shape;1168;p68"/>
          <p:cNvSpPr txBox="1"/>
          <p:nvPr/>
        </p:nvSpPr>
        <p:spPr>
          <a:xfrm>
            <a:off x="2941050" y="139922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MODE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9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24.1.19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74" name="Google Shape;1174;p69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Ασκήσεις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75" name="Google Shape;1175;p6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76" name="Google Shape;1176;p69"/>
          <p:cNvCxnSpPr>
            <a:endCxn id="117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6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78" name="Google Shape;1178;p6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79" name="Google Shape;1179;p6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80" name="Google Shape;1180;p69"/>
          <p:cNvSpPr txBox="1">
            <a:spLocks noGrp="1"/>
          </p:cNvSpPr>
          <p:nvPr>
            <p:ph type="subTitle" idx="1"/>
          </p:nvPr>
        </p:nvSpPr>
        <p:spPr>
          <a:xfrm>
            <a:off x="2860850" y="1564775"/>
            <a:ext cx="55968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 dirty="0"/>
              <a:t>Αντικαταστήστε όλες τις κενές τιμές στη στήλη 'Calories' με την τιμή 0.</a:t>
            </a:r>
            <a:endParaRPr sz="1300" dirty="0"/>
          </a:p>
        </p:txBody>
      </p:sp>
      <p:sp>
        <p:nvSpPr>
          <p:cNvPr id="1181" name="Google Shape;1181;p69"/>
          <p:cNvSpPr txBox="1"/>
          <p:nvPr/>
        </p:nvSpPr>
        <p:spPr>
          <a:xfrm>
            <a:off x="3021275" y="224707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2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2" name="Google Shape;1182;p69"/>
          <p:cNvSpPr txBox="1">
            <a:spLocks noGrp="1"/>
          </p:cNvSpPr>
          <p:nvPr>
            <p:ph type="subTitle" idx="1"/>
          </p:nvPr>
        </p:nvSpPr>
        <p:spPr>
          <a:xfrm>
            <a:off x="3547200" y="2569425"/>
            <a:ext cx="55968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 dirty="0"/>
              <a:t>Αντικαταστήστε τις  κενές  τιμές στις στήλες  'Maxpulse' και'Pulse' με την τιμή mean κάθε στήλης</a:t>
            </a:r>
            <a:endParaRPr sz="1300" dirty="0"/>
          </a:p>
        </p:txBody>
      </p:sp>
      <p:sp>
        <p:nvSpPr>
          <p:cNvPr id="1183" name="Google Shape;1183;p69"/>
          <p:cNvSpPr txBox="1"/>
          <p:nvPr/>
        </p:nvSpPr>
        <p:spPr>
          <a:xfrm>
            <a:off x="2509825" y="1297488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1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4" name="Google Shape;1184;p69"/>
          <p:cNvSpPr txBox="1">
            <a:spLocks noGrp="1"/>
          </p:cNvSpPr>
          <p:nvPr>
            <p:ph type="subTitle" idx="1"/>
          </p:nvPr>
        </p:nvSpPr>
        <p:spPr>
          <a:xfrm>
            <a:off x="4153125" y="3758850"/>
            <a:ext cx="48651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Αντικαταστήστε τις κενές τιμές στη στήλη 'Duration' με τη mode (πιο συχνή τιμή) της στήλης.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/>
          </a:p>
        </p:txBody>
      </p:sp>
      <p:sp>
        <p:nvSpPr>
          <p:cNvPr id="1185" name="Google Shape;1185;p69"/>
          <p:cNvSpPr txBox="1"/>
          <p:nvPr/>
        </p:nvSpPr>
        <p:spPr>
          <a:xfrm>
            <a:off x="3662925" y="3401550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1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>
            <a:spLocks noGrp="1"/>
          </p:cNvSpPr>
          <p:nvPr>
            <p:ph type="subTitle" idx="1"/>
          </p:nvPr>
        </p:nvSpPr>
        <p:spPr>
          <a:xfrm>
            <a:off x="3026450" y="2189400"/>
            <a:ext cx="3716700" cy="18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import pandas as pd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mydataset = {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  'cars': ["BMW", "Volvo", "Ford"],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  'passings': [3, 7, 2]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}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 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myvar = pd.DataFrame(mydataset)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 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 dirty="0">
                <a:solidFill>
                  <a:schemeClr val="lt2"/>
                </a:solidFill>
              </a:rPr>
              <a:t>print(myvar)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2"/>
              </a:solidFill>
            </a:endParaRPr>
          </a:p>
        </p:txBody>
      </p:sp>
      <p:sp>
        <p:nvSpPr>
          <p:cNvPr id="938" name="Google Shape;938;p51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39" name="Google Shape;939;p51"/>
          <p:cNvSpPr txBox="1">
            <a:spLocks noGrp="1"/>
          </p:cNvSpPr>
          <p:nvPr>
            <p:ph type="title" idx="2"/>
          </p:nvPr>
        </p:nvSpPr>
        <p:spPr>
          <a:xfrm>
            <a:off x="3150250" y="677575"/>
            <a:ext cx="5726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Εγκατάσταση </a:t>
            </a:r>
            <a:r>
              <a:rPr lang="el" sz="2500">
                <a:solidFill>
                  <a:schemeClr val="accent3"/>
                </a:solidFill>
              </a:rPr>
              <a:t>και </a:t>
            </a:r>
            <a:r>
              <a:rPr lang="el" sz="2500">
                <a:solidFill>
                  <a:schemeClr val="lt2"/>
                </a:solidFill>
              </a:rPr>
              <a:t>εισαγωγή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1" name="Google Shape;941;p51"/>
          <p:cNvCxnSpPr>
            <a:endCxn id="94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" name="Google Shape;942;p5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43" name="Google Shape;943;p5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4" name="Google Shape;944;p5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5" name="Google Shape;945;p51"/>
          <p:cNvSpPr txBox="1"/>
          <p:nvPr/>
        </p:nvSpPr>
        <p:spPr>
          <a:xfrm>
            <a:off x="3026450" y="1330975"/>
            <a:ext cx="2106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ΕΙΣΑΓΩΓΗ PANDAS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2"/>
          <p:cNvSpPr txBox="1">
            <a:spLocks noGrp="1"/>
          </p:cNvSpPr>
          <p:nvPr>
            <p:ph type="subTitle" idx="1"/>
          </p:nvPr>
        </p:nvSpPr>
        <p:spPr>
          <a:xfrm>
            <a:off x="4616400" y="2222950"/>
            <a:ext cx="37167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import pandas as pd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a = [1, 7, 2]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myvar = pd.Series(a)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print(myvar)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951" name="Google Shape;951;p52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52" name="Google Shape;952;p52"/>
          <p:cNvSpPr txBox="1">
            <a:spLocks noGrp="1"/>
          </p:cNvSpPr>
          <p:nvPr>
            <p:ph type="title" idx="2"/>
          </p:nvPr>
        </p:nvSpPr>
        <p:spPr>
          <a:xfrm>
            <a:off x="3150250" y="677575"/>
            <a:ext cx="5726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Τι είναι οι </a:t>
            </a:r>
            <a:r>
              <a:rPr lang="el" sz="2500">
                <a:solidFill>
                  <a:schemeClr val="accent3"/>
                </a:solidFill>
              </a:rPr>
              <a:t>σειρές – </a:t>
            </a:r>
            <a:r>
              <a:rPr lang="el" sz="2500">
                <a:solidFill>
                  <a:schemeClr val="lt2"/>
                </a:solidFill>
              </a:rPr>
              <a:t>Series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53" name="Google Shape;953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4" name="Google Shape;954;p52"/>
          <p:cNvCxnSpPr>
            <a:endCxn id="95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5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56" name="Google Shape;956;p5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7" name="Google Shape;957;p5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8" name="Google Shape;958;p52"/>
          <p:cNvSpPr txBox="1"/>
          <p:nvPr/>
        </p:nvSpPr>
        <p:spPr>
          <a:xfrm>
            <a:off x="2254800" y="1359750"/>
            <a:ext cx="22104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Οι Pandas Series είναι όπως οι στήλες σε έναν πίνακα. Είναι ένας μονοδιάστατος πίνακας ο οποίος μπορεί να αποθηκεύσει δεδομένα οποιουδήποτε τύπου.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9" name="Google Shape;959;p52"/>
          <p:cNvSpPr txBox="1"/>
          <p:nvPr/>
        </p:nvSpPr>
        <p:spPr>
          <a:xfrm>
            <a:off x="4675250" y="1539375"/>
            <a:ext cx="2534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ΔΗΜΙΟΥΡΓΙΑ ΣΕΙΡΩΝ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3"/>
          <p:cNvSpPr txBox="1">
            <a:spLocks noGrp="1"/>
          </p:cNvSpPr>
          <p:nvPr>
            <p:ph type="subTitle" idx="1"/>
          </p:nvPr>
        </p:nvSpPr>
        <p:spPr>
          <a:xfrm>
            <a:off x="4616400" y="2222950"/>
            <a:ext cx="37167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import pandas as pd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a = [2, 9, 3]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 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myvar = pd.Series(a, index = ["a", "b", "c"])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 </a:t>
            </a:r>
            <a:endParaRPr sz="14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 dirty="0">
                <a:solidFill>
                  <a:schemeClr val="lt2"/>
                </a:solidFill>
              </a:rPr>
              <a:t>print(myvar)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965" name="Google Shape;965;p53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66" name="Google Shape;966;p53"/>
          <p:cNvSpPr txBox="1">
            <a:spLocks noGrp="1"/>
          </p:cNvSpPr>
          <p:nvPr>
            <p:ph type="title" idx="2"/>
          </p:nvPr>
        </p:nvSpPr>
        <p:spPr>
          <a:xfrm>
            <a:off x="3150250" y="677575"/>
            <a:ext cx="5726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Τι είναι οι </a:t>
            </a:r>
            <a:r>
              <a:rPr lang="el" sz="2500">
                <a:solidFill>
                  <a:schemeClr val="accent3"/>
                </a:solidFill>
              </a:rPr>
              <a:t>ετικέτες – </a:t>
            </a:r>
            <a:r>
              <a:rPr lang="el" sz="2500">
                <a:solidFill>
                  <a:schemeClr val="lt2"/>
                </a:solidFill>
              </a:rPr>
              <a:t>Labels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67" name="Google Shape;967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68" name="Google Shape;968;p53"/>
          <p:cNvCxnSpPr>
            <a:endCxn id="96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5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70" name="Google Shape;970;p5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1" name="Google Shape;971;p5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2" name="Google Shape;972;p53"/>
          <p:cNvSpPr txBox="1"/>
          <p:nvPr/>
        </p:nvSpPr>
        <p:spPr>
          <a:xfrm>
            <a:off x="2254800" y="1359750"/>
            <a:ext cx="22104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Πρόκειται για την αρίθμηση των τιμών. Αν δεν έχει αναφερθεί κάτι άλλο, τότε οι τιμές «ετικετάρονται» με τον index number τους, 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3" name="Google Shape;973;p53"/>
          <p:cNvSpPr txBox="1"/>
          <p:nvPr/>
        </p:nvSpPr>
        <p:spPr>
          <a:xfrm>
            <a:off x="4675250" y="1539375"/>
            <a:ext cx="2953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ΔΗΜΙΟΥΡΓΙΑ ΕΤΙΚΕΤΩΝ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4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79" name="Google Shape;979;p54"/>
          <p:cNvSpPr txBox="1">
            <a:spLocks noGrp="1"/>
          </p:cNvSpPr>
          <p:nvPr>
            <p:ph type="title" idx="2"/>
          </p:nvPr>
        </p:nvSpPr>
        <p:spPr>
          <a:xfrm>
            <a:off x="2762800" y="677575"/>
            <a:ext cx="5997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Αντικείμενα </a:t>
            </a:r>
            <a:r>
              <a:rPr lang="el" sz="2600">
                <a:solidFill>
                  <a:schemeClr val="accent3"/>
                </a:solidFill>
              </a:rPr>
              <a:t>τύπου </a:t>
            </a:r>
            <a:r>
              <a:rPr lang="el" sz="2600">
                <a:solidFill>
                  <a:schemeClr val="lt2"/>
                </a:solidFill>
              </a:rPr>
              <a:t>Κλειδί/Τιμή</a:t>
            </a:r>
            <a:r>
              <a:rPr lang="el" sz="2600">
                <a:solidFill>
                  <a:schemeClr val="accent2"/>
                </a:solidFill>
              </a:rPr>
              <a:t> 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980" name="Google Shape;980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81" name="Google Shape;981;p54"/>
          <p:cNvCxnSpPr>
            <a:endCxn id="98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2" name="Google Shape;982;p5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83" name="Google Shape;983;p5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4" name="Google Shape;984;p5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5" name="Google Shape;985;p54"/>
          <p:cNvSpPr txBox="1">
            <a:spLocks noGrp="1"/>
          </p:cNvSpPr>
          <p:nvPr>
            <p:ph type="subTitle" idx="1"/>
          </p:nvPr>
        </p:nvSpPr>
        <p:spPr>
          <a:xfrm>
            <a:off x="2860850" y="2182075"/>
            <a:ext cx="27696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2"/>
                </a:solidFill>
              </a:rPr>
              <a:t>import pandas as pd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2"/>
                </a:solidFill>
              </a:rPr>
              <a:t>lessons = {"day1": algebra, "day2": Language, "day3": Geography}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2"/>
                </a:solidFill>
              </a:rPr>
              <a:t>myvar</a:t>
            </a:r>
            <a:r>
              <a:rPr lang="en-US" sz="1200" dirty="0">
                <a:solidFill>
                  <a:schemeClr val="lt2"/>
                </a:solidFill>
              </a:rPr>
              <a:t> = </a:t>
            </a:r>
            <a:r>
              <a:rPr lang="en-US" sz="1200" dirty="0" err="1">
                <a:solidFill>
                  <a:schemeClr val="lt2"/>
                </a:solidFill>
              </a:rPr>
              <a:t>pd.Series</a:t>
            </a:r>
            <a:r>
              <a:rPr lang="en-US" sz="1200" dirty="0">
                <a:solidFill>
                  <a:schemeClr val="lt2"/>
                </a:solidFill>
              </a:rPr>
              <a:t>(calories)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2"/>
                </a:solidFill>
              </a:rPr>
              <a:t>print(</a:t>
            </a:r>
            <a:r>
              <a:rPr lang="en-US" sz="1200" dirty="0" err="1">
                <a:solidFill>
                  <a:schemeClr val="lt2"/>
                </a:solidFill>
              </a:rPr>
              <a:t>myvar</a:t>
            </a:r>
            <a:r>
              <a:rPr lang="en-US" sz="1200" dirty="0">
                <a:solidFill>
                  <a:schemeClr val="lt2"/>
                </a:solidFill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2"/>
              </a:solidFill>
            </a:endParaRPr>
          </a:p>
        </p:txBody>
      </p:sp>
      <p:pic>
        <p:nvPicPr>
          <p:cNvPr id="986" name="Google Shape;9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400" y="2016100"/>
            <a:ext cx="2215375" cy="1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5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92" name="Google Shape;992;p55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7753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Δημιουργία </a:t>
            </a:r>
            <a:r>
              <a:rPr lang="el" sz="2600">
                <a:solidFill>
                  <a:schemeClr val="accent3"/>
                </a:solidFill>
              </a:rPr>
              <a:t>DataFrame με </a:t>
            </a:r>
            <a:r>
              <a:rPr lang="el" sz="2600">
                <a:solidFill>
                  <a:schemeClr val="lt2"/>
                </a:solidFill>
              </a:rPr>
              <a:t>δύο Series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993" name="Google Shape;993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94" name="Google Shape;994;p55"/>
          <p:cNvCxnSpPr>
            <a:endCxn id="99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5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96" name="Google Shape;996;p5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7" name="Google Shape;997;p5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8" name="Google Shape;998;p55"/>
          <p:cNvSpPr txBox="1">
            <a:spLocks noGrp="1"/>
          </p:cNvSpPr>
          <p:nvPr>
            <p:ph type="subTitle" idx="1"/>
          </p:nvPr>
        </p:nvSpPr>
        <p:spPr>
          <a:xfrm>
            <a:off x="2860850" y="2121325"/>
            <a:ext cx="30726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import pandas as pd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data = {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 "calories": [420, 380, 390],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 "duration": [50, 40, 45]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}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myvar = pd.DataFrame(data)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print(myvar)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999" name="Google Shape;9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100" y="2408225"/>
            <a:ext cx="2168325" cy="14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6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05" name="Google Shape;1005;p56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Ανεύρεση γραμμής </a:t>
            </a:r>
            <a:r>
              <a:rPr lang="el" sz="2600">
                <a:solidFill>
                  <a:schemeClr val="accent3"/>
                </a:solidFill>
              </a:rPr>
              <a:t>σε </a:t>
            </a:r>
            <a:r>
              <a:rPr lang="el" sz="2600">
                <a:solidFill>
                  <a:schemeClr val="lt2"/>
                </a:solidFill>
              </a:rPr>
              <a:t>DataFrame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06" name="Google Shape;1006;p5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07" name="Google Shape;1007;p56"/>
          <p:cNvCxnSpPr>
            <a:endCxn id="1006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8" name="Google Shape;1008;p5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09" name="Google Shape;1009;p5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0" name="Google Shape;1010;p5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1" name="Google Shape;1011;p56"/>
          <p:cNvSpPr txBox="1">
            <a:spLocks noGrp="1"/>
          </p:cNvSpPr>
          <p:nvPr>
            <p:ph type="subTitle" idx="1"/>
          </p:nvPr>
        </p:nvSpPr>
        <p:spPr>
          <a:xfrm>
            <a:off x="2860850" y="2121325"/>
            <a:ext cx="29679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import pandas as pd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data = {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 "calories": [420, 380, 390],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 "duration": [50, 40, 45]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}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#load data into a DataFrame object: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df = pd.DataFrame(data)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print(df.loc[0])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1012" name="Google Shape;10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750" y="2434950"/>
            <a:ext cx="3037900" cy="14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7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24.1.7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18" name="Google Shape;1018;p57"/>
          <p:cNvSpPr txBox="1">
            <a:spLocks noGrp="1"/>
          </p:cNvSpPr>
          <p:nvPr>
            <p:ph type="title" idx="2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Ονομαζόμενα </a:t>
            </a:r>
            <a:r>
              <a:rPr lang="el" sz="2600">
                <a:solidFill>
                  <a:schemeClr val="lt2"/>
                </a:solidFill>
              </a:rPr>
              <a:t>Indexes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19" name="Google Shape;1019;p5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20" name="Google Shape;1020;p57"/>
          <p:cNvCxnSpPr>
            <a:endCxn id="101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5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22" name="Google Shape;1022;p5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4" name="Google Shape;1024;p57"/>
          <p:cNvSpPr txBox="1">
            <a:spLocks noGrp="1"/>
          </p:cNvSpPr>
          <p:nvPr>
            <p:ph type="subTitle" idx="1"/>
          </p:nvPr>
        </p:nvSpPr>
        <p:spPr>
          <a:xfrm>
            <a:off x="2860850" y="2326325"/>
            <a:ext cx="29679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import pandas as pd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data = {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 "calories": [420, 380, 390],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  "duration": [50, 40, 45]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}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df = pd.DataFrame(data, index = ["day1", "day2", "day3"])</a:t>
            </a: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 dirty="0">
                <a:solidFill>
                  <a:schemeClr val="lt2"/>
                </a:solidFill>
              </a:rPr>
              <a:t>print(df) 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1025" name="Google Shape;10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275" y="1744888"/>
            <a:ext cx="2866675" cy="13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Προβολή στην οθόνη (16:9)</PresentationFormat>
  <Paragraphs>268</Paragraphs>
  <Slides>21</Slides>
  <Notes>21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Montserrat</vt:lpstr>
      <vt:lpstr>Fira Code</vt:lpstr>
      <vt:lpstr>Arial</vt:lpstr>
      <vt:lpstr>Programming Language Workshop for Beginners by Slidesgo</vt:lpstr>
      <vt:lpstr>Programming Language Workshop for Beginners by Slidesgo</vt:lpstr>
      <vt:lpstr>Γλώσσα‘Προγραμματισμού’: {</vt:lpstr>
      <vt:lpstr>24.1.0{</vt:lpstr>
      <vt:lpstr>24.1.1{</vt:lpstr>
      <vt:lpstr>24.1.2{</vt:lpstr>
      <vt:lpstr>24.1.3{</vt:lpstr>
      <vt:lpstr>24.1.4{</vt:lpstr>
      <vt:lpstr>24.1.5{</vt:lpstr>
      <vt:lpstr>24.1.6{</vt:lpstr>
      <vt:lpstr>24.1.7{</vt:lpstr>
      <vt:lpstr>24.1.8{</vt:lpstr>
      <vt:lpstr>24.1.9{</vt:lpstr>
      <vt:lpstr>24.1.10{</vt:lpstr>
      <vt:lpstr>24.1.11{</vt:lpstr>
      <vt:lpstr>24.1.12{</vt:lpstr>
      <vt:lpstr>24.1.12{</vt:lpstr>
      <vt:lpstr>24.1.14{</vt:lpstr>
      <vt:lpstr>24.1.15{</vt:lpstr>
      <vt:lpstr>24.1.16{</vt:lpstr>
      <vt:lpstr>24.1.17{</vt:lpstr>
      <vt:lpstr>24.1.18{</vt:lpstr>
      <vt:lpstr>24.1.19{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Γλώσσα‘Προγραμματισμού’: {</dc:title>
  <cp:lastModifiedBy>Ioannis</cp:lastModifiedBy>
  <cp:revision>1</cp:revision>
  <dcterms:modified xsi:type="dcterms:W3CDTF">2023-09-11T18:17:54Z</dcterms:modified>
</cp:coreProperties>
</file>