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Fira Code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Cod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iraCod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9a58e63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9a58e63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87ef949bf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87ef949bf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59a58e636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59a58e636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9a58e636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59a58e636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59a58e636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59a58e636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59a58e636d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59a58e636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59a58e636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59a58e636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59a58e636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59a58e636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59a58e636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59a58e636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59a58e636d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59a58e636d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9a58e636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59a58e636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87ef949bf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87ef949bf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9a58e636d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9a58e636d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9a58e636d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59a58e636d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59a58e636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59a58e636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9a58e63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9a58e63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9a58e636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9a58e636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59a58e6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59a58e6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587ef949bf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587ef949bf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87ef949bf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587ef949bf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587ef949bf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587ef949bf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587ef949bf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587ef949bf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4" name="Google Shape;194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3" name="Google Shape;253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6" name="Google Shape;256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27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3" name="Google Shape;323;p29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9" name="Google Shape;379;p31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31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31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31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7" name="Google Shape;397;p31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02" name="Google Shape;402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6" name="Google Shape;416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32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18" name="Google Shape;418;p32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419" name="Google Shape;419;p32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0" name="Google Shape;420;p32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8" name="Google Shape;458;p34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59" name="Google Shape;459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35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l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l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3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3" name="Google Shape;493;p3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3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2" name="Google Shape;51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Γλώσσα</a:t>
            </a:r>
            <a:r>
              <a:rPr lang="el">
                <a:solidFill>
                  <a:schemeClr val="accent2"/>
                </a:solidFill>
              </a:rPr>
              <a:t>‘Προγραμματισμού’: </a:t>
            </a:r>
            <a:r>
              <a:rPr lang="el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0" name="Google Shape;520;p38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&lt; Εισηγητής: Νίκος Κούκος &gt;</a:t>
            </a:r>
            <a:endParaRPr/>
          </a:p>
        </p:txBody>
      </p:sp>
      <p:sp>
        <p:nvSpPr>
          <p:cNvPr id="521" name="Google Shape;521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ΕΚΠΑΙΔΕΥΤΙΚΟΣ ΟΜΙΛΟΣ ΕΥΔΟΚΙΜΟΣ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38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6"/>
                </a:solidFill>
              </a:rPr>
              <a:t>[</a:t>
            </a:r>
            <a:r>
              <a:rPr lang="el">
                <a:solidFill>
                  <a:schemeClr val="accent1"/>
                </a:solidFill>
              </a:rPr>
              <a:t>Python</a:t>
            </a:r>
            <a:r>
              <a:rPr lang="el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3" name="Google Shape;523;p38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524" name="Google Shape;524;p38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75" y="4537800"/>
            <a:ext cx="441450" cy="6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575" y="2872075"/>
            <a:ext cx="2866847" cy="16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>
            <p:ph idx="1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ex-apostaseos</a:t>
            </a:r>
            <a:r>
              <a:rPr lang="el" sz="1400">
                <a:solidFill>
                  <a:schemeClr val="accent3"/>
                </a:solidFill>
              </a:rPr>
              <a:t>.</a:t>
            </a:r>
            <a:r>
              <a:rPr lang="el">
                <a:solidFill>
                  <a:schemeClr val="accent6"/>
                </a:solidFill>
              </a:rPr>
              <a:t>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529" name="Google Shape;529;p38"/>
          <p:cNvSpPr txBox="1"/>
          <p:nvPr>
            <p:ph idx="1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dk2"/>
                </a:solidFill>
              </a:rPr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30" name="Google Shape;530;p38"/>
          <p:cNvGrpSpPr/>
          <p:nvPr/>
        </p:nvGrpSpPr>
        <p:grpSpPr>
          <a:xfrm>
            <a:off x="7351658" y="687818"/>
            <a:ext cx="365770" cy="365752"/>
            <a:chOff x="2806813" y="5231175"/>
            <a:chExt cx="295500" cy="292625"/>
          </a:xfrm>
        </p:grpSpPr>
        <p:sp>
          <p:nvSpPr>
            <p:cNvPr id="531" name="Google Shape;531;p38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8"/>
          <p:cNvSpPr txBox="1"/>
          <p:nvPr>
            <p:ph idx="2" type="subTitle"/>
          </p:nvPr>
        </p:nvSpPr>
        <p:spPr>
          <a:xfrm>
            <a:off x="7754825" y="640300"/>
            <a:ext cx="1266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6"/>
                </a:solidFill>
              </a:rPr>
              <a:t>[</a:t>
            </a:r>
            <a:r>
              <a:rPr lang="el" sz="1000">
                <a:solidFill>
                  <a:schemeClr val="accent1"/>
                </a:solidFill>
              </a:rPr>
              <a:t>17η Εβδομάδα</a:t>
            </a:r>
            <a:r>
              <a:rPr lang="el" sz="1000">
                <a:solidFill>
                  <a:schemeClr val="accent6"/>
                </a:solidFill>
              </a:rPr>
              <a:t>] </a:t>
            </a:r>
            <a:endParaRPr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17.2.6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3" name="Google Shape;663;p47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64" name="Google Shape;664;p4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5" name="Google Shape;665;p47"/>
          <p:cNvCxnSpPr>
            <a:endCxn id="66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4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67" name="Google Shape;667;p4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8" name="Google Shape;668;p4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9" name="Google Shape;669;p47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Toplevel χρησιμοποιείται για την παροχή ενός ξεχωριστού κοντέινερ παραθύρου.</a:t>
            </a:r>
            <a:endParaRPr sz="1400"/>
          </a:p>
        </p:txBody>
      </p:sp>
      <p:sp>
        <p:nvSpPr>
          <p:cNvPr id="670" name="Google Shape;670;p47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from tkinter import *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root = Tk()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root.title("hello")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top = Toplevel()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top.title("Python")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top.mainloop()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671" name="Google Shape;671;p47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Toplevel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72" name="Google Shape;6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88" y="2896015"/>
            <a:ext cx="1127600" cy="129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7"/>
          <p:cNvSpPr txBox="1"/>
          <p:nvPr>
            <p:ph idx="1" type="subTitle"/>
          </p:nvPr>
        </p:nvSpPr>
        <p:spPr>
          <a:xfrm>
            <a:off x="4256400" y="3974088"/>
            <a:ext cx="47766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lt1"/>
                </a:solidFill>
              </a:rPr>
              <a:t>Δείτε τα υπόλοιπα widgets στις σημειώσεις…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17.2.7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79" name="Google Shape;679;p48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81" name="Google Shape;681;p48"/>
          <p:cNvCxnSpPr>
            <a:endCxn id="68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4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83" name="Google Shape;683;p4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4" name="Google Shape;684;p4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5" name="Google Shape;685;p48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Spinbox είναι μια παραλλαγή του τυπικού γραφικού στοιχείου Tkinter Entry, το οποίο μπορεί να χρησιμοποιηθεί για επιλογή από έναν σταθερό αριθμό τιμών.</a:t>
            </a:r>
            <a:endParaRPr sz="1400"/>
          </a:p>
        </p:txBody>
      </p:sp>
      <p:sp>
        <p:nvSpPr>
          <p:cNvPr id="686" name="Google Shape;686;p48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from tkinter import *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master = Tk()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 = Spinbox(master, from_ = 0, to = 10)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w.pack()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mainloop()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687" name="Google Shape;687;p48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Spinbox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88" name="Google Shape;6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13" y="3607575"/>
            <a:ext cx="2038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17.2.8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94" name="Google Shape;694;p4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96" name="Google Shape;696;p49"/>
          <p:cNvCxnSpPr>
            <a:endCxn id="69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4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98" name="Google Shape;698;p4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9" name="Google Shape;699;p4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0" name="Google Shape;700;p49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Ένα PanedWindow είναι ένα γραφικό στοιχείο κοντέινερ που μπορεί να περιέχει οποιονδήποτε αριθμό παραθύρων, διατεταγμένα οριζόντια ή κάθετα.</a:t>
            </a:r>
            <a:endParaRPr sz="1400"/>
          </a:p>
        </p:txBody>
      </p:sp>
      <p:sp>
        <p:nvSpPr>
          <p:cNvPr id="701" name="Google Shape;701;p49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&lt;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from tkinter import *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m1 = PanedWindow()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m1.pack(fill = BOTH, expand = 1)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left = Entry(m1, bd = 5)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m1.add(left)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m2 = PanedWindow(m1, orient = VERTICAL)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m1.add(m2)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top = Scale( m2, orient = HORIZONTAL)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m2.add(top)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bottom = Button(m2, text = "OK")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m2.add(bottom)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mainloop()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900"/>
              <a:t>&gt;</a:t>
            </a:r>
            <a:endParaRPr sz="900"/>
          </a:p>
        </p:txBody>
      </p:sp>
      <p:sp>
        <p:nvSpPr>
          <p:cNvPr id="702" name="Google Shape;702;p49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Panedwindow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703" name="Google Shape;7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25" y="3526946"/>
            <a:ext cx="2553148" cy="1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17.2.9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09" name="Google Shape;709;p50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10" name="Google Shape;710;p5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11" name="Google Shape;711;p50"/>
          <p:cNvCxnSpPr>
            <a:endCxn id="71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13" name="Google Shape;713;p5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4" name="Google Shape;714;p5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5" name="Google Shape;715;p50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Ένα πλαίσιο ετικέτας είναι ένα απλό widget κοντέινερ. Ο πρωταρχικός του σκοπός είναι να λειτουργεί ως διαχωριστικό ή δοχείο για πολύπλοκες διατάξεις παραθύρων.</a:t>
            </a:r>
            <a:endParaRPr sz="1400"/>
          </a:p>
        </p:txBody>
      </p:sp>
      <p:sp>
        <p:nvSpPr>
          <p:cNvPr id="716" name="Google Shape;716;p50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*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labelframe = LabelFrame(root, text = "Αυτό είναι ένα LabelFrame")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labelframe.pack(fill = "both", expand = "yes")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left = Label(labelframe, text = "Μέσα σε ένα LabelFrame")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left.pack()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717" name="Google Shape;717;p50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Labeled window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718" name="Google Shape;7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00" y="3293250"/>
            <a:ext cx="23241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24" name="Google Shape;724;p51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25" name="Google Shape;725;p5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6" name="Google Shape;726;p51"/>
          <p:cNvCxnSpPr>
            <a:endCxn id="72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28" name="Google Shape;728;p5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9" name="Google Shape;729;p5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0" name="Google Shape;730;p51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Αυτό το widget χρησιμοποιείται για την εμφάνιση πλαισίων μηνυμάτων στις εφαρμογές μας.</a:t>
            </a:r>
            <a:endParaRPr sz="1400"/>
          </a:p>
        </p:txBody>
      </p:sp>
      <p:sp>
        <p:nvSpPr>
          <p:cNvPr id="731" name="Google Shape;731;p51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messagebox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 = 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top.geometry("100x100")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def hello():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messagebox.showinfo("Say Hello", "Hello World")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 = Button(top, text = "Say Hello", command = hello)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B1.place(x = 35,y = 50)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732" name="Google Shape;732;p51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tkMessageBox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733" name="Google Shape;7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87" y="3010550"/>
            <a:ext cx="1866640" cy="1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17.2.10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39" name="Google Shape;739;p52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40" name="Google Shape;740;p5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41" name="Google Shape;741;p52"/>
          <p:cNvCxnSpPr>
            <a:endCxn id="74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43" name="Google Shape;743;p5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4" name="Google Shape;744;p5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5" name="Google Shape;745;p52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Αυτό το widget χρησιμοποιείται για την εμφάνιση πλαισίων μηνυμάτων στις εφαρμογές μας.</a:t>
            </a:r>
            <a:endParaRPr sz="1400"/>
          </a:p>
        </p:txBody>
      </p:sp>
      <p:sp>
        <p:nvSpPr>
          <p:cNvPr id="746" name="Google Shape;746;p52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messagebox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 = 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top.geometry("100x100")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def hello():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messagebox.showinfo("Say Hello", "Hello World")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 = Button(top, text = "Say Hello", command = hello)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B1.place(x = 35,y = 50)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top.mainloop()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747" name="Google Shape;747;p52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tkMessageBox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748" name="Google Shape;7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87" y="3010550"/>
            <a:ext cx="1866640" cy="1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54" name="Google Shape;754;p53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Εισαγωγή </a:t>
            </a:r>
            <a:r>
              <a:rPr lang="el" sz="2600">
                <a:solidFill>
                  <a:schemeClr val="accent6"/>
                </a:solidFill>
              </a:rPr>
              <a:t>στο </a:t>
            </a:r>
            <a:r>
              <a:rPr lang="el" sz="2600">
                <a:solidFill>
                  <a:schemeClr val="lt2"/>
                </a:solidFill>
              </a:rPr>
              <a:t>ttkbootstrap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56" name="Google Shape;756;p53"/>
          <p:cNvCxnSpPr>
            <a:endCxn id="755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58" name="Google Shape;758;p5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9" name="Google Shape;759;p5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0" name="Google Shape;760;p53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To ttkbootstrap είναι μια «συνεργασία» του ttk με το bootstrap, το οποίο μας εξασφαλίζει όλα τα καλά εμφανισιακά χαρακτηριστικά του bootstrap.</a:t>
            </a:r>
            <a:endParaRPr sz="1400"/>
          </a:p>
        </p:txBody>
      </p:sp>
      <p:sp>
        <p:nvSpPr>
          <p:cNvPr id="761" name="Google Shape;761;p53"/>
          <p:cNvSpPr txBox="1"/>
          <p:nvPr>
            <p:ph idx="1" type="subTitle"/>
          </p:nvPr>
        </p:nvSpPr>
        <p:spPr>
          <a:xfrm>
            <a:off x="4715475" y="2625413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Στο command line: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600"/>
              <a:t>pip install ttkbootstrap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67" name="Google Shape;767;p54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Εισαγωγή </a:t>
            </a:r>
            <a:r>
              <a:rPr lang="el" sz="2600">
                <a:solidFill>
                  <a:schemeClr val="accent6"/>
                </a:solidFill>
              </a:rPr>
              <a:t>στο </a:t>
            </a:r>
            <a:r>
              <a:rPr lang="el" sz="2600">
                <a:solidFill>
                  <a:schemeClr val="lt2"/>
                </a:solidFill>
              </a:rPr>
              <a:t>ttkbootstrap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68" name="Google Shape;768;p5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69" name="Google Shape;769;p54"/>
          <p:cNvCxnSpPr>
            <a:endCxn id="768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71" name="Google Shape;771;p5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2" name="Google Shape;772;p5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3" name="Google Shape;773;p54"/>
          <p:cNvSpPr txBox="1"/>
          <p:nvPr>
            <p:ph idx="1" type="subTitle"/>
          </p:nvPr>
        </p:nvSpPr>
        <p:spPr>
          <a:xfrm>
            <a:off x="1850600" y="2062550"/>
            <a:ext cx="27213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To ttkbootstrap είναι μια «συνεργασία» του ttk με το bootstrap, το οποίο μας εξασφαλίζει όλα τα καλά εμφανισιακά χαρακτηριστικά του bootstrap.</a:t>
            </a:r>
            <a:endParaRPr sz="1400"/>
          </a:p>
        </p:txBody>
      </p:sp>
      <p:sp>
        <p:nvSpPr>
          <p:cNvPr id="774" name="Google Shape;774;p54"/>
          <p:cNvSpPr txBox="1"/>
          <p:nvPr>
            <p:ph idx="1" type="subTitle"/>
          </p:nvPr>
        </p:nvSpPr>
        <p:spPr>
          <a:xfrm>
            <a:off x="4675250" y="2340225"/>
            <a:ext cx="40143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Στο command line: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/>
              <a:t>pip install ttkbootstrap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</a:rPr>
              <a:t>Τεκμηρίωση:</a:t>
            </a:r>
            <a:r>
              <a:rPr lang="el" sz="1600"/>
              <a:t> https://ttkbootstrap.readthedocs.io/en/latest/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2"/>
                </a:solidFill>
              </a:rPr>
              <a:t>GitHub:</a:t>
            </a:r>
            <a:r>
              <a:rPr lang="el" sz="1600"/>
              <a:t> https://github.com/israel-dryer/ttkbootstrap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17.3.1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80" name="Google Shape;780;p55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Εισαγωγή </a:t>
            </a:r>
            <a:r>
              <a:rPr lang="el" sz="2600">
                <a:solidFill>
                  <a:schemeClr val="accent6"/>
                </a:solidFill>
              </a:rPr>
              <a:t>στο </a:t>
            </a:r>
            <a:r>
              <a:rPr lang="el" sz="2600">
                <a:solidFill>
                  <a:schemeClr val="lt2"/>
                </a:solidFill>
              </a:rPr>
              <a:t>ttkbootstrap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81" name="Google Shape;781;p5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82" name="Google Shape;782;p55"/>
          <p:cNvCxnSpPr>
            <a:endCxn id="781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84" name="Google Shape;784;p5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5" name="Google Shape;785;p5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6" name="Google Shape;786;p55"/>
          <p:cNvSpPr txBox="1"/>
          <p:nvPr>
            <p:ph idx="1" type="subTitle"/>
          </p:nvPr>
        </p:nvSpPr>
        <p:spPr>
          <a:xfrm>
            <a:off x="1933850" y="1329025"/>
            <a:ext cx="62031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Νέα, “σύγχρονα” themes και widgets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787" name="Google Shape;7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75" y="1876875"/>
            <a:ext cx="3263975" cy="274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93" name="Google Shape;793;p56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Δημιουργία </a:t>
            </a:r>
            <a:r>
              <a:rPr lang="el" sz="2600">
                <a:solidFill>
                  <a:schemeClr val="lt2"/>
                </a:solidFill>
              </a:rPr>
              <a:t>εφαρμογής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794" name="Google Shape;794;p5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95" name="Google Shape;795;p56"/>
          <p:cNvCxnSpPr>
            <a:endCxn id="79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797" name="Google Shape;797;p5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8" name="Google Shape;798;p5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9" name="Google Shape;799;p56"/>
          <p:cNvSpPr txBox="1"/>
          <p:nvPr>
            <p:ph idx="1" type="subTitle"/>
          </p:nvPr>
        </p:nvSpPr>
        <p:spPr>
          <a:xfrm>
            <a:off x="2058600" y="2665850"/>
            <a:ext cx="51960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tkinter as tk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ttkbootstrap as ttk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ttkbootstrap.constants import *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tk.Tk()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 = ttk.Button(root, text="Button 1", bootstyle=SUCCESS)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b1.pack(side=LEFT, padx=5, pady=10)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b2 = ttk.Button(root, text="Button 2", bootstyle=(INFO, OUTLINE))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b2.pack(side=LEFT, padx=5, pady=10)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00" name="Google Shape;8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900" y="1264875"/>
            <a:ext cx="23812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3" name="Google Shape;543;p3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Λύσεις </a:t>
            </a:r>
            <a:r>
              <a:rPr lang="el" sz="2600">
                <a:solidFill>
                  <a:schemeClr val="accent6"/>
                </a:solidFill>
              </a:rPr>
              <a:t>προηγούμενων </a:t>
            </a:r>
            <a:r>
              <a:rPr lang="el" sz="2600">
                <a:solidFill>
                  <a:schemeClr val="lt2"/>
                </a:solidFill>
              </a:rPr>
              <a:t>ασκήσεων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5" name="Google Shape;545;p39"/>
          <p:cNvCxnSpPr>
            <a:endCxn id="54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47" name="Google Shape;547;p3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3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39"/>
          <p:cNvSpPr txBox="1"/>
          <p:nvPr>
            <p:ph idx="1" type="subTitle"/>
          </p:nvPr>
        </p:nvSpPr>
        <p:spPr>
          <a:xfrm>
            <a:off x="1933850" y="2317100"/>
            <a:ext cx="32265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Δημιουργήστε ένα γραφικό περιβάλλον με το tkinter,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οποίο να περιέχει ένα label και να αλλάξετε τη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γραμματοσειρά σε Arial Bold, καθώς και το μέγεθός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της σε 70 και να την κάνετε με έντονη γραφή.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50" name="Google Shape;550;p39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tkinter as tk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 = tk.Tk()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parent.title("-Αλλαγή label στο tkinter")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my_label = tk.Label(parent, text="Γεια", font=("Arial Bold", 70))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my_label.grid(column=0, row=0)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parent.mainloop()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551" name="Google Shape;551;p39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1.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52" name="Google Shape;5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375" y="3522863"/>
            <a:ext cx="1438000" cy="99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7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06" name="Google Shape;806;p57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Νέα </a:t>
            </a:r>
            <a:r>
              <a:rPr lang="el" sz="2600">
                <a:solidFill>
                  <a:schemeClr val="lt2"/>
                </a:solidFill>
              </a:rPr>
              <a:t>προσέγγιση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807" name="Google Shape;807;p57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08" name="Google Shape;808;p57"/>
          <p:cNvCxnSpPr>
            <a:endCxn id="807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810" name="Google Shape;810;p57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1" name="Google Shape;811;p57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2" name="Google Shape;812;p57"/>
          <p:cNvSpPr txBox="1"/>
          <p:nvPr>
            <p:ph idx="1" type="subTitle"/>
          </p:nvPr>
        </p:nvSpPr>
        <p:spPr>
          <a:xfrm>
            <a:off x="2058600" y="2665850"/>
            <a:ext cx="51960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ttkbootstrap as ttk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ttkbootstrap.constants import *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ttk.Window()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 = ttk.Button(root, text="Button 1", bootstyle=SUCCESS)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b1.pack(side=LEFT, padx=5, pady=10)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b2 = ttk.Button(root, text="Button 2", bootstyle=(INFO, OUTLINE))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b2.pack(side=LEFT, padx=5, pady=10)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13" name="Google Shape;8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900" y="1264875"/>
            <a:ext cx="23812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8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17.3.4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19" name="Google Shape;819;p58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Επιλογή </a:t>
            </a:r>
            <a:r>
              <a:rPr lang="el" sz="2600">
                <a:solidFill>
                  <a:schemeClr val="lt2"/>
                </a:solidFill>
              </a:rPr>
              <a:t>theme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820" name="Google Shape;820;p58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1" name="Google Shape;821;p58"/>
          <p:cNvCxnSpPr>
            <a:endCxn id="820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5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823" name="Google Shape;823;p58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4" name="Google Shape;824;p58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25" name="Google Shape;825;p58"/>
          <p:cNvSpPr txBox="1"/>
          <p:nvPr>
            <p:ph idx="1" type="subTitle"/>
          </p:nvPr>
        </p:nvSpPr>
        <p:spPr>
          <a:xfrm>
            <a:off x="2014025" y="2334775"/>
            <a:ext cx="3199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import ttkbootstrap as ttk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κλασική προσέγγιση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ttk.Tk()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style = ttk.Style("darkly")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lt1"/>
                </a:solidFill>
              </a:rPr>
              <a:t># νέα προσέγγιση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ttk.Window(themename="darkly")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26" name="Google Shape;8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44" y="3586575"/>
            <a:ext cx="4511699" cy="5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9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17.4.0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32" name="Google Shape;832;p59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Άσκηση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833" name="Google Shape;833;p59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34" name="Google Shape;834;p59"/>
          <p:cNvCxnSpPr>
            <a:endCxn id="833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5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836" name="Google Shape;836;p59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7" name="Google Shape;837;p59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8" name="Google Shape;838;p59"/>
          <p:cNvSpPr txBox="1"/>
          <p:nvPr>
            <p:ph idx="1" type="subTitle"/>
          </p:nvPr>
        </p:nvSpPr>
        <p:spPr>
          <a:xfrm>
            <a:off x="2014025" y="2334775"/>
            <a:ext cx="5552400" cy="15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Κατανοήστε πώς λειτουργεί, μελετήστε και προτείνετε πιθανές βελτιώσεις στον παρακάτω κώδικα του παιχνιδιού Tic Tac Toe. Να έχετε έτοιμες καταγεγραμμένες απαντήσεις.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500"/>
              <a:t>Δείτε τον κώδικά του στις σημειώσεις…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39" name="Google Shape;839;p59"/>
          <p:cNvSpPr txBox="1"/>
          <p:nvPr>
            <p:ph idx="2" type="title"/>
          </p:nvPr>
        </p:nvSpPr>
        <p:spPr>
          <a:xfrm>
            <a:off x="2188625" y="1321850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lt1"/>
                </a:solidFill>
              </a:rPr>
              <a:t>Μελέτη και βελτίωση παιχνιδιού Tic Tac Toe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8" name="Google Shape;558;p40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Λύσεις </a:t>
            </a:r>
            <a:r>
              <a:rPr lang="el" sz="2600">
                <a:solidFill>
                  <a:schemeClr val="accent6"/>
                </a:solidFill>
              </a:rPr>
              <a:t>προηγούμενων </a:t>
            </a:r>
            <a:r>
              <a:rPr lang="el" sz="2600">
                <a:solidFill>
                  <a:schemeClr val="lt2"/>
                </a:solidFill>
              </a:rPr>
              <a:t>ασκήσεων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0" name="Google Shape;560;p40"/>
          <p:cNvCxnSpPr>
            <a:endCxn id="55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62" name="Google Shape;562;p40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3" name="Google Shape;563;p40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4" name="Google Shape;564;p40"/>
          <p:cNvSpPr txBox="1"/>
          <p:nvPr>
            <p:ph idx="1" type="subTitle"/>
          </p:nvPr>
        </p:nvSpPr>
        <p:spPr>
          <a:xfrm>
            <a:off x="1933850" y="2317100"/>
            <a:ext cx="32265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Δημιουργήστε ένα γραφικό περιβάλλον με ένα παράθυρο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στο οποίο να θέσετε το προεπιλεγμένο του μέγεθος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σε 600x300 κα τον τίτλο του σε «-Προεπιλεγμένο μέγεθος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πραθύρου-« με το tkinter.</a:t>
            </a:r>
            <a:r>
              <a:rPr lang="el" sz="1400">
                <a:solidFill>
                  <a:schemeClr val="accent2"/>
                </a:solidFill>
              </a:rPr>
              <a:t> 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65" name="Google Shape;565;p40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tkinter as tk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 = tk.Tk()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parent.title("-Προεπιλεγμένο μέγεθος πραθύρου-")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parent.geometry('600x300')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parent.mainloop()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566" name="Google Shape;566;p40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2</a:t>
            </a:r>
            <a:r>
              <a:rPr lang="el" sz="2300">
                <a:solidFill>
                  <a:schemeClr val="lt1"/>
                </a:solidFill>
              </a:rPr>
              <a:t>.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67" name="Google Shape;5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90" y="3586587"/>
            <a:ext cx="1874401" cy="103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17.1.0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3" name="Google Shape;573;p41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Λύσεις </a:t>
            </a:r>
            <a:r>
              <a:rPr lang="el" sz="2600">
                <a:solidFill>
                  <a:schemeClr val="accent6"/>
                </a:solidFill>
              </a:rPr>
              <a:t>προηγούμενων </a:t>
            </a:r>
            <a:r>
              <a:rPr lang="el" sz="2600">
                <a:solidFill>
                  <a:schemeClr val="lt2"/>
                </a:solidFill>
              </a:rPr>
              <a:t>ασκήσεων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5" name="Google Shape;575;p41"/>
          <p:cNvCxnSpPr>
            <a:endCxn id="57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77" name="Google Shape;577;p41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8" name="Google Shape;578;p41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41"/>
          <p:cNvSpPr txBox="1"/>
          <p:nvPr>
            <p:ph idx="1" type="subTitle"/>
          </p:nvPr>
        </p:nvSpPr>
        <p:spPr>
          <a:xfrm>
            <a:off x="1850600" y="2014075"/>
            <a:ext cx="32265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Φτιάξτε ένα απλό παράθυρο στο tkinter στο οποίο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να απενεργοποιείτε το resizing του παραθύρου.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580" name="Google Shape;580;p41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&lt;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import tkinter as tk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 = tk.Tk()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parent.title("-Απενεργοποίηση resizing-")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>
                <a:solidFill>
                  <a:srgbClr val="FF5858"/>
                </a:solidFill>
              </a:rPr>
              <a:t># Απενεργοποίηση resizing</a:t>
            </a:r>
            <a:endParaRPr sz="1400">
              <a:solidFill>
                <a:srgbClr val="FF585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parent.resizable(0,0)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400"/>
              <a:t>parent.mainloop()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/>
              <a:t>&gt;</a:t>
            </a:r>
            <a:endParaRPr sz="1400"/>
          </a:p>
        </p:txBody>
      </p:sp>
      <p:sp>
        <p:nvSpPr>
          <p:cNvPr id="581" name="Google Shape;581;p41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3</a:t>
            </a:r>
            <a:r>
              <a:rPr lang="el" sz="2300">
                <a:solidFill>
                  <a:schemeClr val="lt1"/>
                </a:solidFill>
              </a:rPr>
              <a:t>.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82" name="Google Shape;5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886" y="3075724"/>
            <a:ext cx="1275713" cy="14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17.2.0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8" name="Google Shape;588;p42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Tkwidgets </a:t>
            </a:r>
            <a:r>
              <a:rPr lang="el" sz="2600">
                <a:solidFill>
                  <a:schemeClr val="lt2"/>
                </a:solidFill>
              </a:rPr>
              <a:t>(συνέχεια)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589" name="Google Shape;589;p42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0" name="Google Shape;590;p42"/>
          <p:cNvCxnSpPr>
            <a:endCxn id="58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592" name="Google Shape;592;p42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3" name="Google Shape;593;p42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4" name="Google Shape;594;p42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widget Message χρησιμοποιείται για την εμφάνιση πεδίων κειμένου πολλών γραμμών για αποδοχή τιμών από έναν χρήστη.</a:t>
            </a:r>
            <a:endParaRPr sz="1400"/>
          </a:p>
        </p:txBody>
      </p:sp>
      <p:sp>
        <p:nvSpPr>
          <p:cNvPr id="595" name="Google Shape;595;p42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&lt;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from tkinter import *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root = Tk()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var = StringVar()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label = Message( root, textvariable = var, relief = RAISED 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var.set("Μύνημα")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label.pack()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root.mainloop()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100"/>
              <a:t>&gt;</a:t>
            </a:r>
            <a:endParaRPr sz="1100"/>
          </a:p>
        </p:txBody>
      </p:sp>
      <p:sp>
        <p:nvSpPr>
          <p:cNvPr id="596" name="Google Shape;596;p42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17.2.1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597" name="Google Shape;5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00" y="32816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17.2.2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3" name="Google Shape;603;p43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04" name="Google Shape;604;p43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5" name="Google Shape;605;p43"/>
          <p:cNvCxnSpPr>
            <a:endCxn id="60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07" name="Google Shape;607;p43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43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9" name="Google Shape;609;p43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Radiobutton χρησιμοποιείται για την εμφάνιση ενός αριθμού επιλογών ως κουμπιά επιλογής. Ο χρήστης μπορεί να επιλέξει μόνο μία επιλογή κάθε φορά.</a:t>
            </a:r>
            <a:endParaRPr sz="1400"/>
          </a:p>
        </p:txBody>
      </p:sp>
      <p:sp>
        <p:nvSpPr>
          <p:cNvPr id="610" name="Google Shape;610;p43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&lt;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from tkinter import *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def sel():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selection = "You selected the option " + str(var.get())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label.config(text = selection)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root = Tk()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var = IntVar()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R1 = Radiobutton(root, text = "Option 1", variable = var, value = 1,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                  command = sel)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R1.pack( anchor = W 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…………….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100"/>
              <a:t>Δειτε τον υπόλοιπο κώδικα στις σημειώσεις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100"/>
              <a:t>&gt;</a:t>
            </a:r>
            <a:endParaRPr sz="1100"/>
          </a:p>
        </p:txBody>
      </p:sp>
      <p:sp>
        <p:nvSpPr>
          <p:cNvPr id="611" name="Google Shape;611;p43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Radiobutton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12" name="Google Shape;6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247" y="3048649"/>
            <a:ext cx="1450025" cy="15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4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17.2.3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8" name="Google Shape;618;p44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0" name="Google Shape;620;p44"/>
          <p:cNvCxnSpPr>
            <a:endCxn id="61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22" name="Google Shape;622;p44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3" name="Google Shape;623;p44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4" name="Google Shape;624;p44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Scale χρησιμοποιείται για την παροχή ενός γραφικού στοιχείου ρυθμιστικού.</a:t>
            </a:r>
            <a:endParaRPr sz="1400"/>
          </a:p>
        </p:txBody>
      </p:sp>
      <p:sp>
        <p:nvSpPr>
          <p:cNvPr id="625" name="Google Shape;625;p44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&lt;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from tkinter import *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def sel():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selection = "Τιμή = " + str(var.get())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   label.config(text = selection)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root = Tk()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var = DoubleVar()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scale = Scale( root, variable = var 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scale.pack(anchor = CENTER)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button = Button(root, text = "Ρυθμίστε για τιμή", command = sel)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button.pack(anchor = CENTER)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label = Label(root)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label.pack()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900"/>
              <a:t>root.mainloop()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900"/>
              <a:t>&gt;</a:t>
            </a:r>
            <a:endParaRPr sz="900"/>
          </a:p>
        </p:txBody>
      </p:sp>
      <p:sp>
        <p:nvSpPr>
          <p:cNvPr id="626" name="Google Shape;626;p44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Scale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27" name="Google Shape;6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000" y="2799476"/>
            <a:ext cx="1142000" cy="172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17.2.4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3" name="Google Shape;633;p45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34" name="Google Shape;634;p45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5" name="Google Shape;635;p45"/>
          <p:cNvCxnSpPr>
            <a:endCxn id="634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37" name="Google Shape;637;p45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8" name="Google Shape;638;p45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9" name="Google Shape;639;p45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Scrollbar χρησιμοποιείται για την προσθήκη δυνατότητας κύλισης σε διάφορα γραφικά στοιχεία, όπως πλαίσια λίστας.</a:t>
            </a:r>
            <a:endParaRPr sz="1400"/>
          </a:p>
        </p:txBody>
      </p:sp>
      <p:sp>
        <p:nvSpPr>
          <p:cNvPr id="640" name="Google Shape;640;p45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*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scrollbar = Scrollbar(root)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scrollbar.pack( side = RIGHT, fill = Y 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mylist = Listbox(root, yscrollcommand = scrollbar.set 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for line in range(100):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   mylist.insert(END, "Αυτός ειναι αριθμός γραμμής " + str(line))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mylist.pack( side = LEFT, fill = BOTH 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scrollbar.config( command = mylist.yview 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641" name="Google Shape;641;p45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Scrollbar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42" name="Google Shape;6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51" y="2939250"/>
            <a:ext cx="1036749" cy="14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 txBox="1"/>
          <p:nvPr>
            <p:ph type="title"/>
          </p:nvPr>
        </p:nvSpPr>
        <p:spPr>
          <a:xfrm flipH="1">
            <a:off x="986450" y="752750"/>
            <a:ext cx="1874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17.2.5</a:t>
            </a:r>
            <a:r>
              <a:rPr lang="el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8" name="Google Shape;648;p46"/>
          <p:cNvSpPr txBox="1"/>
          <p:nvPr>
            <p:ph idx="2" type="title"/>
          </p:nvPr>
        </p:nvSpPr>
        <p:spPr>
          <a:xfrm>
            <a:off x="3150250" y="677575"/>
            <a:ext cx="5423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chemeClr val="accent2"/>
                </a:solidFill>
              </a:rPr>
              <a:t>Widgets </a:t>
            </a:r>
            <a:r>
              <a:rPr lang="el" sz="2600">
                <a:solidFill>
                  <a:schemeClr val="accent6"/>
                </a:solidFill>
              </a:rPr>
              <a:t>του </a:t>
            </a:r>
            <a:r>
              <a:rPr lang="el" sz="2600">
                <a:solidFill>
                  <a:schemeClr val="lt2"/>
                </a:solidFill>
              </a:rPr>
              <a:t>tkinter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49" name="Google Shape;649;p46"/>
          <p:cNvSpPr txBox="1"/>
          <p:nvPr/>
        </p:nvSpPr>
        <p:spPr>
          <a:xfrm>
            <a:off x="1597550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0" name="Google Shape;650;p46"/>
          <p:cNvCxnSpPr>
            <a:endCxn id="649" idx="0"/>
          </p:cNvCxnSpPr>
          <p:nvPr/>
        </p:nvCxnSpPr>
        <p:spPr>
          <a:xfrm flipH="1">
            <a:off x="1850600" y="1264875"/>
            <a:ext cx="14100" cy="2321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Γλώσσα Προγραμματισμού Python</a:t>
            </a:r>
            <a:endParaRPr/>
          </a:p>
        </p:txBody>
      </p:sp>
      <p:sp>
        <p:nvSpPr>
          <p:cNvPr id="652" name="Google Shape;652;p46"/>
          <p:cNvSpPr txBox="1"/>
          <p:nvPr>
            <p:ph idx="4294967295" type="subTitle"/>
          </p:nvPr>
        </p:nvSpPr>
        <p:spPr>
          <a:xfrm>
            <a:off x="10325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ex-apostaseos</a:t>
            </a:r>
            <a:r>
              <a:rPr lang="el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3" name="Google Shape;653;p46"/>
          <p:cNvSpPr txBox="1"/>
          <p:nvPr>
            <p:ph idx="4294967295" type="subTitle"/>
          </p:nvPr>
        </p:nvSpPr>
        <p:spPr>
          <a:xfrm>
            <a:off x="4502475" y="9907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/>
              <a:t>diarkeia_10-mines</a:t>
            </a:r>
            <a:r>
              <a:rPr lang="el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4" name="Google Shape;654;p46"/>
          <p:cNvSpPr txBox="1"/>
          <p:nvPr>
            <p:ph idx="1" type="subTitle"/>
          </p:nvPr>
        </p:nvSpPr>
        <p:spPr>
          <a:xfrm>
            <a:off x="1850600" y="1791300"/>
            <a:ext cx="368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chemeClr val="accent2"/>
                </a:solidFill>
              </a:rPr>
              <a:t>Το γραφικό στοιχείο κειμένου χρησιμοποιείται για την εμφάνιση κειμένου σε πολλές γραμμές.</a:t>
            </a:r>
            <a:endParaRPr sz="1400"/>
          </a:p>
        </p:txBody>
      </p:sp>
      <p:sp>
        <p:nvSpPr>
          <p:cNvPr id="655" name="Google Shape;655;p46"/>
          <p:cNvSpPr txBox="1"/>
          <p:nvPr>
            <p:ph idx="1" type="subTitle"/>
          </p:nvPr>
        </p:nvSpPr>
        <p:spPr>
          <a:xfrm>
            <a:off x="5481925" y="2063938"/>
            <a:ext cx="3517500" cy="17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&lt;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from tkinter import *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 = Tk()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 = Text(root)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text.insert(INSERT, "Γεια.....")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text.insert(END, "Αντίο.....")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text.pack()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text.tag_add("εδώ", "1.0", "1.4")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text.tag_add("αρχή", "1.8", "1.13")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text.tag_config("εδώ", background = "yellow", foreground = "blue")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text.tag_config("αρχή", background = "blue", foreground = "green")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l" sz="1000"/>
              <a:t>root.mainloop()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1000"/>
              <a:t>&gt;</a:t>
            </a:r>
            <a:endParaRPr sz="1000"/>
          </a:p>
        </p:txBody>
      </p:sp>
      <p:sp>
        <p:nvSpPr>
          <p:cNvPr id="656" name="Google Shape;656;p46"/>
          <p:cNvSpPr txBox="1"/>
          <p:nvPr>
            <p:ph idx="1" type="subTitle"/>
          </p:nvPr>
        </p:nvSpPr>
        <p:spPr>
          <a:xfrm>
            <a:off x="1933850" y="1195357"/>
            <a:ext cx="3517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l" sz="2300">
                <a:solidFill>
                  <a:schemeClr val="lt1"/>
                </a:solidFill>
              </a:rPr>
              <a:t>Text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74" y="2937672"/>
            <a:ext cx="2047176" cy="133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