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Fira Cod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FiraCode-bold.fntdata"/><Relationship Id="rId27" Type="http://schemas.openxmlformats.org/officeDocument/2006/relationships/font" Target="fonts/FiraCod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7b3920afbd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7b3920afbd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804600f9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804600f9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804600f9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804600f9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804600f94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804600f94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804600f94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804600f94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804600f9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804600f9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804600f94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804600f94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804600f94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804600f94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804600f94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804600f94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804600f94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804600f94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804600f94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804600f94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7b3920a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7b3920a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804600f94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804600f94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804600f9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804600f9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804600f9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804600f9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68105b8f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68105b8f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804600f9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804600f9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804600f94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804600f9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804600f94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804600f94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804600f9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804600f9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7" name="Google Shape;457;p26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8" name="Google Shape;458;p26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9" name="Google Shape;459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2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8" name="Google Shape;478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28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8" name="Google Shape;498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6" name="Google Shape;516;p29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7" name="Google Shape;517;p29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29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5" name="Google Shape;555;p31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4" name="Google Shape;574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2" name="Google Shape;592;p33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3" name="Google Shape;59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5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3" name="Google Shape;613;p35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4" name="Google Shape;61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6" name="Google Shape;61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7" name="Google Shape;61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9" name="Google Shape;61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3" name="Google Shape;633;p37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37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37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6" name="Google Shape;636;p37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37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37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9" name="Google Shape;639;p37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0" name="Google Shape;640;p37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9" name="Google Shape;649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3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0" name="Google Shape;660;p38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1" name="Google Shape;661;p3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3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1" name="Google Shape;671;p3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2" name="Google Shape;672;p3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3" name="Google Shape;673;p3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4" name="Google Shape;674;p3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9" name="Google Shape;679;p3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0" name="Google Shape;680;p3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3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2" name="Google Shape;682;p3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3" name="Google Shape;683;p3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4" name="Google Shape;684;p3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6" name="Google Shape;686;p3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7" name="Google Shape;687;p3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3" name="Google Shape;693;p3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4" name="Google Shape;694;p3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5" name="Google Shape;695;p3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7" name="Google Shape;697;p3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8" name="Google Shape;698;p3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4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4" name="Google Shape;704;p4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5" name="Google Shape;705;p4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6" name="Google Shape;706;p4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7" name="Google Shape;707;p4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8" name="Google Shape;708;p4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9" name="Google Shape;709;p4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4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3" name="Google Shape;713;p4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4" name="Google Shape;714;p4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5" name="Google Shape;715;p4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7" name="Google Shape;717;p4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8" name="Google Shape;718;p4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2" name="Google Shape;722;p4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3" name="Google Shape;723;p4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4" name="Google Shape;724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1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9" name="Google Shape;729;p41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0" name="Google Shape;730;p41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1" name="Google Shape;731;p41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2" name="Google Shape;732;p41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3" name="Google Shape;733;p41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41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5" name="Google Shape;735;p41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6" name="Google Shape;736;p41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7" name="Google Shape;737;p41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8" name="Google Shape;738;p41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9" name="Google Shape;739;p41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0" name="Google Shape;740;p4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4" name="Google Shape;754;p4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2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9" name="Google Shape;759;p4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0" name="Google Shape;760;p4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1" name="Google Shape;761;p4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5" name="Google Shape;765;p4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4" name="Google Shape;774;p42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5" name="Google Shape;775;p4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6" name="Google Shape;776;p42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7" name="Google Shape;777;p4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3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782" name="Google Shape;782;p4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4" name="Google Shape;784;p4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5" name="Google Shape;785;p4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8" name="Google Shape;788;p4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9" name="Google Shape;789;p4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0" name="Google Shape;790;p4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2" name="Google Shape;792;p4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3" name="Google Shape;793;p4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4" name="Google Shape;794;p4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5" name="Google Shape;795;p4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6" name="Google Shape;796;p4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43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8" name="Google Shape;798;p43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799" name="Google Shape;799;p43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0" name="Google Shape;800;p43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4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5" name="Google Shape;805;p44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6" name="Google Shape;806;p4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1" name="Google Shape;811;p4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5" name="Google Shape;815;p4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9" name="Google Shape;819;p4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5" name="Google Shape;825;p4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6" name="Google Shape;826;p4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7" name="Google Shape;827;p4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8" name="Google Shape;828;p4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2" name="Google Shape;832;p4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3" name="Google Shape;833;p4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4" name="Google Shape;834;p4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6" name="Google Shape;836;p4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5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8" name="Google Shape;838;p45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9" name="Google Shape;839;p4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6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4" name="Google Shape;844;p46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5" name="Google Shape;845;p46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6" name="Google Shape;846;p4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7" name="Google Shape;847;p4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9" name="Google Shape;849;p4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0" name="Google Shape;850;p4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1" name="Google Shape;851;p4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2" name="Google Shape;852;p4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3" name="Google Shape;853;p4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5" name="Google Shape;855;p4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9" name="Google Shape;859;p4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5" name="Google Shape;865;p4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6" name="Google Shape;866;p4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7" name="Google Shape;867;p4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9" name="Google Shape;869;p4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0" name="Google Shape;870;p4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1" name="Google Shape;871;p4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2" name="Google Shape;872;p4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3" name="Google Shape;873;p4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6" name="Google Shape;876;p4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7" name="Google Shape;877;p4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5" name="Google Shape;885;p4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6" name="Google Shape;886;p4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9" name="Google Shape;889;p4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0" name="Google Shape;890;p4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1" name="Google Shape;891;p4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2" name="Google Shape;892;p4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3" name="Google Shape;893;p4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4" name="Google Shape;894;p4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9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00" name="Google Shape;900;p49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901" name="Google Shape;901;p4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2" name="Google Shape;902;p49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03" name="Google Shape;903;p49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904" name="Google Shape;904;p49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5" name="Google Shape;905;p49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906" name="Google Shape;9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49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909" name="Google Shape;909;p49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910" name="Google Shape;910;p49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911" name="Google Shape;911;p49"/>
            <p:cNvSpPr/>
            <p:nvPr/>
          </p:nvSpPr>
          <p:spPr>
            <a:xfrm>
              <a:off x="3034838" y="5258150"/>
              <a:ext cx="46000" cy="229925"/>
            </a:xfrm>
            <a:custGeom>
              <a:rect b="b" l="l" r="r" t="t"/>
              <a:pathLst>
                <a:path extrusionOk="0" h="9197" w="184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954238" y="5326875"/>
              <a:ext cx="46000" cy="161200"/>
            </a:xfrm>
            <a:custGeom>
              <a:rect b="b" l="l" r="r" t="t"/>
              <a:pathLst>
                <a:path extrusionOk="0" h="6448" w="184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873663" y="5396100"/>
              <a:ext cx="46000" cy="91975"/>
            </a:xfrm>
            <a:custGeom>
              <a:rect b="b" l="l" r="r" t="t"/>
              <a:pathLst>
                <a:path extrusionOk="0" h="3679" w="184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051888" y="5302000"/>
              <a:ext cx="12425" cy="11725"/>
            </a:xfrm>
            <a:custGeom>
              <a:rect b="b" l="l" r="r" t="t"/>
              <a:pathLst>
                <a:path extrusionOk="0" h="469" w="497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2806813" y="5231175"/>
              <a:ext cx="295500" cy="292625"/>
            </a:xfrm>
            <a:custGeom>
              <a:rect b="b" l="l" r="r" t="t"/>
              <a:pathLst>
                <a:path extrusionOk="0" h="11705" w="1182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051888" y="5326000"/>
              <a:ext cx="11875" cy="44925"/>
            </a:xfrm>
            <a:custGeom>
              <a:rect b="b" l="l" r="r" t="t"/>
              <a:pathLst>
                <a:path extrusionOk="0" h="1797" w="475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49"/>
          <p:cNvSpPr txBox="1"/>
          <p:nvPr>
            <p:ph idx="2" type="subTitle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25η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8"/>
          <p:cNvSpPr txBox="1"/>
          <p:nvPr>
            <p:ph idx="1" type="subTitle"/>
          </p:nvPr>
        </p:nvSpPr>
        <p:spPr>
          <a:xfrm>
            <a:off x="2990800" y="2138300"/>
            <a:ext cx="56988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for x in df.index: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if df.loc[x, "Duration"] &gt; 120: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df.drop(x, inplace = True)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1"/>
                </a:solidFill>
              </a:rPr>
              <a:t># Πρέπει να θυμόμαστε να συμπεριλαμβάνουμε τη δήλωση 'inplace = True' ώστε οι αλλαγές να γίνονται στο αρχικό DataFrame αντί να παίρνουμε ένα αντίγραφό του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print(df.to_string())</a:t>
            </a:r>
            <a:endParaRPr sz="1200"/>
          </a:p>
        </p:txBody>
      </p:sp>
      <p:sp>
        <p:nvSpPr>
          <p:cNvPr id="1033" name="Google Shape;1033;p58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34" name="Google Shape;1034;p58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Αφαίρεση </a:t>
            </a:r>
            <a:r>
              <a:rPr lang="el" sz="2500">
                <a:solidFill>
                  <a:schemeClr val="lt2"/>
                </a:solidFill>
              </a:rPr>
              <a:t>γραμμών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35" name="Google Shape;1035;p5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36" name="Google Shape;1036;p58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Google Shape;1037;p5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38" name="Google Shape;1038;p5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39" name="Google Shape;1039;p5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9"/>
          <p:cNvSpPr txBox="1"/>
          <p:nvPr>
            <p:ph idx="1" type="subTitle"/>
          </p:nvPr>
        </p:nvSpPr>
        <p:spPr>
          <a:xfrm>
            <a:off x="2990800" y="1693325"/>
            <a:ext cx="5698800" cy="23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df.drop_duplicates(inplace = True)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print(df.to_string())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5" name="Google Shape;1045;p5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46" name="Google Shape;1046;p59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Αφαίρεση </a:t>
            </a:r>
            <a:r>
              <a:rPr lang="el" sz="2500">
                <a:solidFill>
                  <a:schemeClr val="lt2"/>
                </a:solidFill>
              </a:rPr>
              <a:t>διπλοτύπων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47" name="Google Shape;1047;p5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48" name="Google Shape;1048;p59"/>
          <p:cNvCxnSpPr>
            <a:stCxn id="1045" idx="2"/>
            <a:endCxn id="1047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5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50" name="Google Shape;1050;p5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51" name="Google Shape;1051;p5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60"/>
          <p:cNvSpPr txBox="1"/>
          <p:nvPr>
            <p:ph idx="1" type="subTitle"/>
          </p:nvPr>
        </p:nvSpPr>
        <p:spPr>
          <a:xfrm>
            <a:off x="2990800" y="1319025"/>
            <a:ext cx="4932300" cy="27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print(df.corr())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7" name="Google Shape;1057;p6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25.1.7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58" name="Google Shape;1058;p60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Data </a:t>
            </a:r>
            <a:r>
              <a:rPr lang="el" sz="2500">
                <a:solidFill>
                  <a:schemeClr val="lt2"/>
                </a:solidFill>
              </a:rPr>
              <a:t>correlations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59" name="Google Shape;1059;p6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60" name="Google Shape;1060;p60"/>
          <p:cNvCxnSpPr>
            <a:stCxn id="1057" idx="2"/>
            <a:endCxn id="1059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Google Shape;1061;p6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62" name="Google Shape;1062;p6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63" name="Google Shape;1063;p6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1"/>
          <p:cNvSpPr txBox="1"/>
          <p:nvPr>
            <p:ph idx="1" type="subTitle"/>
          </p:nvPr>
        </p:nvSpPr>
        <p:spPr>
          <a:xfrm>
            <a:off x="2990800" y="1737838"/>
            <a:ext cx="4932300" cy="16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Συνεχίζοντας τον σχολιασμό μας, παρατηρούμε ότι η στήλες «Duration” και “Duration” έχουν την τέλεια συσχέτιση (1). Αυτό είναι φυσιολογικό για κάθε στήλη, καθότι η καθεμιά συσχετίζεται με τον εαυτό της.</a:t>
            </a:r>
            <a:endParaRPr sz="1200"/>
          </a:p>
        </p:txBody>
      </p:sp>
      <p:sp>
        <p:nvSpPr>
          <p:cNvPr id="1069" name="Google Shape;1069;p6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25.1.8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70" name="Google Shape;1070;p61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Τέλεια </a:t>
            </a:r>
            <a:r>
              <a:rPr lang="el" sz="2500">
                <a:solidFill>
                  <a:schemeClr val="lt2"/>
                </a:solidFill>
              </a:rPr>
              <a:t>συσχέτιση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71" name="Google Shape;1071;p6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72" name="Google Shape;1072;p61"/>
          <p:cNvCxnSpPr>
            <a:stCxn id="1069" idx="2"/>
            <a:endCxn id="1071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6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74" name="Google Shape;1074;p6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75" name="Google Shape;1075;p6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2"/>
          <p:cNvSpPr txBox="1"/>
          <p:nvPr>
            <p:ph idx="1" type="subTitle"/>
          </p:nvPr>
        </p:nvSpPr>
        <p:spPr>
          <a:xfrm>
            <a:off x="2990800" y="1737838"/>
            <a:ext cx="4932300" cy="16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Η στήλη "Duration" και "Calories" έχουν μια  συσχέτιση 0.922721, η οποία είναι ένας πολύ καλός συσχετισμός, και μπορούμε να προβλέψουμε ότι όσο περισσότερο γυμνάζεται κάποιος, τόσο περισσότερες θερμίδες  καίει και το αντίστροφο: αν κάψουμε πολλές θερμίδες, μάλλον εξασκηθήκαμε για πολλή ώρα.</a:t>
            </a:r>
            <a:endParaRPr sz="1200"/>
          </a:p>
        </p:txBody>
      </p:sp>
      <p:sp>
        <p:nvSpPr>
          <p:cNvPr id="1081" name="Google Shape;1081;p6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25.1.9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82" name="Google Shape;1082;p62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Καλή </a:t>
            </a:r>
            <a:r>
              <a:rPr lang="el" sz="2500">
                <a:solidFill>
                  <a:schemeClr val="lt2"/>
                </a:solidFill>
              </a:rPr>
              <a:t>συσχέτιση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83" name="Google Shape;1083;p6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84" name="Google Shape;1084;p62"/>
          <p:cNvCxnSpPr>
            <a:stCxn id="1081" idx="2"/>
            <a:endCxn id="1083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6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86" name="Google Shape;1086;p6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87" name="Google Shape;1087;p6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3"/>
          <p:cNvSpPr txBox="1"/>
          <p:nvPr>
            <p:ph idx="1" type="subTitle"/>
          </p:nvPr>
        </p:nvSpPr>
        <p:spPr>
          <a:xfrm>
            <a:off x="2990800" y="1737838"/>
            <a:ext cx="4932300" cy="16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Οι στήλες  "Duration" και "Maxpulse" έχουν μια συσχέτιση 0.009403, η οποία είναι πολύ κακή συσχέτιση, που σημαίνει ότι δεν μπορούμε να προβλέψουμε τον μέγιστο παλμό κοιτάζοντας απλώς τη διάρκεια της εκγύμνασης  και το αντίστροφο.</a:t>
            </a:r>
            <a:endParaRPr sz="1200"/>
          </a:p>
        </p:txBody>
      </p:sp>
      <p:sp>
        <p:nvSpPr>
          <p:cNvPr id="1093" name="Google Shape;1093;p6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25.1.10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94" name="Google Shape;1094;p63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Κακή </a:t>
            </a:r>
            <a:r>
              <a:rPr lang="el" sz="2500">
                <a:solidFill>
                  <a:schemeClr val="lt2"/>
                </a:solidFill>
              </a:rPr>
              <a:t>συσχέτιση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95" name="Google Shape;1095;p6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96" name="Google Shape;1096;p63"/>
          <p:cNvCxnSpPr>
            <a:stCxn id="1093" idx="2"/>
            <a:endCxn id="1095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6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98" name="Google Shape;1098;p6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99" name="Google Shape;1099;p6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25.1.11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05" name="Google Shape;1105;p64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Pandas </a:t>
            </a:r>
            <a:r>
              <a:rPr lang="el" sz="2500">
                <a:solidFill>
                  <a:schemeClr val="lt2"/>
                </a:solidFill>
              </a:rPr>
              <a:t>plotting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06" name="Google Shape;1106;p6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07" name="Google Shape;1107;p64"/>
          <p:cNvCxnSpPr>
            <a:stCxn id="1104" idx="2"/>
            <a:endCxn id="1106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6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09" name="Google Shape;1109;p6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0" name="Google Shape;1110;p6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111" name="Google Shape;111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950" y="1328150"/>
            <a:ext cx="4178004" cy="31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5"/>
          <p:cNvSpPr txBox="1"/>
          <p:nvPr>
            <p:ph idx="1" type="subTitle"/>
          </p:nvPr>
        </p:nvSpPr>
        <p:spPr>
          <a:xfrm>
            <a:off x="2990800" y="2103238"/>
            <a:ext cx="4932300" cy="16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 import matplotlib.pyplot as plt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df.plot()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plt.show()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7" name="Google Shape;1117;p6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25.1.12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18" name="Google Shape;1118;p65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Κατασκευή </a:t>
            </a:r>
            <a:r>
              <a:rPr lang="el" sz="2500">
                <a:solidFill>
                  <a:schemeClr val="lt2"/>
                </a:solidFill>
              </a:rPr>
              <a:t>διαγράμματος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19" name="Google Shape;1119;p6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20" name="Google Shape;1120;p65"/>
          <p:cNvCxnSpPr>
            <a:stCxn id="1117" idx="2"/>
            <a:endCxn id="1119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1" name="Google Shape;1121;p6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22" name="Google Shape;1122;p6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23" name="Google Shape;1123;p6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6"/>
          <p:cNvSpPr txBox="1"/>
          <p:nvPr>
            <p:ph idx="1" type="subTitle"/>
          </p:nvPr>
        </p:nvSpPr>
        <p:spPr>
          <a:xfrm>
            <a:off x="2990800" y="2103238"/>
            <a:ext cx="4932300" cy="16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matplotlib.pyplot as plt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pd.read_csv('D:\\Cookoo_Home\\Documents\\Ευδόκιμος\\Παρουσιάσεις Μαθήματος Python\\25\\data.csv')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df.plot(kind = 'scatter', x = 'Duration', y = 'Calories')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plt.show() </a:t>
            </a:r>
            <a:endParaRPr sz="1200"/>
          </a:p>
        </p:txBody>
      </p:sp>
      <p:sp>
        <p:nvSpPr>
          <p:cNvPr id="1129" name="Google Shape;1129;p6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25.1.13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30" name="Google Shape;1130;p66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Διάγραμμα </a:t>
            </a:r>
            <a:r>
              <a:rPr lang="el" sz="2500">
                <a:solidFill>
                  <a:schemeClr val="lt2"/>
                </a:solidFill>
              </a:rPr>
              <a:t>διασποράς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31" name="Google Shape;1131;p6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32" name="Google Shape;1132;p66"/>
          <p:cNvCxnSpPr>
            <a:stCxn id="1129" idx="2"/>
            <a:endCxn id="1131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6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34" name="Google Shape;1134;p6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35" name="Google Shape;1135;p6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7"/>
          <p:cNvSpPr txBox="1"/>
          <p:nvPr>
            <p:ph idx="1" type="subTitle"/>
          </p:nvPr>
        </p:nvSpPr>
        <p:spPr>
          <a:xfrm>
            <a:off x="2990800" y="2103238"/>
            <a:ext cx="4932300" cy="16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matplotlib.pyplot as plt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pd.read_csv('D:\\Cookoo_Home\\Documents\\Ευδόκιμος\\Παρουσιάσεις Μαθήματος Python\\25\\data.csv')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df["Duration"].plot(kind = 'hist')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plt.show() </a:t>
            </a:r>
            <a:endParaRPr sz="1200"/>
          </a:p>
        </p:txBody>
      </p:sp>
      <p:sp>
        <p:nvSpPr>
          <p:cNvPr id="1141" name="Google Shape;1141;p6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25.1.14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42" name="Google Shape;1142;p67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Δημιουργία </a:t>
            </a:r>
            <a:r>
              <a:rPr lang="el" sz="2500">
                <a:solidFill>
                  <a:schemeClr val="lt2"/>
                </a:solidFill>
              </a:rPr>
              <a:t>ιστογράμματος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43" name="Google Shape;1143;p6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44" name="Google Shape;1144;p67"/>
          <p:cNvCxnSpPr>
            <a:stCxn id="1141" idx="2"/>
            <a:endCxn id="1143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5" name="Google Shape;1145;p6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46" name="Google Shape;1146;p6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7" name="Google Shape;1147;p6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0"/>
          <p:cNvSpPr txBox="1"/>
          <p:nvPr>
            <p:ph idx="1" type="subTitle"/>
          </p:nvPr>
        </p:nvSpPr>
        <p:spPr>
          <a:xfrm>
            <a:off x="3531050" y="2753913"/>
            <a:ext cx="37167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import pandas as pd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2"/>
                </a:solidFill>
              </a:rPr>
              <a:t> 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1"/>
                </a:solidFill>
              </a:rPr>
              <a:t># Ανάγνωση του dataset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df = pd.read_csv('data.csv')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1"/>
                </a:solidFill>
              </a:rPr>
              <a:t># Αντικατάσταση των κενών τιμών στη στήλη 'Calories' με το 0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df['Calories'].fillna(0, inplace=True)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2"/>
                </a:solidFill>
              </a:rPr>
              <a:t> 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lt1"/>
                </a:solidFill>
              </a:rPr>
              <a:t># Εκτύπωση του νέου DataFrame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100"/>
              <a:t>print(df.to_string())</a:t>
            </a:r>
            <a:endParaRPr sz="1100"/>
          </a:p>
        </p:txBody>
      </p:sp>
      <p:sp>
        <p:nvSpPr>
          <p:cNvPr id="923" name="Google Shape;923;p5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25.0.1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24" name="Google Shape;924;p50"/>
          <p:cNvSpPr txBox="1"/>
          <p:nvPr>
            <p:ph idx="2" type="title"/>
          </p:nvPr>
        </p:nvSpPr>
        <p:spPr>
          <a:xfrm>
            <a:off x="2673675" y="686500"/>
            <a:ext cx="6345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ΕΠΙΣΤΗΜΗ ΔΕΔΟΜΕΝΩΝ ΚΑΙ PANDAS II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25" name="Google Shape;925;p5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26" name="Google Shape;926;p50"/>
          <p:cNvCxnSpPr>
            <a:endCxn id="92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5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28" name="Google Shape;928;p5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9" name="Google Shape;929;p5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0" name="Google Shape;930;p50"/>
          <p:cNvSpPr txBox="1"/>
          <p:nvPr/>
        </p:nvSpPr>
        <p:spPr>
          <a:xfrm>
            <a:off x="2638025" y="1546900"/>
            <a:ext cx="4384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Fira Code"/>
              <a:buAutoNum type="arabicPeriod"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Αντικαταστήστε όλες τις κενές τιμές στη στήλη 'Calories' με την τιμή 0.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1" name="Google Shape;931;p50"/>
          <p:cNvSpPr txBox="1"/>
          <p:nvPr/>
        </p:nvSpPr>
        <p:spPr>
          <a:xfrm>
            <a:off x="2736400" y="1264875"/>
            <a:ext cx="3716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ΛΥΣΕΙΣ ΠΡΟΗΓΟΥΜΕΝΩΝ ΑΣΚΗΣΕΩΝ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2" name="Google Shape;932;p50"/>
          <p:cNvSpPr txBox="1"/>
          <p:nvPr/>
        </p:nvSpPr>
        <p:spPr>
          <a:xfrm>
            <a:off x="2816275" y="2161275"/>
            <a:ext cx="108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8"/>
          <p:cNvSpPr txBox="1"/>
          <p:nvPr>
            <p:ph idx="1" type="subTitle"/>
          </p:nvPr>
        </p:nvSpPr>
        <p:spPr>
          <a:xfrm>
            <a:off x="2812550" y="1554225"/>
            <a:ext cx="5751300" cy="16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Δίνεται το λεξικό theater_event =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'Date': ['10/2/2011', '12/2/2011', '13/2/2011', '14/2/2011'],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'Event': ['Music', 'Poetry', 'Theatre', 'Comedy'],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'Cost': [10000, 5000, 15000, 2000]}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1. Δημιουργήστε ένα dataframe από το λεξικό.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2. Εισάγετε τη γραμμή στο index[2] του dataframe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row_value = ['11/2/2011', 'Wrestling', 12000]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3" name="Google Shape;1153;p68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25.1.15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54" name="Google Shape;1154;p68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Ασκήσεις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155" name="Google Shape;1155;p6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56" name="Google Shape;1156;p68"/>
          <p:cNvCxnSpPr>
            <a:stCxn id="1153" idx="2"/>
            <a:endCxn id="1155" idx="0"/>
          </p:cNvCxnSpPr>
          <p:nvPr/>
        </p:nvCxnSpPr>
        <p:spPr>
          <a:xfrm flipH="1">
            <a:off x="18507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" name="Google Shape;1157;p6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158" name="Google Shape;1158;p6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59" name="Google Shape;1159;p6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60" name="Google Shape;1160;p68"/>
          <p:cNvSpPr txBox="1"/>
          <p:nvPr>
            <p:ph idx="1" type="subTitle"/>
          </p:nvPr>
        </p:nvSpPr>
        <p:spPr>
          <a:xfrm>
            <a:off x="2870000" y="3586538"/>
            <a:ext cx="5636400" cy="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Δημιουργήστε ένα dataframe χρησιμοποιώντας την παρακάτω πολυδιάστατη λίστα;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lst = [['tom', 25], ['krish', 30],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  ['nick', 26], ['juli', 22]]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Το dataframe πρέπει να έχει δύο στήλες. Τις  “name” και “age”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61" name="Google Shape;1161;p68"/>
          <p:cNvSpPr txBox="1"/>
          <p:nvPr>
            <p:ph type="title"/>
          </p:nvPr>
        </p:nvSpPr>
        <p:spPr>
          <a:xfrm flipH="1">
            <a:off x="2306450" y="1264875"/>
            <a:ext cx="5061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162" name="Google Shape;1162;p68"/>
          <p:cNvSpPr txBox="1"/>
          <p:nvPr>
            <p:ph type="title"/>
          </p:nvPr>
        </p:nvSpPr>
        <p:spPr>
          <a:xfrm flipH="1">
            <a:off x="2414275" y="3092775"/>
            <a:ext cx="5061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</a:t>
            </a:r>
            <a:endParaRPr sz="5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/>
          <p:nvPr>
            <p:ph idx="1" type="subTitle"/>
          </p:nvPr>
        </p:nvSpPr>
        <p:spPr>
          <a:xfrm>
            <a:off x="5192150" y="2611313"/>
            <a:ext cx="37167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import pandas as pd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lt1"/>
                </a:solidFill>
              </a:rPr>
              <a:t># Ανάγνωση του dataset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df = pd.read_csv('data.csv')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lt1"/>
                </a:solidFill>
              </a:rPr>
              <a:t># Υπολογισμός της τιμής mean για την  'Maxpulse' και την 'Pulse'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mean_maxpulse = df['Maxpulse'].mean()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mean_pulse = df['Pulse'].mean()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lt1"/>
                </a:solidFill>
              </a:rPr>
              <a:t># Αντικατάσταση των κενών τιμών στη 'Maxpulse' και την 'Pulse' με τις τιμές  means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df['Maxpulse'].fillna(mean_maxpulse, inplace=True)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df['Pulse'].fillna(mean_pulse, inplace=True)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lt1"/>
                </a:solidFill>
              </a:rPr>
              <a:t># Εκτύπωση του νέου DataFrame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900"/>
              <a:t>print(df.to_string())</a:t>
            </a:r>
            <a:endParaRPr sz="900"/>
          </a:p>
        </p:txBody>
      </p:sp>
      <p:sp>
        <p:nvSpPr>
          <p:cNvPr id="938" name="Google Shape;938;p5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25.0.2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39" name="Google Shape;939;p51"/>
          <p:cNvSpPr txBox="1"/>
          <p:nvPr>
            <p:ph idx="2" type="title"/>
          </p:nvPr>
        </p:nvSpPr>
        <p:spPr>
          <a:xfrm>
            <a:off x="2673675" y="686500"/>
            <a:ext cx="6345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ΕΠΙΣΤΗΜΗ ΔΕΔΟΜΕΝΩΝ ΚΑΙ PANDAS II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41" name="Google Shape;941;p51"/>
          <p:cNvCxnSpPr>
            <a:endCxn id="94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5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43" name="Google Shape;943;p5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4" name="Google Shape;944;p5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5" name="Google Shape;945;p51"/>
          <p:cNvSpPr txBox="1"/>
          <p:nvPr/>
        </p:nvSpPr>
        <p:spPr>
          <a:xfrm>
            <a:off x="2272650" y="1546925"/>
            <a:ext cx="2851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2. Αντικαταστήστε τις κενές τιμές στις στήλες 'Maxpulse' και'Pulse' με την τιμή mean κάθε στήλης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6" name="Google Shape;946;p51"/>
          <p:cNvSpPr txBox="1"/>
          <p:nvPr/>
        </p:nvSpPr>
        <p:spPr>
          <a:xfrm>
            <a:off x="2736400" y="1264875"/>
            <a:ext cx="3716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ΛΥΣΕΙΣ ΠΡΟΗΓΟΥΜΕΝΩΝ ΑΣΚΗΣΕΩΝ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7" name="Google Shape;947;p51"/>
          <p:cNvSpPr txBox="1"/>
          <p:nvPr/>
        </p:nvSpPr>
        <p:spPr>
          <a:xfrm>
            <a:off x="6764425" y="1264875"/>
            <a:ext cx="108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2"/>
          <p:cNvSpPr txBox="1"/>
          <p:nvPr>
            <p:ph idx="1" type="subTitle"/>
          </p:nvPr>
        </p:nvSpPr>
        <p:spPr>
          <a:xfrm>
            <a:off x="5209975" y="2370663"/>
            <a:ext cx="37167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import pandas as pd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Ανάγνωση του dataset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df = pd.read_csv('data.csv')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Υπολογισμός της πιο συχνής τιμής για τη στήλη 'Duration'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mode_duration = df['Duration'].mode()[0]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Αντικατάσταση των κενών τιμών με την τιμή mode, στη στήλη 'Duration'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df['Duration'].fillna(mode_duration, inplace=True)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Εκτύπωση του νέου DataFrame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print(df.to_string())</a:t>
            </a:r>
            <a:endParaRPr sz="1000"/>
          </a:p>
        </p:txBody>
      </p:sp>
      <p:sp>
        <p:nvSpPr>
          <p:cNvPr id="953" name="Google Shape;953;p5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25.0.3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54" name="Google Shape;954;p52"/>
          <p:cNvSpPr txBox="1"/>
          <p:nvPr>
            <p:ph idx="2" type="title"/>
          </p:nvPr>
        </p:nvSpPr>
        <p:spPr>
          <a:xfrm>
            <a:off x="2673675" y="686500"/>
            <a:ext cx="6345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ΕΠΙΣΤΗΜΗ ΔΕΔΟΜΕΝΩΝ ΚΑΙ PANDAS II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55" name="Google Shape;955;p5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56" name="Google Shape;956;p52"/>
          <p:cNvCxnSpPr>
            <a:endCxn id="95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5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58" name="Google Shape;958;p5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9" name="Google Shape;959;p5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60" name="Google Shape;960;p52"/>
          <p:cNvSpPr txBox="1"/>
          <p:nvPr/>
        </p:nvSpPr>
        <p:spPr>
          <a:xfrm>
            <a:off x="2272650" y="1546925"/>
            <a:ext cx="2851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3. Αντικαταστήστε τις κενές τιμές στη στήλη 'Duration' με τη mode (πιο συχνή τιμή) της στήλης.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1" name="Google Shape;961;p52"/>
          <p:cNvSpPr txBox="1"/>
          <p:nvPr/>
        </p:nvSpPr>
        <p:spPr>
          <a:xfrm>
            <a:off x="2736400" y="1264875"/>
            <a:ext cx="3716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ΛΥΣΕΙΣ ΠΡΟΗΓΟΥΜΕΝΩΝ ΑΣΚΗΣΕΩΝ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2" name="Google Shape;962;p52"/>
          <p:cNvSpPr txBox="1"/>
          <p:nvPr/>
        </p:nvSpPr>
        <p:spPr>
          <a:xfrm>
            <a:off x="6764425" y="1264875"/>
            <a:ext cx="1087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ΛΥΣΗ</a:t>
            </a:r>
            <a:endParaRPr sz="12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3"/>
          <p:cNvSpPr txBox="1"/>
          <p:nvPr>
            <p:ph idx="1" type="subTitle"/>
          </p:nvPr>
        </p:nvSpPr>
        <p:spPr>
          <a:xfrm>
            <a:off x="3026450" y="2334350"/>
            <a:ext cx="57699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pd.read_csv('D:\\Cookoo_Home\\Documents\\Ευδόκιμος\\Παρουσιάσεις Μαθήματος Python\\25\\data.csv')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df['Date'] = pd.to_datetime(df['Date'], format = ‘mixed’)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print(df.to_string())</a:t>
            </a:r>
            <a:endParaRPr sz="1200"/>
          </a:p>
        </p:txBody>
      </p:sp>
      <p:sp>
        <p:nvSpPr>
          <p:cNvPr id="968" name="Google Shape;968;p5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69" name="Google Shape;969;p53"/>
          <p:cNvSpPr txBox="1"/>
          <p:nvPr>
            <p:ph idx="2" type="title"/>
          </p:nvPr>
        </p:nvSpPr>
        <p:spPr>
          <a:xfrm>
            <a:off x="3176975" y="7293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Καθαρισμός </a:t>
            </a:r>
            <a:r>
              <a:rPr lang="el" sz="2500">
                <a:solidFill>
                  <a:schemeClr val="accent3"/>
                </a:solidFill>
              </a:rPr>
              <a:t>δεδομένων </a:t>
            </a:r>
            <a:r>
              <a:rPr lang="el" sz="2500">
                <a:solidFill>
                  <a:schemeClr val="lt2"/>
                </a:solidFill>
              </a:rPr>
              <a:t>λανθασμένης μορφής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70" name="Google Shape;970;p5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71" name="Google Shape;971;p53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5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73" name="Google Shape;973;p5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4" name="Google Shape;974;p5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5" name="Google Shape;975;p53"/>
          <p:cNvSpPr txBox="1"/>
          <p:nvPr/>
        </p:nvSpPr>
        <p:spPr>
          <a:xfrm>
            <a:off x="3026450" y="1500050"/>
            <a:ext cx="37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ΜΕΤΑΤΡΟΠΗ ΣΤΗ ΣΩΣΤΗ ΜΟΡΦΗ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4"/>
          <p:cNvSpPr txBox="1"/>
          <p:nvPr>
            <p:ph idx="1" type="subTitle"/>
          </p:nvPr>
        </p:nvSpPr>
        <p:spPr>
          <a:xfrm>
            <a:off x="3026450" y="2334350"/>
            <a:ext cx="57699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df['Date'] = pd.to_datetime(df['Date'])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df.dropna(subset=['Date'], inplace = True)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print(df.to_string())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1" name="Google Shape;981;p5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82" name="Google Shape;982;p54"/>
          <p:cNvSpPr txBox="1"/>
          <p:nvPr>
            <p:ph idx="2" type="title"/>
          </p:nvPr>
        </p:nvSpPr>
        <p:spPr>
          <a:xfrm>
            <a:off x="3176975" y="7293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Καθαρισμός </a:t>
            </a:r>
            <a:r>
              <a:rPr lang="el" sz="2500">
                <a:solidFill>
                  <a:schemeClr val="accent3"/>
                </a:solidFill>
              </a:rPr>
              <a:t>δεδομένων </a:t>
            </a:r>
            <a:r>
              <a:rPr lang="el" sz="2500">
                <a:solidFill>
                  <a:schemeClr val="lt2"/>
                </a:solidFill>
              </a:rPr>
              <a:t>λανθασμένης μορφής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83" name="Google Shape;983;p5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84" name="Google Shape;984;p54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5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86" name="Google Shape;986;p5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7" name="Google Shape;987;p5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8" name="Google Shape;988;p54"/>
          <p:cNvSpPr txBox="1"/>
          <p:nvPr/>
        </p:nvSpPr>
        <p:spPr>
          <a:xfrm>
            <a:off x="3026450" y="1500050"/>
            <a:ext cx="37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ΑΠΑΛΟΙΦΗ ΚΕΝΗΣ ΤΙΜΗΣ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5"/>
          <p:cNvSpPr txBox="1"/>
          <p:nvPr>
            <p:ph idx="1" type="subTitle"/>
          </p:nvPr>
        </p:nvSpPr>
        <p:spPr>
          <a:xfrm>
            <a:off x="2990800" y="2138300"/>
            <a:ext cx="57699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pd.read_csv('D:\\Cookoo_Home\\Documents\\Ευδόκιμος\\Παρουσιάσεις Μαθήματος Python\\25\\data.csv')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df['Date'] = pd.to_datetime(df['Date'], format = 'mixed')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df.dropna(subset=['Date'], inplace = True)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print(df.to_string())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4" name="Google Shape;994;p5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95" name="Google Shape;995;p55"/>
          <p:cNvSpPr txBox="1"/>
          <p:nvPr>
            <p:ph idx="2" type="title"/>
          </p:nvPr>
        </p:nvSpPr>
        <p:spPr>
          <a:xfrm>
            <a:off x="3176975" y="729375"/>
            <a:ext cx="5726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Διαγραφή </a:t>
            </a:r>
            <a:r>
              <a:rPr lang="el" sz="2500">
                <a:solidFill>
                  <a:schemeClr val="lt2"/>
                </a:solidFill>
              </a:rPr>
              <a:t>γραμμών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996" name="Google Shape;996;p5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97" name="Google Shape;997;p55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5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999" name="Google Shape;999;p5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0" name="Google Shape;1000;p5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6"/>
          <p:cNvSpPr txBox="1"/>
          <p:nvPr>
            <p:ph idx="1" type="subTitle"/>
          </p:nvPr>
        </p:nvSpPr>
        <p:spPr>
          <a:xfrm>
            <a:off x="2990800" y="2138300"/>
            <a:ext cx="51195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Τα λανθασμένα δεδομένα δεν είναι απαραίτητο να είναι κενές τιμές ή λάθος τύπος δεδομένων, μπορεί απλά  να είναι λανθασμένα.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Κάποιες φορές, μπορούμε να διακρίνουμε αυτά τα δεδομένα απλώς κοιτάζοντας το data set, καθότι αντιλαμβανόμαστε τι μορφής πρέπει να είναι τα δεδομένα.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6" name="Google Shape;1006;p5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07" name="Google Shape;1007;p56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Διόρθωση </a:t>
            </a:r>
            <a:r>
              <a:rPr lang="el" sz="2500">
                <a:solidFill>
                  <a:schemeClr val="accent3"/>
                </a:solidFill>
              </a:rPr>
              <a:t>λανθασμένων </a:t>
            </a:r>
            <a:r>
              <a:rPr lang="el" sz="2500">
                <a:solidFill>
                  <a:schemeClr val="lt2"/>
                </a:solidFill>
              </a:rPr>
              <a:t>δεδομένων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08" name="Google Shape;1008;p5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09" name="Google Shape;1009;p56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5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11" name="Google Shape;1011;p5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2" name="Google Shape;1012;p5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3" name="Google Shape;1013;p56"/>
          <p:cNvSpPr txBox="1"/>
          <p:nvPr/>
        </p:nvSpPr>
        <p:spPr>
          <a:xfrm>
            <a:off x="3026450" y="1500050"/>
            <a:ext cx="37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ΚΑΘΟΡΙΣΜΟΣ ΕΝΝΟΙΑΣ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7"/>
          <p:cNvSpPr txBox="1"/>
          <p:nvPr>
            <p:ph idx="1" type="subTitle"/>
          </p:nvPr>
        </p:nvSpPr>
        <p:spPr>
          <a:xfrm>
            <a:off x="2990800" y="2138300"/>
            <a:ext cx="28647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df.loc[7,'Duration'] = 45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print(df.to_string())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9" name="Google Shape;1019;p5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25.1.4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20" name="Google Shape;1020;p57"/>
          <p:cNvSpPr txBox="1"/>
          <p:nvPr>
            <p:ph idx="2" type="title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2"/>
                </a:solidFill>
              </a:rPr>
              <a:t>Διόρθωση </a:t>
            </a:r>
            <a:r>
              <a:rPr lang="el" sz="2500">
                <a:solidFill>
                  <a:schemeClr val="accent3"/>
                </a:solidFill>
              </a:rPr>
              <a:t>λανθασμένων </a:t>
            </a:r>
            <a:r>
              <a:rPr lang="el" sz="2500">
                <a:solidFill>
                  <a:schemeClr val="lt2"/>
                </a:solidFill>
              </a:rPr>
              <a:t>δεδομένων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021" name="Google Shape;1021;p5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22" name="Google Shape;1022;p57"/>
          <p:cNvCxnSpPr/>
          <p:nvPr/>
        </p:nvCxnSpPr>
        <p:spPr>
          <a:xfrm flipH="1">
            <a:off x="1814150" y="1857350"/>
            <a:ext cx="72900" cy="1729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5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024" name="Google Shape;1024;p5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5" name="Google Shape;1025;p5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6" name="Google Shape;1026;p57"/>
          <p:cNvSpPr txBox="1"/>
          <p:nvPr/>
        </p:nvSpPr>
        <p:spPr>
          <a:xfrm>
            <a:off x="3026450" y="1500050"/>
            <a:ext cx="37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ΑΝΤΙΚΑΤΑΣΤΑΣΗ ΤΙΜΩΝ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7" name="Google Shape;1027;p57"/>
          <p:cNvSpPr txBox="1"/>
          <p:nvPr>
            <p:ph idx="1" type="subTitle"/>
          </p:nvPr>
        </p:nvSpPr>
        <p:spPr>
          <a:xfrm>
            <a:off x="6038800" y="2246125"/>
            <a:ext cx="2864700" cy="18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pandas as pd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df = pd.read_csv('data.csv')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for x in df.index: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if df.loc[x, "Duration"] &gt; 120: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df.loc[x, "Duration"] = 120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print(df.to_string())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