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4"/>
    <p:sldMasterId id="214748369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Fira Code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FiraCode-regular.fntdata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FiraCode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27b3920afbd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27b3920afbd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2804600f94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2804600f94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2804600f94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2804600f94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2804600f94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2804600f94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2af0aef071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2af0aef071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2af0aef071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2af0aef071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2af0aef071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2af0aef071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2af0aef071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2af0aef071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2af0aef071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2af0aef071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27b3920af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27b3920af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804600f94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804600f94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804600f94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2804600f94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268105b8f7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268105b8f7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804600f94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804600f94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2804600f94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2804600f94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2804600f94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2804600f94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2804600f94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2804600f94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l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l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l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6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6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7" name="Google Shape;457;p26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8" name="Google Shape;458;p26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9" name="Google Shape;459;p2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0" name="Google Shape;460;p2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1" name="Google Shape;461;p2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2" name="Google Shape;462;p2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3" name="Google Shape;463;p2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4" name="Google Shape;464;p2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5" name="Google Shape;465;p2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6" name="Google Shape;466;p2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7" name="Google Shape;467;p2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8" name="Google Shape;468;p2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9" name="Google Shape;469;p2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0" name="Google Shape;470;p2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1" name="Google Shape;471;p2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2" name="Google Shape;472;p2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7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7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7" name="Google Shape;477;p27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8" name="Google Shape;478;p27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2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0" name="Google Shape;480;p2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1" name="Google Shape;481;p2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2" name="Google Shape;482;p2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3" name="Google Shape;483;p2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4" name="Google Shape;484;p2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5" name="Google Shape;485;p2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6" name="Google Shape;486;p2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7" name="Google Shape;487;p2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8" name="Google Shape;488;p2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9" name="Google Shape;489;p2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0" name="Google Shape;490;p2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1" name="Google Shape;491;p2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2" name="Google Shape;492;p2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8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7" name="Google Shape;497;p28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8" name="Google Shape;498;p2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9" name="Google Shape;499;p2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1" name="Google Shape;501;p2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3" name="Google Shape;503;p2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5" name="Google Shape;505;p2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7" name="Google Shape;507;p2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9" name="Google Shape;509;p2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0" name="Google Shape;510;p2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1" name="Google Shape;511;p2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9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16" name="Google Shape;516;p29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17" name="Google Shape;517;p29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8" name="Google Shape;518;p2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9" name="Google Shape;519;p2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0" name="Google Shape;520;p2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1" name="Google Shape;521;p2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2" name="Google Shape;522;p2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3" name="Google Shape;523;p2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4" name="Google Shape;524;p2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5" name="Google Shape;525;p2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6" name="Google Shape;526;p2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7" name="Google Shape;527;p2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8" name="Google Shape;528;p2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9" name="Google Shape;529;p2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0" name="Google Shape;530;p2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1" name="Google Shape;531;p2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2" name="Google Shape;532;p29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0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7" name="Google Shape;537;p3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8" name="Google Shape;538;p3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9" name="Google Shape;539;p3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0" name="Google Shape;540;p3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1" name="Google Shape;541;p3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2" name="Google Shape;542;p3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3" name="Google Shape;543;p3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4" name="Google Shape;544;p3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5" name="Google Shape;545;p3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6" name="Google Shape;546;p3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7" name="Google Shape;547;p3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8" name="Google Shape;548;p3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9" name="Google Shape;549;p3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0" name="Google Shape;550;p3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1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1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5" name="Google Shape;555;p31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6" name="Google Shape;556;p3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7" name="Google Shape;557;p3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8" name="Google Shape;558;p3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9" name="Google Shape;559;p3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0" name="Google Shape;560;p3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1" name="Google Shape;561;p3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2" name="Google Shape;562;p3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3" name="Google Shape;563;p3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4" name="Google Shape;564;p3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5" name="Google Shape;565;p3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6" name="Google Shape;566;p3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7" name="Google Shape;567;p3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8" name="Google Shape;568;p3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9" name="Google Shape;569;p3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2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4" name="Google Shape;574;p3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5" name="Google Shape;575;p3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6" name="Google Shape;576;p3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7" name="Google Shape;577;p3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8" name="Google Shape;578;p3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9" name="Google Shape;579;p3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0" name="Google Shape;580;p3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1" name="Google Shape;581;p3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2" name="Google Shape;582;p3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3" name="Google Shape;583;p3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4" name="Google Shape;584;p3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5" name="Google Shape;585;p3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6" name="Google Shape;586;p3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7" name="Google Shape;587;p3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3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92" name="Google Shape;592;p33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3" name="Google Shape;593;p3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4" name="Google Shape;594;p3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5" name="Google Shape;595;p3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6" name="Google Shape;596;p3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7" name="Google Shape;597;p3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8" name="Google Shape;598;p3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9" name="Google Shape;599;p3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0" name="Google Shape;600;p3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1" name="Google Shape;601;p3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2" name="Google Shape;602;p3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3" name="Google Shape;603;p3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4" name="Google Shape;604;p3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5" name="Google Shape;605;p3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6" name="Google Shape;606;p3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4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5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5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3" name="Google Shape;613;p35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4" name="Google Shape;614;p3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5" name="Google Shape;615;p3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6" name="Google Shape;616;p3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7" name="Google Shape;617;p3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8" name="Google Shape;618;p3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9" name="Google Shape;619;p3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0" name="Google Shape;620;p3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1" name="Google Shape;621;p3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2" name="Google Shape;622;p3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3" name="Google Shape;623;p3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4" name="Google Shape;624;p3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5" name="Google Shape;625;p3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6" name="Google Shape;626;p3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7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33" name="Google Shape;633;p37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4" name="Google Shape;634;p37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5" name="Google Shape;635;p37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36" name="Google Shape;636;p37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7" name="Google Shape;637;p37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8" name="Google Shape;638;p37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39" name="Google Shape;639;p37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0" name="Google Shape;640;p37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1" name="Google Shape;641;p3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5" name="Google Shape;645;p3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6" name="Google Shape;646;p3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7" name="Google Shape;647;p3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8" name="Google Shape;648;p3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9" name="Google Shape;649;p3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0" name="Google Shape;650;p3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1" name="Google Shape;651;p3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2" name="Google Shape;652;p3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3" name="Google Shape;653;p3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4" name="Google Shape;654;p3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5" name="Google Shape;655;p37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8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8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0" name="Google Shape;660;p38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1" name="Google Shape;661;p3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2" name="Google Shape;662;p3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3" name="Google Shape;663;p3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4" name="Google Shape;664;p3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5" name="Google Shape;665;p3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6" name="Google Shape;666;p3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7" name="Google Shape;667;p3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8" name="Google Shape;668;p3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9" name="Google Shape;669;p3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0" name="Google Shape;670;p3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1" name="Google Shape;671;p3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2" name="Google Shape;672;p3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3" name="Google Shape;673;p3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4" name="Google Shape;674;p3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9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79" name="Google Shape;679;p39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80" name="Google Shape;680;p39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1" name="Google Shape;681;p39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82" name="Google Shape;682;p39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3" name="Google Shape;683;p39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4" name="Google Shape;684;p3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5" name="Google Shape;685;p3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6" name="Google Shape;686;p3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7" name="Google Shape;687;p3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8" name="Google Shape;688;p3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9" name="Google Shape;689;p3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0" name="Google Shape;690;p3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1" name="Google Shape;691;p3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2" name="Google Shape;692;p3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3" name="Google Shape;693;p3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4" name="Google Shape;694;p3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5" name="Google Shape;695;p3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6" name="Google Shape;696;p3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7" name="Google Shape;697;p3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8" name="Google Shape;698;p3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0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03" name="Google Shape;703;p40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04" name="Google Shape;704;p40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5" name="Google Shape;705;p40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6" name="Google Shape;706;p40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07" name="Google Shape;707;p40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08" name="Google Shape;708;p40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9" name="Google Shape;709;p40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0" name="Google Shape;710;p4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1" name="Google Shape;711;p4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2" name="Google Shape;712;p4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3" name="Google Shape;713;p4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4" name="Google Shape;714;p4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5" name="Google Shape;715;p4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6" name="Google Shape;716;p4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7" name="Google Shape;717;p4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8" name="Google Shape;718;p4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9" name="Google Shape;719;p4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0" name="Google Shape;720;p4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1" name="Google Shape;721;p4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2" name="Google Shape;722;p4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3" name="Google Shape;723;p4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4" name="Google Shape;724;p4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1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9" name="Google Shape;729;p41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0" name="Google Shape;730;p41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31" name="Google Shape;731;p41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2" name="Google Shape;732;p41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33" name="Google Shape;733;p41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4" name="Google Shape;734;p41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35" name="Google Shape;735;p41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6" name="Google Shape;736;p41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37" name="Google Shape;737;p41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8" name="Google Shape;738;p41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39" name="Google Shape;739;p41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0" name="Google Shape;740;p4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1" name="Google Shape;741;p4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2" name="Google Shape;742;p4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3" name="Google Shape;743;p4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4" name="Google Shape;744;p4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5" name="Google Shape;745;p4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6" name="Google Shape;746;p4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7" name="Google Shape;747;p4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8" name="Google Shape;748;p4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9" name="Google Shape;749;p4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0" name="Google Shape;750;p4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1" name="Google Shape;751;p4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2" name="Google Shape;752;p4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3" name="Google Shape;753;p4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4" name="Google Shape;754;p4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4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42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9" name="Google Shape;759;p42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0" name="Google Shape;760;p4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1" name="Google Shape;761;p4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2" name="Google Shape;762;p4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3" name="Google Shape;763;p4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4" name="Google Shape;764;p4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5" name="Google Shape;765;p4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6" name="Google Shape;766;p4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7" name="Google Shape;767;p4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8" name="Google Shape;768;p4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9" name="Google Shape;769;p4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0" name="Google Shape;770;p4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1" name="Google Shape;771;p4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2" name="Google Shape;772;p4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3" name="Google Shape;773;p4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4" name="Google Shape;774;p42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5" name="Google Shape;775;p42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6" name="Google Shape;776;p42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7" name="Google Shape;777;p42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3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782" name="Google Shape;782;p4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3" name="Google Shape;783;p4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4" name="Google Shape;784;p4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5" name="Google Shape;785;p4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6" name="Google Shape;786;p4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7" name="Google Shape;787;p4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8" name="Google Shape;788;p4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9" name="Google Shape;789;p4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0" name="Google Shape;790;p4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1" name="Google Shape;791;p4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2" name="Google Shape;792;p4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3" name="Google Shape;793;p4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4" name="Google Shape;794;p4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5" name="Google Shape;795;p4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6" name="Google Shape;796;p43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7" name="Google Shape;797;p43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98" name="Google Shape;798;p43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799" name="Google Shape;799;p43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00" name="Google Shape;800;p43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4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4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5" name="Google Shape;805;p44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6" name="Google Shape;806;p4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7" name="Google Shape;807;p4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8" name="Google Shape;808;p4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9" name="Google Shape;809;p4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0" name="Google Shape;810;p4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1" name="Google Shape;811;p4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2" name="Google Shape;812;p4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3" name="Google Shape;813;p4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4" name="Google Shape;814;p4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5" name="Google Shape;815;p4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6" name="Google Shape;816;p4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7" name="Google Shape;817;p4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8" name="Google Shape;818;p4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9" name="Google Shape;819;p4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4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4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4" name="Google Shape;824;p4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5" name="Google Shape;825;p4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6" name="Google Shape;826;p4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7" name="Google Shape;827;p4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8" name="Google Shape;828;p4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9" name="Google Shape;829;p4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0" name="Google Shape;830;p4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1" name="Google Shape;831;p4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2" name="Google Shape;832;p4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3" name="Google Shape;833;p4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4" name="Google Shape;834;p4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5" name="Google Shape;835;p4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6" name="Google Shape;836;p4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7" name="Google Shape;837;p45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38" name="Google Shape;838;p45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39" name="Google Shape;839;p4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6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6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4" name="Google Shape;844;p46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5" name="Google Shape;845;p46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6" name="Google Shape;846;p4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7" name="Google Shape;847;p4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8" name="Google Shape;848;p4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9" name="Google Shape;849;p4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0" name="Google Shape;850;p4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1" name="Google Shape;851;p4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2" name="Google Shape;852;p4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3" name="Google Shape;853;p4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4" name="Google Shape;854;p4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5" name="Google Shape;855;p4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6" name="Google Shape;856;p4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7" name="Google Shape;857;p4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8" name="Google Shape;858;p4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9" name="Google Shape;859;p4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0" name="Google Shape;860;p46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l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l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l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4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4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5" name="Google Shape;865;p4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6" name="Google Shape;866;p4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7" name="Google Shape;867;p4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8" name="Google Shape;868;p4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9" name="Google Shape;869;p4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0" name="Google Shape;870;p4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1" name="Google Shape;871;p4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2" name="Google Shape;872;p4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3" name="Google Shape;873;p4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4" name="Google Shape;874;p4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5" name="Google Shape;875;p4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6" name="Google Shape;876;p4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7" name="Google Shape;877;p4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4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4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2" name="Google Shape;882;p4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3" name="Google Shape;883;p4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4" name="Google Shape;884;p4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5" name="Google Shape;885;p4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6" name="Google Shape;886;p4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7" name="Google Shape;887;p4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8" name="Google Shape;888;p4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9" name="Google Shape;889;p4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0" name="Google Shape;890;p4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1" name="Google Shape;891;p4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2" name="Google Shape;892;p4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3" name="Google Shape;893;p4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4" name="Google Shape;894;p4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36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42.xml"/><Relationship Id="rId6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452" name="Google Shape;4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9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Γλώσσα</a:t>
            </a:r>
            <a:r>
              <a:rPr lang="el">
                <a:solidFill>
                  <a:schemeClr val="accent2"/>
                </a:solidFill>
              </a:rPr>
              <a:t>‘Προγραμματισμού’: </a:t>
            </a:r>
            <a:r>
              <a:rPr lang="el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00" name="Google Shape;900;p49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&lt; Εισηγητής: Νίκος Κούκος &gt;</a:t>
            </a:r>
            <a:endParaRPr/>
          </a:p>
        </p:txBody>
      </p:sp>
      <p:sp>
        <p:nvSpPr>
          <p:cNvPr id="901" name="Google Shape;901;p49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ΕΚΠΑΙΔΕΥΤΙΚΟΣ ΟΜΙΛΟΣ ΕΥΔΟΚΙΜΟΣ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02" name="Google Shape;902;p49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6"/>
                </a:solidFill>
              </a:rPr>
              <a:t>[</a:t>
            </a:r>
            <a:r>
              <a:rPr lang="el">
                <a:solidFill>
                  <a:schemeClr val="accent1"/>
                </a:solidFill>
              </a:rPr>
              <a:t>Python</a:t>
            </a:r>
            <a:r>
              <a:rPr lang="el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903" name="Google Shape;903;p49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904" name="Google Shape;904;p49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05" name="Google Shape;905;p49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906" name="Google Shape;90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75" y="4537800"/>
            <a:ext cx="441450" cy="6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4575" y="2872075"/>
            <a:ext cx="2866847" cy="1612601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49"/>
          <p:cNvSpPr txBox="1"/>
          <p:nvPr>
            <p:ph idx="1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2"/>
                </a:solidFill>
              </a:rPr>
              <a:t>ex-apostaseos</a:t>
            </a:r>
            <a:r>
              <a:rPr lang="el" sz="1400">
                <a:solidFill>
                  <a:schemeClr val="accent3"/>
                </a:solidFill>
              </a:rPr>
              <a:t>.</a:t>
            </a:r>
            <a:r>
              <a:rPr lang="el">
                <a:solidFill>
                  <a:schemeClr val="accent6"/>
                </a:solidFill>
              </a:rPr>
              <a:t>html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909" name="Google Shape;909;p49"/>
          <p:cNvSpPr txBox="1"/>
          <p:nvPr>
            <p:ph idx="1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2"/>
                </a:solidFill>
              </a:rPr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910" name="Google Shape;910;p49"/>
          <p:cNvGrpSpPr/>
          <p:nvPr/>
        </p:nvGrpSpPr>
        <p:grpSpPr>
          <a:xfrm>
            <a:off x="7351658" y="687818"/>
            <a:ext cx="365770" cy="365752"/>
            <a:chOff x="2806813" y="5231175"/>
            <a:chExt cx="295500" cy="292625"/>
          </a:xfrm>
        </p:grpSpPr>
        <p:sp>
          <p:nvSpPr>
            <p:cNvPr id="911" name="Google Shape;911;p49"/>
            <p:cNvSpPr/>
            <p:nvPr/>
          </p:nvSpPr>
          <p:spPr>
            <a:xfrm>
              <a:off x="3034838" y="5258150"/>
              <a:ext cx="46000" cy="229925"/>
            </a:xfrm>
            <a:custGeom>
              <a:rect b="b" l="l" r="r" t="t"/>
              <a:pathLst>
                <a:path extrusionOk="0" h="9197" w="1840">
                  <a:moveTo>
                    <a:pt x="0" y="0"/>
                  </a:moveTo>
                  <a:lnTo>
                    <a:pt x="0" y="9197"/>
                  </a:lnTo>
                  <a:lnTo>
                    <a:pt x="1839" y="9197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2954238" y="5326875"/>
              <a:ext cx="46000" cy="161200"/>
            </a:xfrm>
            <a:custGeom>
              <a:rect b="b" l="l" r="r" t="t"/>
              <a:pathLst>
                <a:path extrusionOk="0" h="6448" w="1840">
                  <a:moveTo>
                    <a:pt x="1" y="1"/>
                  </a:moveTo>
                  <a:lnTo>
                    <a:pt x="1" y="6448"/>
                  </a:lnTo>
                  <a:lnTo>
                    <a:pt x="1840" y="6448"/>
                  </a:lnTo>
                  <a:lnTo>
                    <a:pt x="1840" y="1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2873663" y="5396100"/>
              <a:ext cx="46000" cy="91975"/>
            </a:xfrm>
            <a:custGeom>
              <a:rect b="b" l="l" r="r" t="t"/>
              <a:pathLst>
                <a:path extrusionOk="0" h="3679" w="1840">
                  <a:moveTo>
                    <a:pt x="0" y="0"/>
                  </a:moveTo>
                  <a:lnTo>
                    <a:pt x="0" y="3679"/>
                  </a:lnTo>
                  <a:lnTo>
                    <a:pt x="1839" y="3679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3051888" y="5302000"/>
              <a:ext cx="12425" cy="11725"/>
            </a:xfrm>
            <a:custGeom>
              <a:rect b="b" l="l" r="r" t="t"/>
              <a:pathLst>
                <a:path extrusionOk="0" h="469" w="497">
                  <a:moveTo>
                    <a:pt x="276" y="1"/>
                  </a:moveTo>
                  <a:cubicBezTo>
                    <a:pt x="261" y="1"/>
                    <a:pt x="245" y="3"/>
                    <a:pt x="228" y="7"/>
                  </a:cubicBezTo>
                  <a:cubicBezTo>
                    <a:pt x="1" y="64"/>
                    <a:pt x="1" y="405"/>
                    <a:pt x="228" y="462"/>
                  </a:cubicBezTo>
                  <a:cubicBezTo>
                    <a:pt x="245" y="467"/>
                    <a:pt x="261" y="469"/>
                    <a:pt x="276" y="469"/>
                  </a:cubicBezTo>
                  <a:cubicBezTo>
                    <a:pt x="497" y="469"/>
                    <a:pt x="497" y="1"/>
                    <a:pt x="276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2806813" y="5231175"/>
              <a:ext cx="295500" cy="292625"/>
            </a:xfrm>
            <a:custGeom>
              <a:rect b="b" l="l" r="r" t="t"/>
              <a:pathLst>
                <a:path extrusionOk="0" h="11705" w="11820">
                  <a:moveTo>
                    <a:pt x="4286" y="6974"/>
                  </a:moveTo>
                  <a:lnTo>
                    <a:pt x="4286" y="10197"/>
                  </a:lnTo>
                  <a:lnTo>
                    <a:pt x="2902" y="10197"/>
                  </a:lnTo>
                  <a:lnTo>
                    <a:pt x="2902" y="6974"/>
                  </a:lnTo>
                  <a:close/>
                  <a:moveTo>
                    <a:pt x="7509" y="4205"/>
                  </a:moveTo>
                  <a:lnTo>
                    <a:pt x="7509" y="10197"/>
                  </a:lnTo>
                  <a:lnTo>
                    <a:pt x="6125" y="10197"/>
                  </a:lnTo>
                  <a:lnTo>
                    <a:pt x="6125" y="4205"/>
                  </a:lnTo>
                  <a:close/>
                  <a:moveTo>
                    <a:pt x="10714" y="1456"/>
                  </a:moveTo>
                  <a:lnTo>
                    <a:pt x="10714" y="10197"/>
                  </a:lnTo>
                  <a:lnTo>
                    <a:pt x="9349" y="10197"/>
                  </a:lnTo>
                  <a:lnTo>
                    <a:pt x="9349" y="1456"/>
                  </a:lnTo>
                  <a:close/>
                  <a:moveTo>
                    <a:pt x="1290" y="1"/>
                  </a:moveTo>
                  <a:cubicBezTo>
                    <a:pt x="1190" y="1"/>
                    <a:pt x="1091" y="62"/>
                    <a:pt x="1062" y="186"/>
                  </a:cubicBezTo>
                  <a:lnTo>
                    <a:pt x="1062" y="1001"/>
                  </a:lnTo>
                  <a:lnTo>
                    <a:pt x="247" y="1001"/>
                  </a:lnTo>
                  <a:cubicBezTo>
                    <a:pt x="1" y="1058"/>
                    <a:pt x="1" y="1399"/>
                    <a:pt x="247" y="1456"/>
                  </a:cubicBezTo>
                  <a:lnTo>
                    <a:pt x="1081" y="1456"/>
                  </a:lnTo>
                  <a:lnTo>
                    <a:pt x="1081" y="2385"/>
                  </a:lnTo>
                  <a:lnTo>
                    <a:pt x="247" y="2385"/>
                  </a:lnTo>
                  <a:cubicBezTo>
                    <a:pt x="1" y="2442"/>
                    <a:pt x="1" y="2783"/>
                    <a:pt x="247" y="2840"/>
                  </a:cubicBezTo>
                  <a:lnTo>
                    <a:pt x="1081" y="2840"/>
                  </a:lnTo>
                  <a:lnTo>
                    <a:pt x="1081" y="3769"/>
                  </a:lnTo>
                  <a:lnTo>
                    <a:pt x="247" y="3769"/>
                  </a:lnTo>
                  <a:cubicBezTo>
                    <a:pt x="1" y="3826"/>
                    <a:pt x="1" y="4168"/>
                    <a:pt x="247" y="4224"/>
                  </a:cubicBezTo>
                  <a:lnTo>
                    <a:pt x="1081" y="4224"/>
                  </a:lnTo>
                  <a:lnTo>
                    <a:pt x="1081" y="5135"/>
                  </a:lnTo>
                  <a:lnTo>
                    <a:pt x="247" y="5135"/>
                  </a:lnTo>
                  <a:cubicBezTo>
                    <a:pt x="1" y="5210"/>
                    <a:pt x="1" y="5533"/>
                    <a:pt x="247" y="5609"/>
                  </a:cubicBezTo>
                  <a:lnTo>
                    <a:pt x="1081" y="5609"/>
                  </a:lnTo>
                  <a:lnTo>
                    <a:pt x="1081" y="6519"/>
                  </a:lnTo>
                  <a:lnTo>
                    <a:pt x="247" y="6519"/>
                  </a:lnTo>
                  <a:cubicBezTo>
                    <a:pt x="1" y="6576"/>
                    <a:pt x="1" y="6917"/>
                    <a:pt x="247" y="6974"/>
                  </a:cubicBezTo>
                  <a:lnTo>
                    <a:pt x="1081" y="6974"/>
                  </a:lnTo>
                  <a:lnTo>
                    <a:pt x="1081" y="7903"/>
                  </a:lnTo>
                  <a:lnTo>
                    <a:pt x="247" y="7903"/>
                  </a:lnTo>
                  <a:cubicBezTo>
                    <a:pt x="1" y="7960"/>
                    <a:pt x="1" y="8301"/>
                    <a:pt x="247" y="8358"/>
                  </a:cubicBezTo>
                  <a:lnTo>
                    <a:pt x="1081" y="8358"/>
                  </a:lnTo>
                  <a:lnTo>
                    <a:pt x="1081" y="9287"/>
                  </a:lnTo>
                  <a:lnTo>
                    <a:pt x="247" y="9287"/>
                  </a:lnTo>
                  <a:cubicBezTo>
                    <a:pt x="1" y="9344"/>
                    <a:pt x="1" y="9685"/>
                    <a:pt x="247" y="9742"/>
                  </a:cubicBezTo>
                  <a:lnTo>
                    <a:pt x="1081" y="9742"/>
                  </a:lnTo>
                  <a:lnTo>
                    <a:pt x="1081" y="10425"/>
                  </a:lnTo>
                  <a:cubicBezTo>
                    <a:pt x="1081" y="10558"/>
                    <a:pt x="1176" y="10671"/>
                    <a:pt x="1309" y="10671"/>
                  </a:cubicBezTo>
                  <a:lnTo>
                    <a:pt x="2010" y="10671"/>
                  </a:lnTo>
                  <a:lnTo>
                    <a:pt x="2010" y="11506"/>
                  </a:lnTo>
                  <a:cubicBezTo>
                    <a:pt x="1973" y="11638"/>
                    <a:pt x="2101" y="11705"/>
                    <a:pt x="2231" y="11705"/>
                  </a:cubicBezTo>
                  <a:cubicBezTo>
                    <a:pt x="2361" y="11705"/>
                    <a:pt x="2494" y="11638"/>
                    <a:pt x="2466" y="11506"/>
                  </a:cubicBezTo>
                  <a:lnTo>
                    <a:pt x="2466" y="10671"/>
                  </a:lnTo>
                  <a:lnTo>
                    <a:pt x="3376" y="10671"/>
                  </a:lnTo>
                  <a:lnTo>
                    <a:pt x="3376" y="11506"/>
                  </a:lnTo>
                  <a:cubicBezTo>
                    <a:pt x="3404" y="11619"/>
                    <a:pt x="3504" y="11676"/>
                    <a:pt x="3606" y="11676"/>
                  </a:cubicBezTo>
                  <a:cubicBezTo>
                    <a:pt x="3708" y="11676"/>
                    <a:pt x="3812" y="11619"/>
                    <a:pt x="3850" y="11506"/>
                  </a:cubicBezTo>
                  <a:lnTo>
                    <a:pt x="3850" y="10671"/>
                  </a:lnTo>
                  <a:lnTo>
                    <a:pt x="4760" y="10671"/>
                  </a:lnTo>
                  <a:lnTo>
                    <a:pt x="4760" y="11506"/>
                  </a:lnTo>
                  <a:cubicBezTo>
                    <a:pt x="4788" y="11619"/>
                    <a:pt x="4888" y="11676"/>
                    <a:pt x="4987" y="11676"/>
                  </a:cubicBezTo>
                  <a:cubicBezTo>
                    <a:pt x="5087" y="11676"/>
                    <a:pt x="5187" y="11619"/>
                    <a:pt x="5215" y="11506"/>
                  </a:cubicBezTo>
                  <a:lnTo>
                    <a:pt x="5215" y="10671"/>
                  </a:lnTo>
                  <a:lnTo>
                    <a:pt x="6125" y="10671"/>
                  </a:lnTo>
                  <a:lnTo>
                    <a:pt x="6125" y="11506"/>
                  </a:lnTo>
                  <a:cubicBezTo>
                    <a:pt x="6154" y="11619"/>
                    <a:pt x="6253" y="11676"/>
                    <a:pt x="6355" y="11676"/>
                  </a:cubicBezTo>
                  <a:cubicBezTo>
                    <a:pt x="6457" y="11676"/>
                    <a:pt x="6561" y="11619"/>
                    <a:pt x="6599" y="11506"/>
                  </a:cubicBezTo>
                  <a:lnTo>
                    <a:pt x="6599" y="10671"/>
                  </a:lnTo>
                  <a:lnTo>
                    <a:pt x="7509" y="10671"/>
                  </a:lnTo>
                  <a:lnTo>
                    <a:pt x="7509" y="11506"/>
                  </a:lnTo>
                  <a:cubicBezTo>
                    <a:pt x="7538" y="11619"/>
                    <a:pt x="7637" y="11676"/>
                    <a:pt x="7737" y="11676"/>
                  </a:cubicBezTo>
                  <a:cubicBezTo>
                    <a:pt x="7836" y="11676"/>
                    <a:pt x="7936" y="11619"/>
                    <a:pt x="7964" y="11506"/>
                  </a:cubicBezTo>
                  <a:lnTo>
                    <a:pt x="7964" y="10671"/>
                  </a:lnTo>
                  <a:lnTo>
                    <a:pt x="8894" y="10671"/>
                  </a:lnTo>
                  <a:lnTo>
                    <a:pt x="8894" y="11506"/>
                  </a:lnTo>
                  <a:cubicBezTo>
                    <a:pt x="8856" y="11638"/>
                    <a:pt x="8988" y="11705"/>
                    <a:pt x="9121" y="11705"/>
                  </a:cubicBezTo>
                  <a:cubicBezTo>
                    <a:pt x="9254" y="11705"/>
                    <a:pt x="9387" y="11638"/>
                    <a:pt x="9349" y="11506"/>
                  </a:cubicBezTo>
                  <a:lnTo>
                    <a:pt x="9349" y="10671"/>
                  </a:lnTo>
                  <a:lnTo>
                    <a:pt x="10259" y="10671"/>
                  </a:lnTo>
                  <a:lnTo>
                    <a:pt x="10259" y="11506"/>
                  </a:lnTo>
                  <a:cubicBezTo>
                    <a:pt x="10230" y="11638"/>
                    <a:pt x="10363" y="11705"/>
                    <a:pt x="10496" y="11705"/>
                  </a:cubicBezTo>
                  <a:cubicBezTo>
                    <a:pt x="10629" y="11705"/>
                    <a:pt x="10761" y="11638"/>
                    <a:pt x="10733" y="11506"/>
                  </a:cubicBezTo>
                  <a:lnTo>
                    <a:pt x="10733" y="10671"/>
                  </a:lnTo>
                  <a:lnTo>
                    <a:pt x="11548" y="10671"/>
                  </a:lnTo>
                  <a:cubicBezTo>
                    <a:pt x="11561" y="10674"/>
                    <a:pt x="11574" y="10675"/>
                    <a:pt x="11586" y="10675"/>
                  </a:cubicBezTo>
                  <a:cubicBezTo>
                    <a:pt x="11816" y="10675"/>
                    <a:pt x="11820" y="10209"/>
                    <a:pt x="11597" y="10209"/>
                  </a:cubicBezTo>
                  <a:cubicBezTo>
                    <a:pt x="11582" y="10209"/>
                    <a:pt x="11565" y="10212"/>
                    <a:pt x="11548" y="10216"/>
                  </a:cubicBezTo>
                  <a:lnTo>
                    <a:pt x="11548" y="10197"/>
                  </a:lnTo>
                  <a:lnTo>
                    <a:pt x="11188" y="10197"/>
                  </a:lnTo>
                  <a:lnTo>
                    <a:pt x="11188" y="1228"/>
                  </a:lnTo>
                  <a:cubicBezTo>
                    <a:pt x="11188" y="1096"/>
                    <a:pt x="11074" y="982"/>
                    <a:pt x="10941" y="982"/>
                  </a:cubicBezTo>
                  <a:lnTo>
                    <a:pt x="9102" y="982"/>
                  </a:lnTo>
                  <a:cubicBezTo>
                    <a:pt x="8969" y="982"/>
                    <a:pt x="8875" y="1096"/>
                    <a:pt x="8875" y="1228"/>
                  </a:cubicBezTo>
                  <a:lnTo>
                    <a:pt x="8875" y="10197"/>
                  </a:lnTo>
                  <a:lnTo>
                    <a:pt x="7945" y="10197"/>
                  </a:lnTo>
                  <a:lnTo>
                    <a:pt x="7945" y="3978"/>
                  </a:lnTo>
                  <a:cubicBezTo>
                    <a:pt x="7945" y="3845"/>
                    <a:pt x="7851" y="3750"/>
                    <a:pt x="7718" y="3750"/>
                  </a:cubicBezTo>
                  <a:lnTo>
                    <a:pt x="5879" y="3750"/>
                  </a:lnTo>
                  <a:cubicBezTo>
                    <a:pt x="5746" y="3750"/>
                    <a:pt x="5632" y="3845"/>
                    <a:pt x="5632" y="3978"/>
                  </a:cubicBezTo>
                  <a:lnTo>
                    <a:pt x="5632" y="10197"/>
                  </a:lnTo>
                  <a:lnTo>
                    <a:pt x="4760" y="10197"/>
                  </a:lnTo>
                  <a:lnTo>
                    <a:pt x="4760" y="6746"/>
                  </a:lnTo>
                  <a:cubicBezTo>
                    <a:pt x="4760" y="6614"/>
                    <a:pt x="4646" y="6500"/>
                    <a:pt x="4513" y="6500"/>
                  </a:cubicBezTo>
                  <a:lnTo>
                    <a:pt x="2674" y="6500"/>
                  </a:lnTo>
                  <a:cubicBezTo>
                    <a:pt x="2541" y="6500"/>
                    <a:pt x="2447" y="6614"/>
                    <a:pt x="2447" y="6746"/>
                  </a:cubicBezTo>
                  <a:lnTo>
                    <a:pt x="2447" y="10197"/>
                  </a:lnTo>
                  <a:lnTo>
                    <a:pt x="1517" y="10197"/>
                  </a:lnTo>
                  <a:lnTo>
                    <a:pt x="1517" y="186"/>
                  </a:lnTo>
                  <a:cubicBezTo>
                    <a:pt x="1489" y="62"/>
                    <a:pt x="1390" y="1"/>
                    <a:pt x="1290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3051888" y="5326000"/>
              <a:ext cx="11875" cy="44925"/>
            </a:xfrm>
            <a:custGeom>
              <a:rect b="b" l="l" r="r" t="t"/>
              <a:pathLst>
                <a:path extrusionOk="0" h="1797" w="475">
                  <a:moveTo>
                    <a:pt x="238" y="0"/>
                  </a:moveTo>
                  <a:cubicBezTo>
                    <a:pt x="138" y="0"/>
                    <a:pt x="39" y="62"/>
                    <a:pt x="1" y="185"/>
                  </a:cubicBezTo>
                  <a:lnTo>
                    <a:pt x="1" y="1569"/>
                  </a:lnTo>
                  <a:cubicBezTo>
                    <a:pt x="1" y="1699"/>
                    <a:pt x="109" y="1792"/>
                    <a:pt x="238" y="1796"/>
                  </a:cubicBezTo>
                  <a:lnTo>
                    <a:pt x="238" y="1796"/>
                  </a:lnTo>
                  <a:cubicBezTo>
                    <a:pt x="366" y="1792"/>
                    <a:pt x="475" y="1699"/>
                    <a:pt x="475" y="1569"/>
                  </a:cubicBezTo>
                  <a:lnTo>
                    <a:pt x="475" y="185"/>
                  </a:lnTo>
                  <a:cubicBezTo>
                    <a:pt x="437" y="62"/>
                    <a:pt x="337" y="0"/>
                    <a:pt x="238" y="0"/>
                  </a:cubicBezTo>
                  <a:close/>
                  <a:moveTo>
                    <a:pt x="238" y="1796"/>
                  </a:moveTo>
                  <a:cubicBezTo>
                    <a:pt x="235" y="1797"/>
                    <a:pt x="231" y="1797"/>
                    <a:pt x="228" y="1797"/>
                  </a:cubicBezTo>
                  <a:lnTo>
                    <a:pt x="247" y="1797"/>
                  </a:lnTo>
                  <a:cubicBezTo>
                    <a:pt x="244" y="1797"/>
                    <a:pt x="241" y="1797"/>
                    <a:pt x="238" y="1796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7" name="Google Shape;917;p49"/>
          <p:cNvSpPr txBox="1"/>
          <p:nvPr>
            <p:ph idx="2" type="subTitle"/>
          </p:nvPr>
        </p:nvSpPr>
        <p:spPr>
          <a:xfrm>
            <a:off x="7754825" y="640300"/>
            <a:ext cx="12666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accent6"/>
                </a:solidFill>
              </a:rPr>
              <a:t>[</a:t>
            </a:r>
            <a:r>
              <a:rPr lang="el" sz="1000">
                <a:solidFill>
                  <a:schemeClr val="accent1"/>
                </a:solidFill>
              </a:rPr>
              <a:t>39</a:t>
            </a:r>
            <a:r>
              <a:rPr lang="el" sz="1000">
                <a:solidFill>
                  <a:schemeClr val="accent1"/>
                </a:solidFill>
              </a:rPr>
              <a:t>η Εβδομάδα</a:t>
            </a:r>
            <a:r>
              <a:rPr lang="el" sz="1000">
                <a:solidFill>
                  <a:schemeClr val="accent6"/>
                </a:solidFill>
              </a:rPr>
              <a:t>] </a:t>
            </a:r>
            <a:endParaRPr sz="1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58"/>
          <p:cNvSpPr txBox="1"/>
          <p:nvPr>
            <p:ph idx="1" type="subTitle"/>
          </p:nvPr>
        </p:nvSpPr>
        <p:spPr>
          <a:xfrm>
            <a:off x="2860850" y="1545425"/>
            <a:ext cx="56988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import pandas as pd import matplotlib.pyplot as plt df = pd.read_csv('data2.csv') </a:t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df.plot() </a:t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400"/>
              <a:t>plt.show()</a:t>
            </a:r>
            <a:endParaRPr sz="1400"/>
          </a:p>
        </p:txBody>
      </p:sp>
      <p:sp>
        <p:nvSpPr>
          <p:cNvPr id="1034" name="Google Shape;1034;p58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39</a:t>
            </a:r>
            <a:r>
              <a:rPr lang="el" sz="3000"/>
              <a:t>.1.6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35" name="Google Shape;1035;p58"/>
          <p:cNvSpPr txBox="1"/>
          <p:nvPr>
            <p:ph idx="2" type="title"/>
          </p:nvPr>
        </p:nvSpPr>
        <p:spPr>
          <a:xfrm>
            <a:off x="2990800" y="729375"/>
            <a:ext cx="59127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Απεικόνιση διαγραμμάτων 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1036" name="Google Shape;1036;p58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37" name="Google Shape;1037;p58"/>
          <p:cNvCxnSpPr/>
          <p:nvPr/>
        </p:nvCxnSpPr>
        <p:spPr>
          <a:xfrm flipH="1">
            <a:off x="1814150" y="1857350"/>
            <a:ext cx="72900" cy="1729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8" name="Google Shape;1038;p58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039" name="Google Shape;1039;p58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40" name="Google Shape;1040;p58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1041" name="Google Shape;104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525" y="2269550"/>
            <a:ext cx="2926126" cy="21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59"/>
          <p:cNvSpPr txBox="1"/>
          <p:nvPr>
            <p:ph idx="1" type="subTitle"/>
          </p:nvPr>
        </p:nvSpPr>
        <p:spPr>
          <a:xfrm>
            <a:off x="2990800" y="1345050"/>
            <a:ext cx="5698800" cy="12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import pandas as pd </a:t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import matplotlib.pyplot as plt </a:t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df = pd.read_csv('data2.csv') </a:t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df.plot(kind = 'scatter', x = 'Duration', y = 'Maxpulse') </a:t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400"/>
              <a:t>plt.show()</a:t>
            </a:r>
            <a:endParaRPr sz="1400"/>
          </a:p>
        </p:txBody>
      </p:sp>
      <p:sp>
        <p:nvSpPr>
          <p:cNvPr id="1047" name="Google Shape;1047;p59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39</a:t>
            </a:r>
            <a:r>
              <a:rPr lang="el" sz="3000"/>
              <a:t>.1.7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48" name="Google Shape;1048;p59"/>
          <p:cNvSpPr txBox="1"/>
          <p:nvPr>
            <p:ph idx="2" type="title"/>
          </p:nvPr>
        </p:nvSpPr>
        <p:spPr>
          <a:xfrm>
            <a:off x="2990800" y="729375"/>
            <a:ext cx="59127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Μελέτη διαγραμμάτων 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1049" name="Google Shape;1049;p59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50" name="Google Shape;1050;p59"/>
          <p:cNvCxnSpPr>
            <a:stCxn id="1047" idx="2"/>
            <a:endCxn id="1049" idx="0"/>
          </p:cNvCxnSpPr>
          <p:nvPr/>
        </p:nvCxnSpPr>
        <p:spPr>
          <a:xfrm flipH="1">
            <a:off x="1850750" y="1857350"/>
            <a:ext cx="72900" cy="1729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1" name="Google Shape;1051;p5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052" name="Google Shape;1052;p59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53" name="Google Shape;1053;p59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1054" name="Google Shape;105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625" y="2388875"/>
            <a:ext cx="3263975" cy="1980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60"/>
          <p:cNvSpPr txBox="1"/>
          <p:nvPr>
            <p:ph idx="1" type="subTitle"/>
          </p:nvPr>
        </p:nvSpPr>
        <p:spPr>
          <a:xfrm>
            <a:off x="2990800" y="2180275"/>
            <a:ext cx="55350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/>
              <a:t>Δημιουργήστε ένα DataFrame από ένα λεξικό με τα παρακάτω δεδομένα: </a:t>
            </a:r>
            <a:endParaRPr sz="1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/>
              <a:t>data = {'name': ['Alice', 'Bob', 'Charlie', 'David'],</a:t>
            </a:r>
            <a:endParaRPr sz="1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/>
              <a:t>        'age': [25, 30, 22, 28]}</a:t>
            </a:r>
            <a:endParaRPr sz="1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60" name="Google Shape;1060;p60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39</a:t>
            </a:r>
            <a:r>
              <a:rPr lang="el" sz="3000"/>
              <a:t>.2.0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61" name="Google Shape;1061;p60"/>
          <p:cNvSpPr txBox="1"/>
          <p:nvPr>
            <p:ph idx="2" type="title"/>
          </p:nvPr>
        </p:nvSpPr>
        <p:spPr>
          <a:xfrm>
            <a:off x="2990800" y="729375"/>
            <a:ext cx="59127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Παραδείγματα για εξάσκηση 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1062" name="Google Shape;1062;p60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63" name="Google Shape;1063;p60"/>
          <p:cNvCxnSpPr>
            <a:stCxn id="1060" idx="2"/>
            <a:endCxn id="1062" idx="0"/>
          </p:cNvCxnSpPr>
          <p:nvPr/>
        </p:nvCxnSpPr>
        <p:spPr>
          <a:xfrm flipH="1">
            <a:off x="1850750" y="1857350"/>
            <a:ext cx="72900" cy="1729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4" name="Google Shape;1064;p6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065" name="Google Shape;1065;p60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66" name="Google Shape;1066;p60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67" name="Google Shape;1067;p60"/>
          <p:cNvSpPr txBox="1"/>
          <p:nvPr>
            <p:ph idx="1" type="subTitle"/>
          </p:nvPr>
        </p:nvSpPr>
        <p:spPr>
          <a:xfrm>
            <a:off x="2242725" y="1264875"/>
            <a:ext cx="4045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200">
                <a:solidFill>
                  <a:schemeClr val="lt1"/>
                </a:solidFill>
              </a:rPr>
              <a:t>ΠΑΡΑΔΕΙΓΜΑ 1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68" name="Google Shape;1068;p60"/>
          <p:cNvSpPr txBox="1"/>
          <p:nvPr>
            <p:ph idx="1" type="subTitle"/>
          </p:nvPr>
        </p:nvSpPr>
        <p:spPr>
          <a:xfrm>
            <a:off x="3179650" y="3531825"/>
            <a:ext cx="55350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300"/>
              <a:t>Εξάγετε το παραπάνω dataframe στο αρχείο ‘data3.csv’ ώστε να μπορούμε να το επεξεργαζόμαστε περαιτέρω</a:t>
            </a:r>
            <a:endParaRPr sz="1300"/>
          </a:p>
        </p:txBody>
      </p:sp>
      <p:sp>
        <p:nvSpPr>
          <p:cNvPr id="1069" name="Google Shape;1069;p60"/>
          <p:cNvSpPr txBox="1"/>
          <p:nvPr>
            <p:ph idx="1" type="subTitle"/>
          </p:nvPr>
        </p:nvSpPr>
        <p:spPr>
          <a:xfrm>
            <a:off x="2416450" y="2979800"/>
            <a:ext cx="4045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200">
                <a:solidFill>
                  <a:schemeClr val="lt1"/>
                </a:solidFill>
              </a:rPr>
              <a:t>ΠΑΡΑΔΕΙΓΜΑ 2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1"/>
          <p:cNvSpPr txBox="1"/>
          <p:nvPr>
            <p:ph idx="1" type="subTitle"/>
          </p:nvPr>
        </p:nvSpPr>
        <p:spPr>
          <a:xfrm>
            <a:off x="2860850" y="1800375"/>
            <a:ext cx="55350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300"/>
              <a:t>Προσθέστε μια νέα στήλη "city" με τιμές "New York", "San Francisco", "Los Angeles", "Chicago" στο DataFrame από την προηγούμενη άσκηση.</a:t>
            </a:r>
            <a:endParaRPr sz="1300"/>
          </a:p>
        </p:txBody>
      </p:sp>
      <p:sp>
        <p:nvSpPr>
          <p:cNvPr id="1075" name="Google Shape;1075;p61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39.2.1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76" name="Google Shape;1076;p61"/>
          <p:cNvSpPr txBox="1"/>
          <p:nvPr>
            <p:ph idx="2" type="title"/>
          </p:nvPr>
        </p:nvSpPr>
        <p:spPr>
          <a:xfrm>
            <a:off x="2990800" y="729375"/>
            <a:ext cx="59127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Παραδείγματα για εξάσκηση 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1077" name="Google Shape;1077;p61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78" name="Google Shape;1078;p61"/>
          <p:cNvCxnSpPr>
            <a:stCxn id="1075" idx="2"/>
            <a:endCxn id="1077" idx="0"/>
          </p:cNvCxnSpPr>
          <p:nvPr/>
        </p:nvCxnSpPr>
        <p:spPr>
          <a:xfrm flipH="1">
            <a:off x="1850750" y="1857350"/>
            <a:ext cx="72900" cy="1729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9" name="Google Shape;1079;p6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080" name="Google Shape;1080;p61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81" name="Google Shape;1081;p61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82" name="Google Shape;1082;p61"/>
          <p:cNvSpPr txBox="1"/>
          <p:nvPr>
            <p:ph idx="1" type="subTitle"/>
          </p:nvPr>
        </p:nvSpPr>
        <p:spPr>
          <a:xfrm>
            <a:off x="2242725" y="1264875"/>
            <a:ext cx="4045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200">
                <a:solidFill>
                  <a:schemeClr val="lt1"/>
                </a:solidFill>
              </a:rPr>
              <a:t>ΠΑΡΑΔΕΙΓΜΑ 3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83" name="Google Shape;1083;p61"/>
          <p:cNvSpPr txBox="1"/>
          <p:nvPr>
            <p:ph idx="1" type="subTitle"/>
          </p:nvPr>
        </p:nvSpPr>
        <p:spPr>
          <a:xfrm>
            <a:off x="2990800" y="2856050"/>
            <a:ext cx="55350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300"/>
              <a:t>Εμφανίστε μόνο τις πρώτες 2 γραμμές του DataFrame.</a:t>
            </a:r>
            <a:endParaRPr sz="1300"/>
          </a:p>
        </p:txBody>
      </p:sp>
      <p:sp>
        <p:nvSpPr>
          <p:cNvPr id="1084" name="Google Shape;1084;p61"/>
          <p:cNvSpPr txBox="1"/>
          <p:nvPr>
            <p:ph idx="1" type="subTitle"/>
          </p:nvPr>
        </p:nvSpPr>
        <p:spPr>
          <a:xfrm>
            <a:off x="2242725" y="2426838"/>
            <a:ext cx="4045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200">
                <a:solidFill>
                  <a:schemeClr val="lt1"/>
                </a:solidFill>
              </a:rPr>
              <a:t>ΠΑΡΑΔΕΙΓΜΑ 4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85" name="Google Shape;1085;p61"/>
          <p:cNvSpPr txBox="1"/>
          <p:nvPr>
            <p:ph idx="1" type="subTitle"/>
          </p:nvPr>
        </p:nvSpPr>
        <p:spPr>
          <a:xfrm>
            <a:off x="2990800" y="3585900"/>
            <a:ext cx="55350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300"/>
              <a:t>Υπολογίστε τον μέσο όρο των ηλικιών στο DataFrame.</a:t>
            </a:r>
            <a:endParaRPr sz="1300"/>
          </a:p>
        </p:txBody>
      </p:sp>
      <p:sp>
        <p:nvSpPr>
          <p:cNvPr id="1086" name="Google Shape;1086;p61"/>
          <p:cNvSpPr txBox="1"/>
          <p:nvPr>
            <p:ph idx="1" type="subTitle"/>
          </p:nvPr>
        </p:nvSpPr>
        <p:spPr>
          <a:xfrm>
            <a:off x="2242725" y="3220638"/>
            <a:ext cx="4045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200">
                <a:solidFill>
                  <a:schemeClr val="lt1"/>
                </a:solidFill>
              </a:rPr>
              <a:t>ΠΑΡΑΔΕΙΓΜΑ 5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62"/>
          <p:cNvSpPr txBox="1"/>
          <p:nvPr>
            <p:ph idx="1" type="subTitle"/>
          </p:nvPr>
        </p:nvSpPr>
        <p:spPr>
          <a:xfrm>
            <a:off x="2860850" y="1800375"/>
            <a:ext cx="55350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500"/>
              <a:t>Σχεδιάστε ένα διάγραμμα γραμμής με τις ηλικίες.</a:t>
            </a:r>
            <a:endParaRPr sz="1500"/>
          </a:p>
        </p:txBody>
      </p:sp>
      <p:sp>
        <p:nvSpPr>
          <p:cNvPr id="1092" name="Google Shape;1092;p62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39.2.2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93" name="Google Shape;1093;p62"/>
          <p:cNvSpPr txBox="1"/>
          <p:nvPr>
            <p:ph idx="2" type="title"/>
          </p:nvPr>
        </p:nvSpPr>
        <p:spPr>
          <a:xfrm>
            <a:off x="2990800" y="729375"/>
            <a:ext cx="59127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Παραδείγματα για εξάσκηση 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1094" name="Google Shape;1094;p62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95" name="Google Shape;1095;p62"/>
          <p:cNvCxnSpPr>
            <a:stCxn id="1092" idx="2"/>
            <a:endCxn id="1094" idx="0"/>
          </p:cNvCxnSpPr>
          <p:nvPr/>
        </p:nvCxnSpPr>
        <p:spPr>
          <a:xfrm flipH="1">
            <a:off x="1850750" y="1857350"/>
            <a:ext cx="72900" cy="1729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6" name="Google Shape;1096;p6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097" name="Google Shape;1097;p62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98" name="Google Shape;1098;p62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99" name="Google Shape;1099;p62"/>
          <p:cNvSpPr txBox="1"/>
          <p:nvPr>
            <p:ph idx="1" type="subTitle"/>
          </p:nvPr>
        </p:nvSpPr>
        <p:spPr>
          <a:xfrm>
            <a:off x="2242725" y="1264875"/>
            <a:ext cx="4045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200">
                <a:solidFill>
                  <a:schemeClr val="lt1"/>
                </a:solidFill>
              </a:rPr>
              <a:t>ΠΑΡΑΔΕΙΓΜΑ 6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00" name="Google Shape;1100;p62"/>
          <p:cNvSpPr txBox="1"/>
          <p:nvPr>
            <p:ph idx="1" type="subTitle"/>
          </p:nvPr>
        </p:nvSpPr>
        <p:spPr>
          <a:xfrm>
            <a:off x="2990800" y="2856050"/>
            <a:ext cx="55350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500"/>
              <a:t>Φιλτράρετε τις γραμμές του DataFrame όπου η ηλικία είναι μικρότερη από 30.</a:t>
            </a:r>
            <a:endParaRPr sz="1500"/>
          </a:p>
        </p:txBody>
      </p:sp>
      <p:sp>
        <p:nvSpPr>
          <p:cNvPr id="1101" name="Google Shape;1101;p62"/>
          <p:cNvSpPr txBox="1"/>
          <p:nvPr>
            <p:ph idx="1" type="subTitle"/>
          </p:nvPr>
        </p:nvSpPr>
        <p:spPr>
          <a:xfrm>
            <a:off x="2242725" y="2426838"/>
            <a:ext cx="4045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200">
                <a:solidFill>
                  <a:schemeClr val="lt1"/>
                </a:solidFill>
              </a:rPr>
              <a:t>ΠΑΡΑΔΕΙΓΜΑ 7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63"/>
          <p:cNvSpPr txBox="1"/>
          <p:nvPr>
            <p:ph idx="1" type="subTitle"/>
          </p:nvPr>
        </p:nvSpPr>
        <p:spPr>
          <a:xfrm>
            <a:off x="2305375" y="2405700"/>
            <a:ext cx="60735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500"/>
              <a:t>Δημιουργήστε ένα DataFrame που περιέχει τυχαία δεδομένα για τις στήλες "Όνομα", "Ηλικία", "Βαθμολογία" για 10 φοιτητές. Χρησιμοποιήστε ένα for loop για να το κάνετε αυτό. Η στήλη "Βαθμολογία" θα πρέπει να περιέχει τυχαίους αριθμούς μεταξύ 0 και 100. Θα εισάγετε επίσης τη βιβλιοθήκη numpy, και σαν πρώτη γραμμή του προγράμματός σας, εισάγετε «np.random.seed(42)» (ο </a:t>
            </a:r>
            <a:endParaRPr sz="1500"/>
          </a:p>
        </p:txBody>
      </p:sp>
      <p:sp>
        <p:nvSpPr>
          <p:cNvPr id="1107" name="Google Shape;1107;p63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39.2.3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108" name="Google Shape;1108;p63"/>
          <p:cNvSpPr txBox="1"/>
          <p:nvPr>
            <p:ph idx="2" type="title"/>
          </p:nvPr>
        </p:nvSpPr>
        <p:spPr>
          <a:xfrm>
            <a:off x="2990800" y="729375"/>
            <a:ext cx="59127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Ασκήσεις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1109" name="Google Shape;1109;p63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110" name="Google Shape;1110;p63"/>
          <p:cNvCxnSpPr>
            <a:stCxn id="1107" idx="2"/>
            <a:endCxn id="1109" idx="0"/>
          </p:cNvCxnSpPr>
          <p:nvPr/>
        </p:nvCxnSpPr>
        <p:spPr>
          <a:xfrm flipH="1">
            <a:off x="1850750" y="1857350"/>
            <a:ext cx="72900" cy="1729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1" name="Google Shape;1111;p6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112" name="Google Shape;1112;p63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13" name="Google Shape;1113;p63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14" name="Google Shape;1114;p63"/>
          <p:cNvSpPr txBox="1"/>
          <p:nvPr>
            <p:ph idx="1" type="subTitle"/>
          </p:nvPr>
        </p:nvSpPr>
        <p:spPr>
          <a:xfrm>
            <a:off x="2242725" y="1264875"/>
            <a:ext cx="4045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700">
                <a:solidFill>
                  <a:schemeClr val="lt1"/>
                </a:solidFill>
              </a:rPr>
              <a:t>ΑΣΚΗΣΗ 1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64"/>
          <p:cNvSpPr txBox="1"/>
          <p:nvPr>
            <p:ph idx="1" type="subTitle"/>
          </p:nvPr>
        </p:nvSpPr>
        <p:spPr>
          <a:xfrm>
            <a:off x="2694925" y="2330450"/>
            <a:ext cx="55350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500"/>
              <a:t>Χρησιμοποιήστε το παραπάνω dataframe, για να υπολογίστε τον μέσο όρο της "Βαθμολογίας" για τους φοιτητές που είναι 20 χρόνων και έχουν βαθμολογία πάνω από 50.</a:t>
            </a:r>
            <a:endParaRPr sz="1500"/>
          </a:p>
        </p:txBody>
      </p:sp>
      <p:sp>
        <p:nvSpPr>
          <p:cNvPr id="1120" name="Google Shape;1120;p64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39.2.4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121" name="Google Shape;1121;p64"/>
          <p:cNvSpPr txBox="1"/>
          <p:nvPr>
            <p:ph idx="2" type="title"/>
          </p:nvPr>
        </p:nvSpPr>
        <p:spPr>
          <a:xfrm>
            <a:off x="2990800" y="729375"/>
            <a:ext cx="59127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Ασκήσεις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1122" name="Google Shape;1122;p64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123" name="Google Shape;1123;p64"/>
          <p:cNvCxnSpPr>
            <a:stCxn id="1120" idx="2"/>
            <a:endCxn id="1122" idx="0"/>
          </p:cNvCxnSpPr>
          <p:nvPr/>
        </p:nvCxnSpPr>
        <p:spPr>
          <a:xfrm flipH="1">
            <a:off x="1850750" y="1857350"/>
            <a:ext cx="72900" cy="1729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4" name="Google Shape;1124;p64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125" name="Google Shape;1125;p64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26" name="Google Shape;1126;p64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27" name="Google Shape;1127;p64"/>
          <p:cNvSpPr txBox="1"/>
          <p:nvPr>
            <p:ph idx="1" type="subTitle"/>
          </p:nvPr>
        </p:nvSpPr>
        <p:spPr>
          <a:xfrm>
            <a:off x="2242725" y="1264875"/>
            <a:ext cx="4045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600">
                <a:solidFill>
                  <a:schemeClr val="lt1"/>
                </a:solidFill>
              </a:rPr>
              <a:t>ΑΣΚΗΣΗ 2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65"/>
          <p:cNvSpPr txBox="1"/>
          <p:nvPr>
            <p:ph idx="1" type="subTitle"/>
          </p:nvPr>
        </p:nvSpPr>
        <p:spPr>
          <a:xfrm>
            <a:off x="2754175" y="2588300"/>
            <a:ext cx="55350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500"/>
              <a:t>Χρησιμοποιήστε το παραπάνω dataframe, για να σχεδιάστε ένα ιστόγραμμα για τις ηλικίες των φοιτητών, με διαίρεση σε 3 διαστήματα ηλικίας: 18-20, 21-23, 24-26 (θα χρησιμοποιήσετε την παράμετρο “bins” για τη διαίρεση των διαστημάτων). Για διευκόλυνσή σας, η παράμετρος θα είναι bins = [18, 20, 23, 26]. Προσθέστε τον κώδικα στο αρχείο .py που δημιουργήσατε προηγουμένως.</a:t>
            </a:r>
            <a:endParaRPr sz="1500"/>
          </a:p>
        </p:txBody>
      </p:sp>
      <p:sp>
        <p:nvSpPr>
          <p:cNvPr id="1133" name="Google Shape;1133;p65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39.2.5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134" name="Google Shape;1134;p65"/>
          <p:cNvSpPr txBox="1"/>
          <p:nvPr>
            <p:ph idx="2" type="title"/>
          </p:nvPr>
        </p:nvSpPr>
        <p:spPr>
          <a:xfrm>
            <a:off x="2990800" y="729375"/>
            <a:ext cx="59127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Ασκήσεις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1135" name="Google Shape;1135;p65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136" name="Google Shape;1136;p65"/>
          <p:cNvCxnSpPr>
            <a:stCxn id="1133" idx="2"/>
            <a:endCxn id="1135" idx="0"/>
          </p:cNvCxnSpPr>
          <p:nvPr/>
        </p:nvCxnSpPr>
        <p:spPr>
          <a:xfrm flipH="1">
            <a:off x="1850750" y="1857350"/>
            <a:ext cx="72900" cy="1729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7" name="Google Shape;1137;p6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138" name="Google Shape;1138;p65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39" name="Google Shape;1139;p65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40" name="Google Shape;1140;p65"/>
          <p:cNvSpPr txBox="1"/>
          <p:nvPr>
            <p:ph idx="1" type="subTitle"/>
          </p:nvPr>
        </p:nvSpPr>
        <p:spPr>
          <a:xfrm>
            <a:off x="2242725" y="1264875"/>
            <a:ext cx="4045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500">
                <a:solidFill>
                  <a:schemeClr val="lt1"/>
                </a:solidFill>
              </a:rPr>
              <a:t>ΑΣΚΗΣΗ 3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50"/>
          <p:cNvSpPr txBox="1"/>
          <p:nvPr>
            <p:ph idx="1" type="subTitle"/>
          </p:nvPr>
        </p:nvSpPr>
        <p:spPr>
          <a:xfrm>
            <a:off x="3542900" y="3011400"/>
            <a:ext cx="5073000" cy="12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500"/>
              <a:t>import pandas as pd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500"/>
              <a:t>date_series = pd.date_range(start = '01-01-2024', end = '02-11-2024')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500"/>
              <a:t>print(date_series)</a:t>
            </a:r>
            <a:endParaRPr sz="1500"/>
          </a:p>
        </p:txBody>
      </p:sp>
      <p:sp>
        <p:nvSpPr>
          <p:cNvPr id="923" name="Google Shape;923;p50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39</a:t>
            </a:r>
            <a:r>
              <a:rPr lang="el" sz="3000"/>
              <a:t>.0.1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24" name="Google Shape;924;p50"/>
          <p:cNvSpPr txBox="1"/>
          <p:nvPr>
            <p:ph idx="2" type="title"/>
          </p:nvPr>
        </p:nvSpPr>
        <p:spPr>
          <a:xfrm>
            <a:off x="2673675" y="686500"/>
            <a:ext cx="63456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ΕΠΙΣΤΗΜΗ ΔΕΔΟΜΕΝΩΝ ΚΑΙ PANDAS II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925" name="Google Shape;925;p50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26" name="Google Shape;926;p50"/>
          <p:cNvCxnSpPr>
            <a:endCxn id="925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7" name="Google Shape;927;p5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928" name="Google Shape;928;p50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29" name="Google Shape;929;p50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30" name="Google Shape;930;p50"/>
          <p:cNvSpPr txBox="1"/>
          <p:nvPr/>
        </p:nvSpPr>
        <p:spPr>
          <a:xfrm>
            <a:off x="2673675" y="1800250"/>
            <a:ext cx="4384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Fira Code"/>
              <a:buAutoNum type="arabicPeriod"/>
            </a:pPr>
            <a:r>
              <a:rPr lang="el" sz="15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Τυπώστε μια σειρά ημερομηνιών από την 1η Ιανουαρίου 2024 μέχρι και την 11η Φεβρουαρίου 2024</a:t>
            </a:r>
            <a:endParaRPr sz="15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1" name="Google Shape;931;p50"/>
          <p:cNvSpPr txBox="1"/>
          <p:nvPr/>
        </p:nvSpPr>
        <p:spPr>
          <a:xfrm>
            <a:off x="2736400" y="1264875"/>
            <a:ext cx="3716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5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ΛΥΣΕΙΣ ΠΡΟΗΓΟΥΜΕΝΩΝ ΑΣΚΗΣΕΩΝ</a:t>
            </a:r>
            <a:endParaRPr sz="15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2" name="Google Shape;932;p50"/>
          <p:cNvSpPr txBox="1"/>
          <p:nvPr/>
        </p:nvSpPr>
        <p:spPr>
          <a:xfrm>
            <a:off x="2736400" y="2665625"/>
            <a:ext cx="1087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5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ΛΥΣΗ</a:t>
            </a:r>
            <a:endParaRPr sz="15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51"/>
          <p:cNvSpPr txBox="1"/>
          <p:nvPr>
            <p:ph idx="1" type="subTitle"/>
          </p:nvPr>
        </p:nvSpPr>
        <p:spPr>
          <a:xfrm>
            <a:off x="5192150" y="2611313"/>
            <a:ext cx="3716700" cy="12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import pandas as pd</a:t>
            </a:r>
            <a:endParaRPr sz="9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series = pd.Series([3, 6, 9, 12, 15])</a:t>
            </a:r>
            <a:endParaRPr sz="9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print(series) # εκτύπωση της αρχικής σειράς</a:t>
            </a:r>
            <a:endParaRPr sz="9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print()</a:t>
            </a:r>
            <a:endParaRPr sz="9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f_series = series.apply(lambda x:x/3)</a:t>
            </a:r>
            <a:endParaRPr sz="9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print(f_series) # εκτύπωση της νέας σειράς</a:t>
            </a:r>
            <a:endParaRPr sz="9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38" name="Google Shape;938;p51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39</a:t>
            </a:r>
            <a:r>
              <a:rPr lang="el" sz="3000"/>
              <a:t>.0.2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39" name="Google Shape;939;p51"/>
          <p:cNvSpPr txBox="1"/>
          <p:nvPr>
            <p:ph idx="2" type="title"/>
          </p:nvPr>
        </p:nvSpPr>
        <p:spPr>
          <a:xfrm>
            <a:off x="2673675" y="686500"/>
            <a:ext cx="63456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ΕΠΙΣΤΗΜΗ ΔΕΔΟΜΕΝΩΝ ΚΑΙ PANDAS II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940" name="Google Shape;940;p51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41" name="Google Shape;941;p51"/>
          <p:cNvCxnSpPr>
            <a:endCxn id="940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2" name="Google Shape;942;p5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943" name="Google Shape;943;p51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44" name="Google Shape;944;p51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45" name="Google Shape;945;p51"/>
          <p:cNvSpPr txBox="1"/>
          <p:nvPr/>
        </p:nvSpPr>
        <p:spPr>
          <a:xfrm>
            <a:off x="2272650" y="1546925"/>
            <a:ext cx="2851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Εφαρμόστε μια απλή συνάρτηση σε μια δεδομένη σειρά pandas (pandas series). Η σειρά είναι: [3, 6, 9, 12, 15]</a:t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και η συνάρτηση προς εφαρμογή: f(x) = x/3.</a:t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Ζητήστε πρώτα την εκτύπωση της σειράς.</a:t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Χρησιμοποιήστε τη συνάρτηση apply() και lambda function για την εφαρμογή της συνάρτησης στα στοιχεία της σειράς.</a:t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Ζητήστε την εκτύπωση της αλλαγμένης σειράς.</a:t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6" name="Google Shape;946;p51"/>
          <p:cNvSpPr txBox="1"/>
          <p:nvPr/>
        </p:nvSpPr>
        <p:spPr>
          <a:xfrm>
            <a:off x="2736400" y="1264875"/>
            <a:ext cx="3716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5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ΛΥΣΕΙΣ ΠΡΟΗΓΟΥΜΕΝΩΝ ΑΣΚΗΣΕΩΝ</a:t>
            </a:r>
            <a:endParaRPr sz="15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7" name="Google Shape;947;p51"/>
          <p:cNvSpPr txBox="1"/>
          <p:nvPr/>
        </p:nvSpPr>
        <p:spPr>
          <a:xfrm>
            <a:off x="6065200" y="1938100"/>
            <a:ext cx="1087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5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ΛΥΣΗ</a:t>
            </a:r>
            <a:endParaRPr sz="15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52"/>
          <p:cNvSpPr txBox="1"/>
          <p:nvPr>
            <p:ph idx="1" type="subTitle"/>
          </p:nvPr>
        </p:nvSpPr>
        <p:spPr>
          <a:xfrm>
            <a:off x="5575225" y="2468475"/>
            <a:ext cx="2943900" cy="12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import pandas as pd</a:t>
            </a:r>
            <a:endParaRPr sz="1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ds1 = pd.Series([2, 4, 6, 8, 10])</a:t>
            </a:r>
            <a:endParaRPr sz="1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ds2 = pd.Series([1, 3, 5, 7, 9])</a:t>
            </a:r>
            <a:endParaRPr sz="1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ds = ds1 + ds2</a:t>
            </a:r>
            <a:endParaRPr sz="1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print("Πρόσθεση 2 σειρών:")</a:t>
            </a:r>
            <a:endParaRPr sz="1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print(ds)</a:t>
            </a:r>
            <a:endParaRPr sz="1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print("Αφαίρεση 2 σειρών")</a:t>
            </a:r>
            <a:endParaRPr sz="1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ds = ds1 - ds2</a:t>
            </a:r>
            <a:endParaRPr sz="1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print(ds)</a:t>
            </a:r>
            <a:endParaRPr sz="1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print("Πολλ/σιασμός 2 σειρών:")</a:t>
            </a:r>
            <a:endParaRPr sz="1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ds = ds1 * ds2</a:t>
            </a:r>
            <a:endParaRPr sz="1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print(ds)</a:t>
            </a:r>
            <a:endParaRPr sz="1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print("Διαίρεση 2 σειρών με το 2:")</a:t>
            </a:r>
            <a:endParaRPr sz="1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ds = ds1 / ds2</a:t>
            </a:r>
            <a:endParaRPr sz="10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000"/>
              <a:t>print(ds)</a:t>
            </a:r>
            <a:endParaRPr sz="1000"/>
          </a:p>
        </p:txBody>
      </p:sp>
      <p:sp>
        <p:nvSpPr>
          <p:cNvPr id="953" name="Google Shape;953;p52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39</a:t>
            </a:r>
            <a:r>
              <a:rPr lang="el" sz="3000"/>
              <a:t>.0.3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54" name="Google Shape;954;p52"/>
          <p:cNvSpPr txBox="1"/>
          <p:nvPr>
            <p:ph idx="2" type="title"/>
          </p:nvPr>
        </p:nvSpPr>
        <p:spPr>
          <a:xfrm>
            <a:off x="2673675" y="686500"/>
            <a:ext cx="63456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ΕΠΙΣΤΗΜΗ ΔΕΔΟΜΕΝΩΝ ΚΑΙ PANDAS II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955" name="Google Shape;955;p52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56" name="Google Shape;956;p52"/>
          <p:cNvCxnSpPr>
            <a:endCxn id="955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7" name="Google Shape;957;p5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958" name="Google Shape;958;p52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59" name="Google Shape;959;p52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60" name="Google Shape;960;p52"/>
          <p:cNvSpPr txBox="1"/>
          <p:nvPr/>
        </p:nvSpPr>
        <p:spPr>
          <a:xfrm>
            <a:off x="2272650" y="1546925"/>
            <a:ext cx="2851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Γράψτε ένα πρόγραμμα χρησιμοποιώντας τη βιβλιοθήκη pandas, το οποίο να προσθέτει, να αφαιρεί να πολλαπλασιάζει και να διαιρεί με τον αριθμό 2, δύο δεδομένες λίστες ακέραιων αριθμών. </a:t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Οι λίστες είναι:  [2, 4, 6, 8, 10] και  [1, 3, 5, 7, 9]</a:t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1" name="Google Shape;961;p52"/>
          <p:cNvSpPr txBox="1"/>
          <p:nvPr/>
        </p:nvSpPr>
        <p:spPr>
          <a:xfrm>
            <a:off x="2736400" y="1264875"/>
            <a:ext cx="3716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ΛΥΣΕΙΣ ΠΡΟΗΓΟΥΜΕΝΩΝ ΑΣΚΗΣΕΩΝ</a:t>
            </a:r>
            <a:endParaRPr sz="12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2" name="Google Shape;962;p52"/>
          <p:cNvSpPr txBox="1"/>
          <p:nvPr/>
        </p:nvSpPr>
        <p:spPr>
          <a:xfrm>
            <a:off x="6764425" y="1264875"/>
            <a:ext cx="1087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ΛΥΣΗ</a:t>
            </a:r>
            <a:endParaRPr sz="12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53"/>
          <p:cNvSpPr txBox="1"/>
          <p:nvPr>
            <p:ph idx="1" type="subTitle"/>
          </p:nvPr>
        </p:nvSpPr>
        <p:spPr>
          <a:xfrm>
            <a:off x="3026450" y="2334350"/>
            <a:ext cx="5769900" cy="18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500"/>
              <a:t>import pandas as pd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500"/>
              <a:t> 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500"/>
              <a:t>df = pd.read_csv('date_data.csv')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500"/>
              <a:t>df['Date'] = pd.to_datetime(df['Date'], format=’mixed’)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500"/>
              <a:t>print(df.to_string())</a:t>
            </a:r>
            <a:endParaRPr sz="1500"/>
          </a:p>
        </p:txBody>
      </p:sp>
      <p:sp>
        <p:nvSpPr>
          <p:cNvPr id="968" name="Google Shape;968;p53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39</a:t>
            </a:r>
            <a:r>
              <a:rPr lang="el" sz="3000"/>
              <a:t>.1.1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69" name="Google Shape;969;p53"/>
          <p:cNvSpPr txBox="1"/>
          <p:nvPr>
            <p:ph idx="2" type="title"/>
          </p:nvPr>
        </p:nvSpPr>
        <p:spPr>
          <a:xfrm>
            <a:off x="3176975" y="729375"/>
            <a:ext cx="5726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Διόρθωση δεδομένων λανθασμένης μορφής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970" name="Google Shape;970;p53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71" name="Google Shape;971;p53"/>
          <p:cNvCxnSpPr/>
          <p:nvPr/>
        </p:nvCxnSpPr>
        <p:spPr>
          <a:xfrm flipH="1">
            <a:off x="1814150" y="1857350"/>
            <a:ext cx="72900" cy="1729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2" name="Google Shape;972;p5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973" name="Google Shape;973;p53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74" name="Google Shape;974;p53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75" name="Google Shape;975;p53"/>
          <p:cNvSpPr txBox="1"/>
          <p:nvPr/>
        </p:nvSpPr>
        <p:spPr>
          <a:xfrm>
            <a:off x="3026450" y="1500050"/>
            <a:ext cx="371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ΜΕΤΑΤΡΟΠΗ ΣΤΗ ΣΩΣΤΗ ΜΟΡΦΗ</a:t>
            </a:r>
            <a:endParaRPr sz="1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54"/>
          <p:cNvSpPr txBox="1"/>
          <p:nvPr>
            <p:ph idx="1" type="subTitle"/>
          </p:nvPr>
        </p:nvSpPr>
        <p:spPr>
          <a:xfrm>
            <a:off x="3026450" y="2203975"/>
            <a:ext cx="5769900" cy="18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500"/>
              <a:t>import pandas as pd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500"/>
              <a:t>df = pd.read_csv('date_data.csv') 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500"/>
              <a:t>df['Date'] = pd.to_datetime(df['Date'], format ='mixed') 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500"/>
              <a:t>df.dropna(subset=['Date'], inplace = True) print(df.to_string())</a:t>
            </a:r>
            <a:endParaRPr sz="1500"/>
          </a:p>
        </p:txBody>
      </p:sp>
      <p:sp>
        <p:nvSpPr>
          <p:cNvPr id="981" name="Google Shape;981;p54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39</a:t>
            </a:r>
            <a:r>
              <a:rPr lang="el" sz="3000"/>
              <a:t>.1.2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82" name="Google Shape;982;p54"/>
          <p:cNvSpPr txBox="1"/>
          <p:nvPr>
            <p:ph idx="2" type="title"/>
          </p:nvPr>
        </p:nvSpPr>
        <p:spPr>
          <a:xfrm>
            <a:off x="3176975" y="729375"/>
            <a:ext cx="5726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Διόρθωση με διαγραφή γραμμών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983" name="Google Shape;983;p54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84" name="Google Shape;984;p54"/>
          <p:cNvCxnSpPr/>
          <p:nvPr/>
        </p:nvCxnSpPr>
        <p:spPr>
          <a:xfrm flipH="1">
            <a:off x="1814150" y="1857350"/>
            <a:ext cx="72900" cy="1729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5" name="Google Shape;985;p54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986" name="Google Shape;986;p54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87" name="Google Shape;987;p54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88" name="Google Shape;988;p54"/>
          <p:cNvSpPr txBox="1"/>
          <p:nvPr/>
        </p:nvSpPr>
        <p:spPr>
          <a:xfrm>
            <a:off x="3026450" y="1500050"/>
            <a:ext cx="371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ΑΠΑΛΟΙΦΗ ΚΕΝΗΣ ΤΙΜΗΣ</a:t>
            </a:r>
            <a:endParaRPr sz="1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55"/>
          <p:cNvSpPr txBox="1"/>
          <p:nvPr>
            <p:ph idx="1" type="subTitle"/>
          </p:nvPr>
        </p:nvSpPr>
        <p:spPr>
          <a:xfrm>
            <a:off x="3012125" y="1648075"/>
            <a:ext cx="33048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/>
              <a:t>import pandas as pd </a:t>
            </a:r>
            <a:endParaRPr sz="1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/>
              <a:t>df = pd.read_csv('date_data.csv') </a:t>
            </a:r>
            <a:endParaRPr sz="1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/>
              <a:t>df.loc[7,'Duration'] = 45 </a:t>
            </a:r>
            <a:endParaRPr sz="13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300"/>
              <a:t>print(df.to_string())</a:t>
            </a:r>
            <a:endParaRPr sz="1300"/>
          </a:p>
        </p:txBody>
      </p:sp>
      <p:sp>
        <p:nvSpPr>
          <p:cNvPr id="994" name="Google Shape;994;p55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39</a:t>
            </a:r>
            <a:r>
              <a:rPr lang="el" sz="3000"/>
              <a:t>.1.3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95" name="Google Shape;995;p55"/>
          <p:cNvSpPr txBox="1"/>
          <p:nvPr>
            <p:ph idx="2" type="title"/>
          </p:nvPr>
        </p:nvSpPr>
        <p:spPr>
          <a:xfrm>
            <a:off x="3176975" y="729375"/>
            <a:ext cx="5726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Διόρθωση με αντικατάσταση τιμών, μια-μια ή με loops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996" name="Google Shape;996;p55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97" name="Google Shape;997;p55"/>
          <p:cNvCxnSpPr/>
          <p:nvPr/>
        </p:nvCxnSpPr>
        <p:spPr>
          <a:xfrm flipH="1">
            <a:off x="1814150" y="1857350"/>
            <a:ext cx="72900" cy="1729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8" name="Google Shape;998;p5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999" name="Google Shape;999;p55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00" name="Google Shape;1000;p55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01" name="Google Shape;1001;p55"/>
          <p:cNvSpPr txBox="1"/>
          <p:nvPr>
            <p:ph idx="1" type="subTitle"/>
          </p:nvPr>
        </p:nvSpPr>
        <p:spPr>
          <a:xfrm>
            <a:off x="5429800" y="3005475"/>
            <a:ext cx="31980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/>
              <a:t>import pandas as pd </a:t>
            </a:r>
            <a:endParaRPr sz="1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/>
              <a:t>df = pd.read_csv('data.csv') </a:t>
            </a:r>
            <a:endParaRPr sz="1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/>
              <a:t>for x in df.index: </a:t>
            </a:r>
            <a:endParaRPr sz="1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/>
              <a:t> if df.loc[x, "Duration"] &gt; 120: </a:t>
            </a:r>
            <a:endParaRPr sz="1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/>
              <a:t> df.loc[x, "Duration"] = 120 </a:t>
            </a:r>
            <a:endParaRPr sz="13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300"/>
              <a:t>print(df.to_string())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56"/>
          <p:cNvSpPr txBox="1"/>
          <p:nvPr>
            <p:ph idx="1" type="subTitle"/>
          </p:nvPr>
        </p:nvSpPr>
        <p:spPr>
          <a:xfrm>
            <a:off x="2990800" y="2138300"/>
            <a:ext cx="5119500" cy="15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500"/>
              <a:t>import pandas as pd 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500"/>
              <a:t>df = pd.read_csv('date_data.csv') 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500"/>
              <a:t>df.drop_duplicates(inplace = True) 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500"/>
              <a:t>print(df.to_string())</a:t>
            </a:r>
            <a:endParaRPr sz="1500"/>
          </a:p>
        </p:txBody>
      </p:sp>
      <p:sp>
        <p:nvSpPr>
          <p:cNvPr id="1007" name="Google Shape;1007;p56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39</a:t>
            </a:r>
            <a:r>
              <a:rPr lang="el" sz="3000"/>
              <a:t>.1.4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08" name="Google Shape;1008;p56"/>
          <p:cNvSpPr txBox="1"/>
          <p:nvPr>
            <p:ph idx="2" type="title"/>
          </p:nvPr>
        </p:nvSpPr>
        <p:spPr>
          <a:xfrm>
            <a:off x="2990800" y="729375"/>
            <a:ext cx="59127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Διόρθωση με απαλοιφή διπλοτύπων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1009" name="Google Shape;1009;p56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10" name="Google Shape;1010;p56"/>
          <p:cNvCxnSpPr/>
          <p:nvPr/>
        </p:nvCxnSpPr>
        <p:spPr>
          <a:xfrm flipH="1">
            <a:off x="1814150" y="1857350"/>
            <a:ext cx="72900" cy="1729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1" name="Google Shape;1011;p5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012" name="Google Shape;1012;p56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13" name="Google Shape;1013;p56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14" name="Google Shape;1014;p56"/>
          <p:cNvSpPr txBox="1"/>
          <p:nvPr/>
        </p:nvSpPr>
        <p:spPr>
          <a:xfrm>
            <a:off x="3026450" y="1500050"/>
            <a:ext cx="371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ΑΠΑΛΟΙΦΗ ΔΙΠΛΟΤΥΠΩΝ</a:t>
            </a:r>
            <a:endParaRPr sz="1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57"/>
          <p:cNvSpPr txBox="1"/>
          <p:nvPr>
            <p:ph idx="1" type="subTitle"/>
          </p:nvPr>
        </p:nvSpPr>
        <p:spPr>
          <a:xfrm>
            <a:off x="2990800" y="1857338"/>
            <a:ext cx="5556300" cy="10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import pandas as pd</a:t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df = pd.read_csv('data2.csv')</a:t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400"/>
              <a:t>print(df.corr())</a:t>
            </a:r>
            <a:endParaRPr sz="1400"/>
          </a:p>
        </p:txBody>
      </p:sp>
      <p:sp>
        <p:nvSpPr>
          <p:cNvPr id="1020" name="Google Shape;1020;p57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39</a:t>
            </a:r>
            <a:r>
              <a:rPr lang="el" sz="3000"/>
              <a:t>.1.5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21" name="Google Shape;1021;p57"/>
          <p:cNvSpPr txBox="1"/>
          <p:nvPr>
            <p:ph idx="2" type="title"/>
          </p:nvPr>
        </p:nvSpPr>
        <p:spPr>
          <a:xfrm>
            <a:off x="2990800" y="729375"/>
            <a:ext cx="59127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Εύρεση σχέσεων – Data Correlations 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1022" name="Google Shape;1022;p57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23" name="Google Shape;1023;p57"/>
          <p:cNvCxnSpPr/>
          <p:nvPr/>
        </p:nvCxnSpPr>
        <p:spPr>
          <a:xfrm flipH="1">
            <a:off x="1814150" y="1857350"/>
            <a:ext cx="72900" cy="1729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4" name="Google Shape;1024;p5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025" name="Google Shape;1025;p57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26" name="Google Shape;1026;p57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27" name="Google Shape;1027;p57"/>
          <p:cNvSpPr txBox="1"/>
          <p:nvPr/>
        </p:nvSpPr>
        <p:spPr>
          <a:xfrm>
            <a:off x="3026450" y="1500050"/>
            <a:ext cx="371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ΣΧΕΣΕΙΣ ΜΕΤΑΞΥ ΤΩΝ ΣΤΗΛΩΝ</a:t>
            </a:r>
            <a:endParaRPr sz="1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1028" name="Google Shape;102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281" y="2901037"/>
            <a:ext cx="3350818" cy="1241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