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Fira Cod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Code-regular.fntdata"/><Relationship Id="rId25" Type="http://schemas.openxmlformats.org/officeDocument/2006/relationships/slide" Target="slides/slide19.xml"/><Relationship Id="rId27"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7b3920afb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7b3920afb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804600f9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804600f9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804600f9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804600f9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804600f9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804600f9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804600f9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804600f9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af0aef07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af0aef07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af0aef07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af0aef07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af0aef07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af0aef07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b1b98a2b1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b1b98a2b1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b1b98a2b1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b1b98a2b1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af0aef07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af0aef07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7b3920a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7b3920a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804600f9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804600f9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804600f9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804600f9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68105b8f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68105b8f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804600f9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804600f9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804600f9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804600f9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b1b98a2b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b1b98a2b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804600f9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804600f9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3" name="Shape 453"/>
        <p:cNvGrpSpPr/>
        <p:nvPr/>
      </p:nvGrpSpPr>
      <p:grpSpPr>
        <a:xfrm>
          <a:off x="0" y="0"/>
          <a:ext cx="0" cy="0"/>
          <a:chOff x="0" y="0"/>
          <a:chExt cx="0" cy="0"/>
        </a:xfrm>
      </p:grpSpPr>
      <p:sp>
        <p:nvSpPr>
          <p:cNvPr id="454" name="Google Shape;454;p26"/>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7" name="Google Shape;457;p26"/>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8" name="Google Shape;458;p26"/>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3" name="Shape 473"/>
        <p:cNvGrpSpPr/>
        <p:nvPr/>
      </p:nvGrpSpPr>
      <p:grpSpPr>
        <a:xfrm>
          <a:off x="0" y="0"/>
          <a:ext cx="0" cy="0"/>
          <a:chOff x="0" y="0"/>
          <a:chExt cx="0" cy="0"/>
        </a:xfrm>
      </p:grpSpPr>
      <p:sp>
        <p:nvSpPr>
          <p:cNvPr id="474" name="Google Shape;474;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477" name="Google Shape;477;p27"/>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8" name="Google Shape;478;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9" name="Google Shape;479;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0" name="Google Shape;480;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1" name="Google Shape;481;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2" name="Google Shape;482;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3" name="Google Shape;483;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4" name="Google Shape;484;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5" name="Google Shape;485;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6" name="Google Shape;486;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7" name="Google Shape;487;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88" name="Google Shape;488;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89" name="Google Shape;489;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0" name="Google Shape;490;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1" name="Google Shape;491;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2" name="Google Shape;492;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3" name="Shape 493"/>
        <p:cNvGrpSpPr/>
        <p:nvPr/>
      </p:nvGrpSpPr>
      <p:grpSpPr>
        <a:xfrm>
          <a:off x="0" y="0"/>
          <a:ext cx="0" cy="0"/>
          <a:chOff x="0" y="0"/>
          <a:chExt cx="0" cy="0"/>
        </a:xfrm>
      </p:grpSpPr>
      <p:sp>
        <p:nvSpPr>
          <p:cNvPr id="494" name="Google Shape;494;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8" name="Google Shape;498;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99" name="Google Shape;499;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0" name="Google Shape;500;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1" name="Google Shape;501;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2" name="Google Shape;502;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3" name="Google Shape;503;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4" name="Google Shape;504;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5" name="Google Shape;505;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6" name="Google Shape;506;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07" name="Google Shape;507;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08" name="Google Shape;508;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09" name="Google Shape;509;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0" name="Google Shape;510;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1" name="Google Shape;511;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2" name="Shape 512"/>
        <p:cNvGrpSpPr/>
        <p:nvPr/>
      </p:nvGrpSpPr>
      <p:grpSpPr>
        <a:xfrm>
          <a:off x="0" y="0"/>
          <a:ext cx="0" cy="0"/>
          <a:chOff x="0" y="0"/>
          <a:chExt cx="0" cy="0"/>
        </a:xfrm>
      </p:grpSpPr>
      <p:sp>
        <p:nvSpPr>
          <p:cNvPr id="513" name="Google Shape;513;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6" name="Google Shape;516;p29"/>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7" name="Google Shape;517;p29"/>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18" name="Google Shape;518;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19" name="Google Shape;519;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0" name="Google Shape;520;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1" name="Google Shape;521;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2" name="Google Shape;522;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3" name="Google Shape;523;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24" name="Google Shape;524;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25" name="Google Shape;525;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26" name="Google Shape;526;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27" name="Google Shape;527;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28" name="Google Shape;528;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29" name="Google Shape;529;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0" name="Google Shape;530;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1" name="Google Shape;531;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32" name="Google Shape;532;p29"/>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3" name="Shape 533"/>
        <p:cNvGrpSpPr/>
        <p:nvPr/>
      </p:nvGrpSpPr>
      <p:grpSpPr>
        <a:xfrm>
          <a:off x="0" y="0"/>
          <a:ext cx="0" cy="0"/>
          <a:chOff x="0" y="0"/>
          <a:chExt cx="0" cy="0"/>
        </a:xfrm>
      </p:grpSpPr>
      <p:sp>
        <p:nvSpPr>
          <p:cNvPr id="534" name="Google Shape;534;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7" name="Google Shape;537;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38" name="Google Shape;538;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39" name="Google Shape;539;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0" name="Google Shape;540;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1" name="Google Shape;541;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2" name="Google Shape;542;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43" name="Google Shape;543;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44" name="Google Shape;544;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45" name="Google Shape;545;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46" name="Google Shape;546;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47" name="Google Shape;547;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48" name="Google Shape;548;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49" name="Google Shape;549;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50" name="Google Shape;550;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1" name="Shape 551"/>
        <p:cNvGrpSpPr/>
        <p:nvPr/>
      </p:nvGrpSpPr>
      <p:grpSpPr>
        <a:xfrm>
          <a:off x="0" y="0"/>
          <a:ext cx="0" cy="0"/>
          <a:chOff x="0" y="0"/>
          <a:chExt cx="0" cy="0"/>
        </a:xfrm>
      </p:grpSpPr>
      <p:sp>
        <p:nvSpPr>
          <p:cNvPr id="552" name="Google Shape;552;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55" name="Google Shape;555;p31"/>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57" name="Google Shape;557;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8" name="Google Shape;558;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9" name="Google Shape;559;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0" name="Google Shape;560;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1" name="Google Shape;561;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2" name="Google Shape;562;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63" name="Google Shape;563;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64" name="Google Shape;564;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65" name="Google Shape;565;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66" name="Google Shape;566;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67" name="Google Shape;567;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68" name="Google Shape;568;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69" name="Google Shape;569;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0" name="Shape 570"/>
        <p:cNvGrpSpPr/>
        <p:nvPr/>
      </p:nvGrpSpPr>
      <p:grpSpPr>
        <a:xfrm>
          <a:off x="0" y="0"/>
          <a:ext cx="0" cy="0"/>
          <a:chOff x="0" y="0"/>
          <a:chExt cx="0" cy="0"/>
        </a:xfrm>
      </p:grpSpPr>
      <p:sp>
        <p:nvSpPr>
          <p:cNvPr id="571" name="Google Shape;571;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4" name="Google Shape;574;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5" name="Google Shape;575;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76" name="Google Shape;576;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77" name="Google Shape;577;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8" name="Google Shape;578;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9" name="Google Shape;579;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0" name="Google Shape;580;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1" name="Google Shape;581;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2" name="Google Shape;582;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83" name="Google Shape;583;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84" name="Google Shape;584;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85" name="Google Shape;585;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86" name="Google Shape;586;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87" name="Google Shape;587;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sp>
        <p:nvSpPr>
          <p:cNvPr id="589" name="Google Shape;589;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3"/>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94" name="Google Shape;59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5" name="Google Shape;59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6" name="Google Shape;59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97" name="Google Shape;59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98" name="Google Shape;59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9" name="Google Shape;59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0" name="Google Shape;60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1" name="Google Shape;60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02" name="Google Shape;60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03" name="Google Shape;60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04" name="Google Shape;60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05" name="Google Shape;60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06" name="Google Shape;60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7" name="Shape 607"/>
        <p:cNvGrpSpPr/>
        <p:nvPr/>
      </p:nvGrpSpPr>
      <p:grpSpPr>
        <a:xfrm>
          <a:off x="0" y="0"/>
          <a:ext cx="0" cy="0"/>
          <a:chOff x="0" y="0"/>
          <a:chExt cx="0" cy="0"/>
        </a:xfrm>
      </p:grpSpPr>
      <p:sp>
        <p:nvSpPr>
          <p:cNvPr id="608" name="Google Shape;608;p34"/>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9" name="Shape 609"/>
        <p:cNvGrpSpPr/>
        <p:nvPr/>
      </p:nvGrpSpPr>
      <p:grpSpPr>
        <a:xfrm>
          <a:off x="0" y="0"/>
          <a:ext cx="0" cy="0"/>
          <a:chOff x="0" y="0"/>
          <a:chExt cx="0" cy="0"/>
        </a:xfrm>
      </p:grpSpPr>
      <p:sp>
        <p:nvSpPr>
          <p:cNvPr id="610" name="Google Shape;610;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3" name="Google Shape;613;p35"/>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14" name="Google Shape;61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15" name="Google Shape;61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6" name="Google Shape;61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17" name="Google Shape;61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8" name="Google Shape;61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9" name="Google Shape;61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0" name="Google Shape;62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1" name="Google Shape;62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2" name="Google Shape;62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3" name="Google Shape;62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4" name="Google Shape;62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25" name="Google Shape;62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26" name="Google Shape;62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27" name="Google Shape;62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3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3" name="Google Shape;633;p3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4" name="Google Shape;634;p37"/>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37"/>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6" name="Google Shape;636;p3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7" name="Google Shape;637;p37"/>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37"/>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9" name="Google Shape;639;p3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40" name="Google Shape;640;p37"/>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3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42" name="Google Shape;642;p3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3" name="Google Shape;643;p3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4" name="Google Shape;644;p3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5" name="Google Shape;645;p3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6" name="Google Shape;646;p3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7" name="Google Shape;647;p3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8" name="Google Shape;648;p3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9" name="Google Shape;649;p3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0" name="Google Shape;650;p3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51" name="Google Shape;651;p3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52" name="Google Shape;652;p3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3" name="Google Shape;653;p3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4" name="Google Shape;654;p3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55" name="Google Shape;655;p3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6" name="Shape 656"/>
        <p:cNvGrpSpPr/>
        <p:nvPr/>
      </p:nvGrpSpPr>
      <p:grpSpPr>
        <a:xfrm>
          <a:off x="0" y="0"/>
          <a:ext cx="0" cy="0"/>
          <a:chOff x="0" y="0"/>
          <a:chExt cx="0" cy="0"/>
        </a:xfrm>
      </p:grpSpPr>
      <p:sp>
        <p:nvSpPr>
          <p:cNvPr id="657" name="Google Shape;657;p3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0" name="Google Shape;660;p38"/>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1" name="Google Shape;661;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2" name="Google Shape;662;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3" name="Google Shape;663;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4" name="Google Shape;664;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5" name="Google Shape;665;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6" name="Google Shape;666;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7" name="Google Shape;667;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8" name="Google Shape;668;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9" name="Google Shape;669;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70" name="Google Shape;670;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1" name="Google Shape;671;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2" name="Google Shape;672;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3" name="Google Shape;673;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4" name="Google Shape;674;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5" name="Shape 675"/>
        <p:cNvGrpSpPr/>
        <p:nvPr/>
      </p:nvGrpSpPr>
      <p:grpSpPr>
        <a:xfrm>
          <a:off x="0" y="0"/>
          <a:ext cx="0" cy="0"/>
          <a:chOff x="0" y="0"/>
          <a:chExt cx="0" cy="0"/>
        </a:xfrm>
      </p:grpSpPr>
      <p:sp>
        <p:nvSpPr>
          <p:cNvPr id="676" name="Google Shape;676;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79" name="Google Shape;679;p39"/>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0" name="Google Shape;680;p39"/>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1" name="Google Shape;681;p39"/>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2" name="Google Shape;682;p39"/>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3" name="Google Shape;683;p39"/>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4" name="Google Shape;68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5" name="Google Shape;68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6" name="Google Shape;68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7" name="Google Shape;68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88" name="Google Shape;68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89" name="Google Shape;68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0" name="Google Shape;69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1" name="Google Shape;69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2" name="Google Shape;69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3" name="Google Shape;69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4" name="Google Shape;69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5" name="Google Shape;69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6" name="Google Shape;69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7" name="Google Shape;69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98" name="Google Shape;698;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99" name="Shape 699"/>
        <p:cNvGrpSpPr/>
        <p:nvPr/>
      </p:nvGrpSpPr>
      <p:grpSpPr>
        <a:xfrm>
          <a:off x="0" y="0"/>
          <a:ext cx="0" cy="0"/>
          <a:chOff x="0" y="0"/>
          <a:chExt cx="0" cy="0"/>
        </a:xfrm>
      </p:grpSpPr>
      <p:sp>
        <p:nvSpPr>
          <p:cNvPr id="700" name="Google Shape;700;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3" name="Google Shape;703;p40"/>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4" name="Google Shape;704;p40"/>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5" name="Google Shape;705;p40"/>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6" name="Google Shape;706;p40"/>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7" name="Google Shape;707;p40"/>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8" name="Google Shape;708;p40"/>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9" name="Google Shape;709;p40"/>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10" name="Google Shape;710;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11" name="Google Shape;711;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12" name="Google Shape;712;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13" name="Google Shape;713;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4" name="Google Shape;714;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5" name="Google Shape;715;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6" name="Google Shape;716;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7" name="Google Shape;717;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8" name="Google Shape;718;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9" name="Google Shape;719;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20" name="Google Shape;720;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21" name="Google Shape;721;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22" name="Google Shape;722;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3" name="Google Shape;723;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24" name="Google Shape;724;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25" name="Shape 725"/>
        <p:cNvGrpSpPr/>
        <p:nvPr/>
      </p:nvGrpSpPr>
      <p:grpSpPr>
        <a:xfrm>
          <a:off x="0" y="0"/>
          <a:ext cx="0" cy="0"/>
          <a:chOff x="0" y="0"/>
          <a:chExt cx="0" cy="0"/>
        </a:xfrm>
      </p:grpSpPr>
      <p:sp>
        <p:nvSpPr>
          <p:cNvPr id="726" name="Google Shape;726;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9" name="Google Shape;729;p41"/>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0" name="Google Shape;730;p41"/>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1" name="Google Shape;731;p41"/>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2" name="Google Shape;732;p41"/>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3" name="Google Shape;733;p41"/>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4" name="Google Shape;734;p41"/>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5" name="Google Shape;735;p41"/>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6" name="Google Shape;736;p41"/>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7" name="Google Shape;737;p41"/>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8" name="Google Shape;738;p41"/>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9" name="Google Shape;739;p41"/>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40" name="Google Shape;740;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1" name="Google Shape;741;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42" name="Google Shape;742;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43" name="Google Shape;743;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44" name="Google Shape;744;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45" name="Google Shape;745;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46" name="Google Shape;746;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47" name="Google Shape;747;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48" name="Google Shape;748;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49" name="Google Shape;749;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50" name="Google Shape;750;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51" name="Google Shape;751;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52" name="Google Shape;752;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53" name="Google Shape;753;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54" name="Google Shape;7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755" name="Shape 755"/>
        <p:cNvGrpSpPr/>
        <p:nvPr/>
      </p:nvGrpSpPr>
      <p:grpSpPr>
        <a:xfrm>
          <a:off x="0" y="0"/>
          <a:ext cx="0" cy="0"/>
          <a:chOff x="0" y="0"/>
          <a:chExt cx="0" cy="0"/>
        </a:xfrm>
      </p:grpSpPr>
      <p:sp>
        <p:nvSpPr>
          <p:cNvPr id="756" name="Google Shape;756;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42"/>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60" name="Google Shape;760;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61" name="Google Shape;761;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62" name="Google Shape;762;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3" name="Google Shape;763;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64" name="Google Shape;764;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5" name="Google Shape;765;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6" name="Google Shape;766;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7" name="Google Shape;767;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8" name="Google Shape;768;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9" name="Google Shape;769;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70" name="Google Shape;770;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71" name="Google Shape;771;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72" name="Google Shape;772;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73" name="Google Shape;773;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74" name="Google Shape;774;p42"/>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5" name="Google Shape;775;p42"/>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6" name="Google Shape;776;p42"/>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42"/>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78" name="Shape 778"/>
        <p:cNvGrpSpPr/>
        <p:nvPr/>
      </p:nvGrpSpPr>
      <p:grpSpPr>
        <a:xfrm>
          <a:off x="0" y="0"/>
          <a:ext cx="0" cy="0"/>
          <a:chOff x="0" y="0"/>
          <a:chExt cx="0" cy="0"/>
        </a:xfrm>
      </p:grpSpPr>
      <p:sp>
        <p:nvSpPr>
          <p:cNvPr id="779" name="Google Shape;779;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82" name="Google Shape;782;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3" name="Google Shape;783;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4" name="Google Shape;784;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5" name="Google Shape;785;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6" name="Google Shape;786;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7" name="Google Shape;787;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88" name="Google Shape;788;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89" name="Google Shape;789;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0" name="Google Shape;790;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1" name="Google Shape;791;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2" name="Google Shape;792;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3" name="Google Shape;793;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4" name="Google Shape;794;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5" name="Google Shape;795;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6" name="Google Shape;796;p4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7" name="Google Shape;797;p43"/>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98" name="Google Shape;798;p43"/>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99" name="Google Shape;799;p43"/>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0" name="Google Shape;800;p43"/>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01" name="Shape 801"/>
        <p:cNvGrpSpPr/>
        <p:nvPr/>
      </p:nvGrpSpPr>
      <p:grpSpPr>
        <a:xfrm>
          <a:off x="0" y="0"/>
          <a:ext cx="0" cy="0"/>
          <a:chOff x="0" y="0"/>
          <a:chExt cx="0" cy="0"/>
        </a:xfrm>
      </p:grpSpPr>
      <p:sp>
        <p:nvSpPr>
          <p:cNvPr id="802" name="Google Shape;802;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05" name="Google Shape;805;p44"/>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6" name="Google Shape;806;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7" name="Google Shape;807;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8" name="Google Shape;808;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9" name="Google Shape;809;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0" name="Google Shape;810;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1" name="Google Shape;811;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2" name="Google Shape;812;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3" name="Google Shape;813;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4" name="Google Shape;814;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5" name="Google Shape;815;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6" name="Google Shape;816;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7" name="Google Shape;817;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8" name="Google Shape;818;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9" name="Google Shape;819;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20" name="Shape 820"/>
        <p:cNvGrpSpPr/>
        <p:nvPr/>
      </p:nvGrpSpPr>
      <p:grpSpPr>
        <a:xfrm>
          <a:off x="0" y="0"/>
          <a:ext cx="0" cy="0"/>
          <a:chOff x="0" y="0"/>
          <a:chExt cx="0" cy="0"/>
        </a:xfrm>
      </p:grpSpPr>
      <p:sp>
        <p:nvSpPr>
          <p:cNvPr id="821" name="Google Shape;821;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4" name="Google Shape;824;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5" name="Google Shape;825;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6" name="Google Shape;826;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27" name="Google Shape;827;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8" name="Google Shape;828;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29" name="Google Shape;829;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0" name="Google Shape;830;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1" name="Google Shape;831;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2" name="Google Shape;832;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3" name="Google Shape;833;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4" name="Google Shape;834;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5" name="Google Shape;835;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36" name="Google Shape;836;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37" name="Google Shape;837;p45"/>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38" name="Google Shape;838;p45"/>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39" name="Google Shape;83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40" name="Shape 840"/>
        <p:cNvGrpSpPr/>
        <p:nvPr/>
      </p:nvGrpSpPr>
      <p:grpSpPr>
        <a:xfrm>
          <a:off x="0" y="0"/>
          <a:ext cx="0" cy="0"/>
          <a:chOff x="0" y="0"/>
          <a:chExt cx="0" cy="0"/>
        </a:xfrm>
      </p:grpSpPr>
      <p:sp>
        <p:nvSpPr>
          <p:cNvPr id="841" name="Google Shape;841;p4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46"/>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5" name="Google Shape;845;p46"/>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6" name="Google Shape;846;p4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47" name="Google Shape;847;p4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48" name="Google Shape;848;p4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49" name="Google Shape;849;p4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0" name="Google Shape;850;p4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1" name="Google Shape;851;p4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2" name="Google Shape;852;p4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3" name="Google Shape;853;p4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4" name="Google Shape;854;p4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55" name="Google Shape;855;p4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56" name="Google Shape;856;p4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57" name="Google Shape;857;p4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8" name="Google Shape;858;p4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59" name="Google Shape;859;p4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60" name="Google Shape;860;p46"/>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861" name="Shape 861"/>
        <p:cNvGrpSpPr/>
        <p:nvPr/>
      </p:nvGrpSpPr>
      <p:grpSpPr>
        <a:xfrm>
          <a:off x="0" y="0"/>
          <a:ext cx="0" cy="0"/>
          <a:chOff x="0" y="0"/>
          <a:chExt cx="0" cy="0"/>
        </a:xfrm>
      </p:grpSpPr>
      <p:sp>
        <p:nvSpPr>
          <p:cNvPr id="862" name="Google Shape;862;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5" name="Google Shape;865;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66" name="Google Shape;866;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67" name="Google Shape;867;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68" name="Google Shape;868;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69" name="Google Shape;869;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0" name="Google Shape;870;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1" name="Google Shape;871;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2" name="Google Shape;872;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3" name="Google Shape;873;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4" name="Google Shape;874;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5" name="Google Shape;875;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76" name="Google Shape;876;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77" name="Google Shape;877;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878" name="Shape 878"/>
        <p:cNvGrpSpPr/>
        <p:nvPr/>
      </p:nvGrpSpPr>
      <p:grpSpPr>
        <a:xfrm>
          <a:off x="0" y="0"/>
          <a:ext cx="0" cy="0"/>
          <a:chOff x="0" y="0"/>
          <a:chExt cx="0" cy="0"/>
        </a:xfrm>
      </p:grpSpPr>
      <p:sp>
        <p:nvSpPr>
          <p:cNvPr id="879" name="Google Shape;879;p4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82" name="Google Shape;882;p4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83" name="Google Shape;883;p4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84" name="Google Shape;884;p4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85" name="Google Shape;885;p4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86" name="Google Shape;886;p4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87" name="Google Shape;887;p4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88" name="Google Shape;888;p4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89" name="Google Shape;889;p4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90" name="Google Shape;890;p4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1" name="Google Shape;891;p4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92" name="Google Shape;892;p4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3" name="Google Shape;893;p4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94" name="Google Shape;894;p4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1.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52" name="Google Shape;452;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9"/>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00" name="Google Shape;900;p49"/>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901" name="Google Shape;901;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902" name="Google Shape;902;p49"/>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03" name="Google Shape;903;p49"/>
          <p:cNvGrpSpPr/>
          <p:nvPr/>
        </p:nvGrpSpPr>
        <p:grpSpPr>
          <a:xfrm>
            <a:off x="1413525" y="1759900"/>
            <a:ext cx="506100" cy="2444350"/>
            <a:chOff x="1413525" y="1759900"/>
            <a:chExt cx="506100" cy="2444350"/>
          </a:xfrm>
        </p:grpSpPr>
        <p:cxnSp>
          <p:nvCxnSpPr>
            <p:cNvPr id="904" name="Google Shape;904;p49"/>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05" name="Google Shape;905;p49"/>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06" name="Google Shape;906;p49"/>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07" name="Google Shape;907;p49"/>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08" name="Google Shape;908;p4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09" name="Google Shape;909;p4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10" name="Google Shape;910;p49"/>
          <p:cNvGrpSpPr/>
          <p:nvPr/>
        </p:nvGrpSpPr>
        <p:grpSpPr>
          <a:xfrm>
            <a:off x="7351658" y="687818"/>
            <a:ext cx="365770" cy="365752"/>
            <a:chOff x="2806813" y="5231175"/>
            <a:chExt cx="295500" cy="292625"/>
          </a:xfrm>
        </p:grpSpPr>
        <p:sp>
          <p:nvSpPr>
            <p:cNvPr id="911" name="Google Shape;911;p49"/>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49"/>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40</a:t>
            </a:r>
            <a:r>
              <a:rPr lang="el" sz="1000">
                <a:solidFill>
                  <a:schemeClr val="accent1"/>
                </a:solidFill>
              </a:rPr>
              <a:t>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58"/>
          <p:cNvSpPr txBox="1"/>
          <p:nvPr>
            <p:ph idx="1" type="subTitle"/>
          </p:nvPr>
        </p:nvSpPr>
        <p:spPr>
          <a:xfrm>
            <a:off x="2457925" y="1333997"/>
            <a:ext cx="5556300" cy="7830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400"/>
              <a:t>3. Γράψτε ένα προγραμματάκι για να πάρουμε τις λεπτομέρειες της τρίτης ταινίας του DataFrame.</a:t>
            </a:r>
            <a:endParaRPr sz="1400"/>
          </a:p>
        </p:txBody>
      </p:sp>
      <p:sp>
        <p:nvSpPr>
          <p:cNvPr id="1028" name="Google Shape;1028;p5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.1.4</a:t>
            </a:r>
            <a:r>
              <a:rPr lang="el" sz="5000">
                <a:solidFill>
                  <a:schemeClr val="accent6"/>
                </a:solidFill>
              </a:rPr>
              <a:t>{</a:t>
            </a:r>
            <a:endParaRPr sz="5000">
              <a:solidFill>
                <a:schemeClr val="accent6"/>
              </a:solidFill>
            </a:endParaRPr>
          </a:p>
        </p:txBody>
      </p:sp>
      <p:sp>
        <p:nvSpPr>
          <p:cNvPr id="1029" name="Google Shape;1029;p5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3</a:t>
            </a:r>
            <a:endParaRPr sz="2500">
              <a:solidFill>
                <a:schemeClr val="accent3"/>
              </a:solidFill>
            </a:endParaRPr>
          </a:p>
        </p:txBody>
      </p:sp>
      <p:sp>
        <p:nvSpPr>
          <p:cNvPr id="1030" name="Google Shape;1030;p5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1" name="Google Shape;1031;p58"/>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32" name="Google Shape;1032;p5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33" name="Google Shape;1033;p5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34" name="Google Shape;1034;p5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35" name="Google Shape;1035;p58"/>
          <p:cNvSpPr txBox="1"/>
          <p:nvPr/>
        </p:nvSpPr>
        <p:spPr>
          <a:xfrm>
            <a:off x="2557525" y="2411438"/>
            <a:ext cx="4865100" cy="17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lt2"/>
                </a:solidFill>
                <a:latin typeface="Fira Code"/>
                <a:ea typeface="Fira Code"/>
                <a:cs typeface="Fira Code"/>
                <a:sym typeface="Fira Code"/>
              </a:rPr>
              <a:t>import pandas as pd</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df = pd.read_csv('movies.csv', dtype={'popularity':'object'})</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third_movie = df.iloc[2]</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print("Πληροφορίες για την τρίτη ταινία:")</a:t>
            </a:r>
            <a:endParaRPr sz="1600">
              <a:solidFill>
                <a:schemeClr val="lt2"/>
              </a:solidFill>
              <a:latin typeface="Fira Code"/>
              <a:ea typeface="Fira Code"/>
              <a:cs typeface="Fira Code"/>
              <a:sym typeface="Fira Code"/>
            </a:endParaRPr>
          </a:p>
          <a:p>
            <a:pPr indent="0" lvl="0" marL="0" rtl="0" algn="l">
              <a:spcBef>
                <a:spcPts val="0"/>
              </a:spcBef>
              <a:spcAft>
                <a:spcPts val="0"/>
              </a:spcAft>
              <a:buNone/>
            </a:pPr>
            <a:r>
              <a:rPr lang="el" sz="1600">
                <a:solidFill>
                  <a:schemeClr val="lt2"/>
                </a:solidFill>
                <a:latin typeface="Fira Code"/>
                <a:ea typeface="Fira Code"/>
                <a:cs typeface="Fira Code"/>
                <a:sym typeface="Fira Code"/>
              </a:rPr>
              <a:t>print(third_movie)</a:t>
            </a:r>
            <a:endParaRPr sz="1600">
              <a:solidFill>
                <a:schemeClr val="lt2"/>
              </a:solidFill>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9"/>
          <p:cNvSpPr txBox="1"/>
          <p:nvPr>
            <p:ph idx="1" type="subTitle"/>
          </p:nvPr>
        </p:nvSpPr>
        <p:spPr>
          <a:xfrm>
            <a:off x="2498500" y="1467150"/>
            <a:ext cx="5698800" cy="11046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400"/>
              <a:t>4. Γράψτε ένα πρόγραμμα Pandas για να μετρήσουμε τον αριθμό των γραμμών και των στηλών του DataFrame.</a:t>
            </a:r>
            <a:endParaRPr sz="1400"/>
          </a:p>
        </p:txBody>
      </p:sp>
      <p:sp>
        <p:nvSpPr>
          <p:cNvPr id="1041" name="Google Shape;1041;p5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.1.5</a:t>
            </a:r>
            <a:r>
              <a:rPr lang="el" sz="5000">
                <a:solidFill>
                  <a:schemeClr val="accent6"/>
                </a:solidFill>
              </a:rPr>
              <a:t>{</a:t>
            </a:r>
            <a:endParaRPr sz="5000">
              <a:solidFill>
                <a:schemeClr val="accent6"/>
              </a:solidFill>
            </a:endParaRPr>
          </a:p>
        </p:txBody>
      </p:sp>
      <p:sp>
        <p:nvSpPr>
          <p:cNvPr id="1042" name="Google Shape;1042;p5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4</a:t>
            </a:r>
            <a:endParaRPr sz="2500">
              <a:solidFill>
                <a:schemeClr val="accent3"/>
              </a:solidFill>
            </a:endParaRPr>
          </a:p>
        </p:txBody>
      </p:sp>
      <p:sp>
        <p:nvSpPr>
          <p:cNvPr id="1043" name="Google Shape;1043;p5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44" name="Google Shape;1044;p59"/>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45" name="Google Shape;1045;p5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46" name="Google Shape;1046;p5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47" name="Google Shape;1047;p5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48" name="Google Shape;1048;p59"/>
          <p:cNvSpPr txBox="1"/>
          <p:nvPr>
            <p:ph idx="1" type="subTitle"/>
          </p:nvPr>
        </p:nvSpPr>
        <p:spPr>
          <a:xfrm>
            <a:off x="2860850" y="2571750"/>
            <a:ext cx="5698800" cy="19683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400">
                <a:solidFill>
                  <a:schemeClr val="lt2"/>
                </a:solidFill>
              </a:rPr>
              <a:t>import pandas as pd</a:t>
            </a:r>
            <a:endParaRPr sz="1400">
              <a:solidFill>
                <a:schemeClr val="lt2"/>
              </a:solidFill>
            </a:endParaRPr>
          </a:p>
          <a:p>
            <a:pPr indent="0" lvl="0" marL="0" rtl="0" algn="l">
              <a:spcBef>
                <a:spcPts val="400"/>
              </a:spcBef>
              <a:spcAft>
                <a:spcPts val="0"/>
              </a:spcAft>
              <a:buNone/>
            </a:pPr>
            <a:r>
              <a:rPr lang="el" sz="1400">
                <a:solidFill>
                  <a:schemeClr val="lt2"/>
                </a:solidFill>
              </a:rPr>
              <a:t>df = pd.read_csv('movies.csv', dtype={'popularity':'object'})</a:t>
            </a:r>
            <a:endParaRPr sz="1400">
              <a:solidFill>
                <a:schemeClr val="lt2"/>
              </a:solidFill>
            </a:endParaRPr>
          </a:p>
          <a:p>
            <a:pPr indent="0" lvl="0" marL="0" rtl="0" algn="l">
              <a:spcBef>
                <a:spcPts val="400"/>
              </a:spcBef>
              <a:spcAft>
                <a:spcPts val="0"/>
              </a:spcAft>
              <a:buNone/>
            </a:pPr>
            <a:r>
              <a:rPr lang="el" sz="1400">
                <a:solidFill>
                  <a:schemeClr val="lt2"/>
                </a:solidFill>
              </a:rPr>
              <a:t>result = df.shape</a:t>
            </a:r>
            <a:endParaRPr sz="1400">
              <a:solidFill>
                <a:schemeClr val="lt2"/>
              </a:solidFill>
            </a:endParaRPr>
          </a:p>
          <a:p>
            <a:pPr indent="0" lvl="0" marL="0" rtl="0" algn="l">
              <a:spcBef>
                <a:spcPts val="400"/>
              </a:spcBef>
              <a:spcAft>
                <a:spcPts val="0"/>
              </a:spcAft>
              <a:buNone/>
            </a:pPr>
            <a:r>
              <a:rPr lang="el" sz="1400">
                <a:solidFill>
                  <a:schemeClr val="lt2"/>
                </a:solidFill>
              </a:rPr>
              <a:t>print("Αριθμός γραμμών και στηλών του DataFrame:")</a:t>
            </a:r>
            <a:endParaRPr sz="1400">
              <a:solidFill>
                <a:schemeClr val="lt2"/>
              </a:solidFill>
            </a:endParaRPr>
          </a:p>
          <a:p>
            <a:pPr indent="0" lvl="0" marL="0" rtl="0" algn="l">
              <a:spcBef>
                <a:spcPts val="400"/>
              </a:spcBef>
              <a:spcAft>
                <a:spcPts val="400"/>
              </a:spcAft>
              <a:buNone/>
            </a:pPr>
            <a:r>
              <a:rPr lang="el" sz="1400">
                <a:solidFill>
                  <a:schemeClr val="lt2"/>
                </a:solidFill>
              </a:rPr>
              <a:t>print(result)</a:t>
            </a:r>
            <a:endParaRPr sz="14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0"/>
          <p:cNvSpPr txBox="1"/>
          <p:nvPr>
            <p:ph idx="1" type="subTitle"/>
          </p:nvPr>
        </p:nvSpPr>
        <p:spPr>
          <a:xfrm>
            <a:off x="2579075" y="1345050"/>
            <a:ext cx="2286000" cy="12267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400"/>
              <a:t>5. Γράψτε ένα πρόγραμμα Pandas για να δείτε τις λεπτομέρειες της ταινίας με τίτλο «Grumpier Old Men».</a:t>
            </a:r>
            <a:endParaRPr sz="1400"/>
          </a:p>
        </p:txBody>
      </p:sp>
      <p:sp>
        <p:nvSpPr>
          <p:cNvPr id="1054" name="Google Shape;1054;p6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.1.6</a:t>
            </a:r>
            <a:r>
              <a:rPr lang="el" sz="5000">
                <a:solidFill>
                  <a:schemeClr val="accent6"/>
                </a:solidFill>
              </a:rPr>
              <a:t>{</a:t>
            </a:r>
            <a:endParaRPr sz="5000">
              <a:solidFill>
                <a:schemeClr val="accent6"/>
              </a:solidFill>
            </a:endParaRPr>
          </a:p>
        </p:txBody>
      </p:sp>
      <p:sp>
        <p:nvSpPr>
          <p:cNvPr id="1055" name="Google Shape;1055;p60"/>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5</a:t>
            </a:r>
            <a:endParaRPr sz="2500">
              <a:solidFill>
                <a:schemeClr val="accent3"/>
              </a:solidFill>
            </a:endParaRPr>
          </a:p>
        </p:txBody>
      </p:sp>
      <p:sp>
        <p:nvSpPr>
          <p:cNvPr id="1056" name="Google Shape;1056;p6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57" name="Google Shape;1057;p60"/>
          <p:cNvCxnSpPr>
            <a:stCxn id="1054" idx="2"/>
            <a:endCxn id="1056"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58" name="Google Shape;1058;p6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59" name="Google Shape;1059;p6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60" name="Google Shape;1060;p6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61" name="Google Shape;1061;p60"/>
          <p:cNvSpPr txBox="1"/>
          <p:nvPr/>
        </p:nvSpPr>
        <p:spPr>
          <a:xfrm>
            <a:off x="4502475" y="1264875"/>
            <a:ext cx="4454700" cy="34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l">
                <a:solidFill>
                  <a:schemeClr val="lt2"/>
                </a:solidFill>
              </a:rPr>
              <a:t>import pandas as pd</a:t>
            </a:r>
            <a:endParaRPr>
              <a:solidFill>
                <a:schemeClr val="lt2"/>
              </a:solidFill>
            </a:endParaRPr>
          </a:p>
          <a:p>
            <a:pPr indent="0" lvl="0" marL="0" rtl="0" algn="l">
              <a:lnSpc>
                <a:spcPct val="115000"/>
              </a:lnSpc>
              <a:spcBef>
                <a:spcPts val="1200"/>
              </a:spcBef>
              <a:spcAft>
                <a:spcPts val="0"/>
              </a:spcAft>
              <a:buNone/>
            </a:pPr>
            <a:r>
              <a:rPr lang="el">
                <a:solidFill>
                  <a:schemeClr val="lt2"/>
                </a:solidFill>
              </a:rPr>
              <a:t>df = pd.read_csv('movies.csv', low_memory=False)</a:t>
            </a:r>
            <a:endParaRPr>
              <a:solidFill>
                <a:schemeClr val="lt2"/>
              </a:solidFill>
            </a:endParaRPr>
          </a:p>
          <a:p>
            <a:pPr indent="0" lvl="0" marL="0" rtl="0" algn="l">
              <a:lnSpc>
                <a:spcPct val="115000"/>
              </a:lnSpc>
              <a:spcBef>
                <a:spcPts val="1200"/>
              </a:spcBef>
              <a:spcAft>
                <a:spcPts val="0"/>
              </a:spcAft>
              <a:buNone/>
            </a:pPr>
            <a:r>
              <a:rPr lang="el">
                <a:solidFill>
                  <a:schemeClr val="lt2"/>
                </a:solidFill>
              </a:rPr>
              <a:t># Θέτουμε το index στον τίτλο</a:t>
            </a:r>
            <a:endParaRPr>
              <a:solidFill>
                <a:schemeClr val="lt2"/>
              </a:solidFill>
            </a:endParaRPr>
          </a:p>
          <a:p>
            <a:pPr indent="0" lvl="0" marL="0" rtl="0" algn="l">
              <a:lnSpc>
                <a:spcPct val="115000"/>
              </a:lnSpc>
              <a:spcBef>
                <a:spcPts val="1200"/>
              </a:spcBef>
              <a:spcAft>
                <a:spcPts val="0"/>
              </a:spcAft>
              <a:buNone/>
            </a:pPr>
            <a:r>
              <a:rPr lang="el">
                <a:solidFill>
                  <a:schemeClr val="lt2"/>
                </a:solidFill>
              </a:rPr>
              <a:t>df = df.set_index('title')</a:t>
            </a:r>
            <a:endParaRPr>
              <a:solidFill>
                <a:schemeClr val="lt2"/>
              </a:solidFill>
            </a:endParaRPr>
          </a:p>
          <a:p>
            <a:pPr indent="0" lvl="0" marL="0" rtl="0" algn="l">
              <a:lnSpc>
                <a:spcPct val="115000"/>
              </a:lnSpc>
              <a:spcBef>
                <a:spcPts val="1200"/>
              </a:spcBef>
              <a:spcAft>
                <a:spcPts val="0"/>
              </a:spcAft>
              <a:buNone/>
            </a:pPr>
            <a:r>
              <a:rPr lang="el">
                <a:solidFill>
                  <a:schemeClr val="lt2"/>
                </a:solidFill>
              </a:rPr>
              <a:t>#Λεπτομέρειες της ταινίας 'Grumpier Old Men'</a:t>
            </a:r>
            <a:endParaRPr>
              <a:solidFill>
                <a:schemeClr val="lt2"/>
              </a:solidFill>
            </a:endParaRPr>
          </a:p>
          <a:p>
            <a:pPr indent="0" lvl="0" marL="0" rtl="0" algn="l">
              <a:lnSpc>
                <a:spcPct val="115000"/>
              </a:lnSpc>
              <a:spcBef>
                <a:spcPts val="1200"/>
              </a:spcBef>
              <a:spcAft>
                <a:spcPts val="0"/>
              </a:spcAft>
              <a:buNone/>
            </a:pPr>
            <a:r>
              <a:rPr lang="el">
                <a:solidFill>
                  <a:schemeClr val="lt2"/>
                </a:solidFill>
              </a:rPr>
              <a:t>result = df.loc['Grumpier Old Men']</a:t>
            </a:r>
            <a:endParaRPr>
              <a:solidFill>
                <a:schemeClr val="lt2"/>
              </a:solidFill>
            </a:endParaRPr>
          </a:p>
          <a:p>
            <a:pPr indent="0" lvl="0" marL="0" rtl="0" algn="l">
              <a:lnSpc>
                <a:spcPct val="115000"/>
              </a:lnSpc>
              <a:spcBef>
                <a:spcPts val="1200"/>
              </a:spcBef>
              <a:spcAft>
                <a:spcPts val="0"/>
              </a:spcAft>
              <a:buNone/>
            </a:pPr>
            <a:r>
              <a:rPr lang="el">
                <a:solidFill>
                  <a:schemeClr val="lt2"/>
                </a:solidFill>
              </a:rPr>
              <a:t>print("Πληροφορίες για την ταινία 'Grumpier Old Men:")</a:t>
            </a:r>
            <a:endParaRPr>
              <a:solidFill>
                <a:schemeClr val="lt2"/>
              </a:solidFill>
            </a:endParaRPr>
          </a:p>
          <a:p>
            <a:pPr indent="0" lvl="0" marL="0" rtl="0" algn="l">
              <a:lnSpc>
                <a:spcPct val="115000"/>
              </a:lnSpc>
              <a:spcBef>
                <a:spcPts val="1200"/>
              </a:spcBef>
              <a:spcAft>
                <a:spcPts val="1200"/>
              </a:spcAft>
              <a:buNone/>
            </a:pPr>
            <a:r>
              <a:rPr lang="el">
                <a:solidFill>
                  <a:schemeClr val="lt2"/>
                </a:solidFill>
              </a:rPr>
              <a:t>print(result)</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1"/>
          <p:cNvSpPr txBox="1"/>
          <p:nvPr>
            <p:ph idx="1" type="subTitle"/>
          </p:nvPr>
        </p:nvSpPr>
        <p:spPr>
          <a:xfrm>
            <a:off x="2713700" y="1537875"/>
            <a:ext cx="55350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300"/>
              <a:t>6. Γράψτε ένα πρόγραμμα Pandas για να δημιουργήσετε ένα μικρότερο DataFrame με ένα υποσύνολο όλων των χαρακτηριστικών.</a:t>
            </a:r>
            <a:endParaRPr sz="1300"/>
          </a:p>
        </p:txBody>
      </p:sp>
      <p:sp>
        <p:nvSpPr>
          <p:cNvPr id="1067" name="Google Shape;1067;p6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.1.7</a:t>
            </a:r>
            <a:r>
              <a:rPr lang="el" sz="5000">
                <a:solidFill>
                  <a:schemeClr val="accent6"/>
                </a:solidFill>
              </a:rPr>
              <a:t>{</a:t>
            </a:r>
            <a:endParaRPr sz="5000">
              <a:solidFill>
                <a:schemeClr val="accent6"/>
              </a:solidFill>
            </a:endParaRPr>
          </a:p>
        </p:txBody>
      </p:sp>
      <p:sp>
        <p:nvSpPr>
          <p:cNvPr id="1068" name="Google Shape;1068;p61"/>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6</a:t>
            </a:r>
            <a:endParaRPr sz="2500">
              <a:solidFill>
                <a:schemeClr val="accent3"/>
              </a:solidFill>
            </a:endParaRPr>
          </a:p>
        </p:txBody>
      </p:sp>
      <p:sp>
        <p:nvSpPr>
          <p:cNvPr id="1069" name="Google Shape;1069;p6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70" name="Google Shape;1070;p61"/>
          <p:cNvCxnSpPr>
            <a:stCxn id="1067" idx="2"/>
            <a:endCxn id="1069"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71" name="Google Shape;1071;p6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72" name="Google Shape;1072;p6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73" name="Google Shape;1073;p6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74" name="Google Shape;1074;p61"/>
          <p:cNvSpPr txBox="1"/>
          <p:nvPr>
            <p:ph idx="1" type="subTitle"/>
          </p:nvPr>
        </p:nvSpPr>
        <p:spPr>
          <a:xfrm>
            <a:off x="2713700" y="2977650"/>
            <a:ext cx="5535000" cy="7830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300">
                <a:solidFill>
                  <a:schemeClr val="lt2"/>
                </a:solidFill>
              </a:rPr>
              <a:t>import pandas as pd</a:t>
            </a:r>
            <a:endParaRPr sz="1300">
              <a:solidFill>
                <a:schemeClr val="lt2"/>
              </a:solidFill>
            </a:endParaRPr>
          </a:p>
          <a:p>
            <a:pPr indent="0" lvl="0" marL="0" rtl="0" algn="l">
              <a:spcBef>
                <a:spcPts val="400"/>
              </a:spcBef>
              <a:spcAft>
                <a:spcPts val="0"/>
              </a:spcAft>
              <a:buNone/>
            </a:pPr>
            <a:r>
              <a:rPr lang="el" sz="1300">
                <a:solidFill>
                  <a:schemeClr val="lt2"/>
                </a:solidFill>
              </a:rPr>
              <a:t>df = pd.read_csv('movies.csv')</a:t>
            </a:r>
            <a:endParaRPr sz="1300">
              <a:solidFill>
                <a:schemeClr val="lt2"/>
              </a:solidFill>
            </a:endParaRPr>
          </a:p>
          <a:p>
            <a:pPr indent="0" lvl="0" marL="0" rtl="0" algn="l">
              <a:spcBef>
                <a:spcPts val="400"/>
              </a:spcBef>
              <a:spcAft>
                <a:spcPts val="0"/>
              </a:spcAft>
              <a:buNone/>
            </a:pPr>
            <a:r>
              <a:rPr lang="el" sz="1300">
                <a:solidFill>
                  <a:schemeClr val="lt2"/>
                </a:solidFill>
              </a:rPr>
              <a:t># Δημιουργία μικρότερου dataframe</a:t>
            </a:r>
            <a:endParaRPr sz="1300">
              <a:solidFill>
                <a:schemeClr val="lt2"/>
              </a:solidFill>
            </a:endParaRPr>
          </a:p>
          <a:p>
            <a:pPr indent="0" lvl="0" marL="0" rtl="0" algn="l">
              <a:spcBef>
                <a:spcPts val="400"/>
              </a:spcBef>
              <a:spcAft>
                <a:spcPts val="0"/>
              </a:spcAft>
              <a:buNone/>
            </a:pPr>
            <a:r>
              <a:rPr lang="el" sz="1300">
                <a:solidFill>
                  <a:schemeClr val="lt2"/>
                </a:solidFill>
              </a:rPr>
              <a:t>small_df = df[['title', 'release_date', 'budget', 'revenue', 'runtime']]</a:t>
            </a:r>
            <a:endParaRPr sz="1300">
              <a:solidFill>
                <a:schemeClr val="lt2"/>
              </a:solidFill>
            </a:endParaRPr>
          </a:p>
          <a:p>
            <a:pPr indent="0" lvl="0" marL="0" rtl="0" algn="l">
              <a:spcBef>
                <a:spcPts val="400"/>
              </a:spcBef>
              <a:spcAft>
                <a:spcPts val="0"/>
              </a:spcAft>
              <a:buNone/>
            </a:pPr>
            <a:r>
              <a:rPr lang="el" sz="1300">
                <a:solidFill>
                  <a:schemeClr val="lt2"/>
                </a:solidFill>
              </a:rPr>
              <a:t>print("Συνοπτικότερο DataFrame:")</a:t>
            </a:r>
            <a:endParaRPr sz="1300">
              <a:solidFill>
                <a:schemeClr val="lt2"/>
              </a:solidFill>
            </a:endParaRPr>
          </a:p>
          <a:p>
            <a:pPr indent="0" lvl="0" marL="0" rtl="0" algn="l">
              <a:spcBef>
                <a:spcPts val="400"/>
              </a:spcBef>
              <a:spcAft>
                <a:spcPts val="400"/>
              </a:spcAft>
              <a:buNone/>
            </a:pPr>
            <a:r>
              <a:rPr lang="el" sz="1300">
                <a:solidFill>
                  <a:schemeClr val="lt2"/>
                </a:solidFill>
              </a:rPr>
              <a:t>print(small_df.head())</a:t>
            </a:r>
            <a:endParaRPr sz="13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62"/>
          <p:cNvSpPr txBox="1"/>
          <p:nvPr>
            <p:ph idx="1" type="subTitle"/>
          </p:nvPr>
        </p:nvSpPr>
        <p:spPr>
          <a:xfrm>
            <a:off x="2860850" y="1260938"/>
            <a:ext cx="55350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300"/>
              <a:t>7. Γράψτε ένα πρόγραμμα Pandas για να ταξινομήσετε το DataFrame με βάση την ημερομηνία έκδοσης.</a:t>
            </a:r>
            <a:endParaRPr sz="1300"/>
          </a:p>
        </p:txBody>
      </p:sp>
      <p:sp>
        <p:nvSpPr>
          <p:cNvPr id="1080" name="Google Shape;1080;p6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.1.8</a:t>
            </a:r>
            <a:r>
              <a:rPr lang="el" sz="5000">
                <a:solidFill>
                  <a:schemeClr val="accent6"/>
                </a:solidFill>
              </a:rPr>
              <a:t>{</a:t>
            </a:r>
            <a:endParaRPr sz="5000">
              <a:solidFill>
                <a:schemeClr val="accent6"/>
              </a:solidFill>
            </a:endParaRPr>
          </a:p>
        </p:txBody>
      </p:sp>
      <p:sp>
        <p:nvSpPr>
          <p:cNvPr id="1081" name="Google Shape;1081;p62"/>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7</a:t>
            </a:r>
            <a:endParaRPr sz="2500">
              <a:solidFill>
                <a:schemeClr val="accent3"/>
              </a:solidFill>
            </a:endParaRPr>
          </a:p>
        </p:txBody>
      </p:sp>
      <p:sp>
        <p:nvSpPr>
          <p:cNvPr id="1082" name="Google Shape;1082;p6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83" name="Google Shape;1083;p62"/>
          <p:cNvCxnSpPr>
            <a:stCxn id="1080" idx="2"/>
            <a:endCxn id="1082"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84" name="Google Shape;1084;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85" name="Google Shape;1085;p6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86" name="Google Shape;1086;p6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87" name="Google Shape;1087;p62"/>
          <p:cNvSpPr txBox="1"/>
          <p:nvPr>
            <p:ph idx="1" type="subTitle"/>
          </p:nvPr>
        </p:nvSpPr>
        <p:spPr>
          <a:xfrm>
            <a:off x="2990800" y="3101588"/>
            <a:ext cx="5535000" cy="5355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300">
                <a:solidFill>
                  <a:schemeClr val="lt2"/>
                </a:solidFill>
              </a:rPr>
              <a:t>import pandas as pd</a:t>
            </a:r>
            <a:endParaRPr sz="1300">
              <a:solidFill>
                <a:schemeClr val="lt2"/>
              </a:solidFill>
            </a:endParaRPr>
          </a:p>
          <a:p>
            <a:pPr indent="0" lvl="0" marL="0" rtl="0" algn="l">
              <a:spcBef>
                <a:spcPts val="400"/>
              </a:spcBef>
              <a:spcAft>
                <a:spcPts val="0"/>
              </a:spcAft>
              <a:buNone/>
            </a:pPr>
            <a:r>
              <a:rPr lang="el" sz="1300">
                <a:solidFill>
                  <a:schemeClr val="lt2"/>
                </a:solidFill>
              </a:rPr>
              <a:t>df = pd.read_csv('movies.csv', dtype={'popularity':'object'})</a:t>
            </a:r>
            <a:endParaRPr sz="1300">
              <a:solidFill>
                <a:schemeClr val="lt2"/>
              </a:solidFill>
            </a:endParaRPr>
          </a:p>
          <a:p>
            <a:pPr indent="0" lvl="0" marL="0" rtl="0" algn="l">
              <a:spcBef>
                <a:spcPts val="400"/>
              </a:spcBef>
              <a:spcAft>
                <a:spcPts val="0"/>
              </a:spcAft>
              <a:buNone/>
            </a:pPr>
            <a:r>
              <a:rPr lang="el" sz="1300">
                <a:solidFill>
                  <a:schemeClr val="lt2"/>
                </a:solidFill>
              </a:rPr>
              <a:t># Δημιουργία μικρότερου dataframe</a:t>
            </a:r>
            <a:endParaRPr sz="1300">
              <a:solidFill>
                <a:schemeClr val="lt2"/>
              </a:solidFill>
            </a:endParaRPr>
          </a:p>
          <a:p>
            <a:pPr indent="0" lvl="0" marL="0" rtl="0" algn="l">
              <a:spcBef>
                <a:spcPts val="400"/>
              </a:spcBef>
              <a:spcAft>
                <a:spcPts val="0"/>
              </a:spcAft>
              <a:buNone/>
            </a:pPr>
            <a:r>
              <a:rPr lang="el" sz="1300">
                <a:solidFill>
                  <a:schemeClr val="lt2"/>
                </a:solidFill>
              </a:rPr>
              <a:t>small_df = df[['title', 'release_date', 'budget', 'revenue', 'runtime']]</a:t>
            </a:r>
            <a:endParaRPr sz="1300">
              <a:solidFill>
                <a:schemeClr val="lt2"/>
              </a:solidFill>
            </a:endParaRPr>
          </a:p>
          <a:p>
            <a:pPr indent="0" lvl="0" marL="0" rtl="0" algn="l">
              <a:spcBef>
                <a:spcPts val="400"/>
              </a:spcBef>
              <a:spcAft>
                <a:spcPts val="0"/>
              </a:spcAft>
              <a:buNone/>
            </a:pPr>
            <a:r>
              <a:rPr lang="el" sz="1300">
                <a:solidFill>
                  <a:schemeClr val="lt2"/>
                </a:solidFill>
              </a:rPr>
              <a:t>result = small_df.sort_values('release_date')</a:t>
            </a:r>
            <a:endParaRPr sz="1300">
              <a:solidFill>
                <a:schemeClr val="lt2"/>
              </a:solidFill>
            </a:endParaRPr>
          </a:p>
          <a:p>
            <a:pPr indent="0" lvl="0" marL="0" rtl="0" algn="l">
              <a:spcBef>
                <a:spcPts val="400"/>
              </a:spcBef>
              <a:spcAft>
                <a:spcPts val="0"/>
              </a:spcAft>
              <a:buNone/>
            </a:pPr>
            <a:r>
              <a:rPr lang="el" sz="1300">
                <a:solidFill>
                  <a:schemeClr val="lt2"/>
                </a:solidFill>
              </a:rPr>
              <a:t>print("Δεδομένα βασισμένα στην ημ/νία έκδοσης της ταινίας.")</a:t>
            </a:r>
            <a:endParaRPr sz="1300">
              <a:solidFill>
                <a:schemeClr val="lt2"/>
              </a:solidFill>
            </a:endParaRPr>
          </a:p>
          <a:p>
            <a:pPr indent="0" lvl="0" marL="0" rtl="0" algn="l">
              <a:spcBef>
                <a:spcPts val="400"/>
              </a:spcBef>
              <a:spcAft>
                <a:spcPts val="400"/>
              </a:spcAft>
              <a:buNone/>
            </a:pPr>
            <a:r>
              <a:rPr lang="el" sz="1300">
                <a:solidFill>
                  <a:schemeClr val="lt2"/>
                </a:solidFill>
              </a:rPr>
              <a:t>print(result) </a:t>
            </a:r>
            <a:endParaRPr sz="13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63"/>
          <p:cNvSpPr txBox="1"/>
          <p:nvPr>
            <p:ph idx="1" type="subTitle"/>
          </p:nvPr>
        </p:nvSpPr>
        <p:spPr>
          <a:xfrm>
            <a:off x="2860850" y="2330450"/>
            <a:ext cx="55350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t>Το Matplotlib είναι μια βιβλιοθήκη οπτικοποίησης δεδομένων και μας παρέχει εργαλεία για τη δημιουργία γραφικών παραστάσεων. Με το Matplotlib, μπορούμε να δημιουργήσουμε γραφικές αναπαραστάσεις διάφορων τύπων. Είναι εξαιρετικά χρήσιμο για την επικοινωνία και την αντιληπτική ανάλυση των δεδομένων. Το Matplotlib είναι ευέλικτο και προσφέρει πλούσιες επιλογές παραμετροποίησης για την προσαρμογή των γραφικών μας.</a:t>
            </a:r>
            <a:endParaRPr sz="1500"/>
          </a:p>
        </p:txBody>
      </p:sp>
      <p:sp>
        <p:nvSpPr>
          <p:cNvPr id="1093" name="Google Shape;1093;p6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.1.9</a:t>
            </a:r>
            <a:r>
              <a:rPr lang="el" sz="5000">
                <a:solidFill>
                  <a:schemeClr val="accent6"/>
                </a:solidFill>
              </a:rPr>
              <a:t>{</a:t>
            </a:r>
            <a:endParaRPr sz="5000">
              <a:solidFill>
                <a:schemeClr val="accent6"/>
              </a:solidFill>
            </a:endParaRPr>
          </a:p>
        </p:txBody>
      </p:sp>
      <p:sp>
        <p:nvSpPr>
          <p:cNvPr id="1094" name="Google Shape;1094;p63"/>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Επισκόπηση </a:t>
            </a:r>
            <a:r>
              <a:rPr lang="el" sz="2500">
                <a:solidFill>
                  <a:schemeClr val="accent3"/>
                </a:solidFill>
              </a:rPr>
              <a:t>του </a:t>
            </a:r>
            <a:r>
              <a:rPr lang="el" sz="2500">
                <a:solidFill>
                  <a:schemeClr val="lt2"/>
                </a:solidFill>
              </a:rPr>
              <a:t>Matplotlib</a:t>
            </a:r>
            <a:endParaRPr sz="2500">
              <a:solidFill>
                <a:schemeClr val="lt2"/>
              </a:solidFill>
            </a:endParaRPr>
          </a:p>
        </p:txBody>
      </p:sp>
      <p:sp>
        <p:nvSpPr>
          <p:cNvPr id="1095" name="Google Shape;1095;p6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96" name="Google Shape;1096;p63"/>
          <p:cNvCxnSpPr>
            <a:stCxn id="1093" idx="2"/>
            <a:endCxn id="1095"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97" name="Google Shape;1097;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98" name="Google Shape;1098;p6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99" name="Google Shape;1099;p6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4"/>
          <p:cNvSpPr txBox="1"/>
          <p:nvPr>
            <p:ph idx="1" type="subTitle"/>
          </p:nvPr>
        </p:nvSpPr>
        <p:spPr>
          <a:xfrm>
            <a:off x="2860850" y="3116300"/>
            <a:ext cx="6073500" cy="7830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500">
                <a:solidFill>
                  <a:schemeClr val="lt2"/>
                </a:solidFill>
              </a:rPr>
              <a:t>import matplotlib.pyplot as plt</a:t>
            </a:r>
            <a:endParaRPr sz="1500">
              <a:solidFill>
                <a:schemeClr val="lt2"/>
              </a:solidFill>
            </a:endParaRPr>
          </a:p>
          <a:p>
            <a:pPr indent="0" lvl="0" marL="0" rtl="0" algn="l">
              <a:spcBef>
                <a:spcPts val="400"/>
              </a:spcBef>
              <a:spcAft>
                <a:spcPts val="0"/>
              </a:spcAft>
              <a:buNone/>
            </a:pPr>
            <a:r>
              <a:rPr lang="el" sz="1500">
                <a:solidFill>
                  <a:schemeClr val="lt2"/>
                </a:solidFill>
              </a:rPr>
              <a:t>X = range(1, 50)</a:t>
            </a:r>
            <a:endParaRPr sz="1500">
              <a:solidFill>
                <a:schemeClr val="lt2"/>
              </a:solidFill>
            </a:endParaRPr>
          </a:p>
          <a:p>
            <a:pPr indent="0" lvl="0" marL="0" rtl="0" algn="l">
              <a:spcBef>
                <a:spcPts val="400"/>
              </a:spcBef>
              <a:spcAft>
                <a:spcPts val="0"/>
              </a:spcAft>
              <a:buNone/>
            </a:pPr>
            <a:r>
              <a:rPr lang="el" sz="1500">
                <a:solidFill>
                  <a:schemeClr val="lt2"/>
                </a:solidFill>
              </a:rPr>
              <a:t>Y = [value * 3 for value in X]</a:t>
            </a:r>
            <a:endParaRPr sz="1500">
              <a:solidFill>
                <a:schemeClr val="lt2"/>
              </a:solidFill>
            </a:endParaRPr>
          </a:p>
          <a:p>
            <a:pPr indent="0" lvl="0" marL="0" rtl="0" algn="l">
              <a:spcBef>
                <a:spcPts val="400"/>
              </a:spcBef>
              <a:spcAft>
                <a:spcPts val="0"/>
              </a:spcAft>
              <a:buNone/>
            </a:pPr>
            <a:r>
              <a:rPr lang="el" sz="1500">
                <a:solidFill>
                  <a:schemeClr val="lt2"/>
                </a:solidFill>
              </a:rPr>
              <a:t>print("Τιμές του X:")</a:t>
            </a:r>
            <a:endParaRPr sz="1500">
              <a:solidFill>
                <a:schemeClr val="lt2"/>
              </a:solidFill>
            </a:endParaRPr>
          </a:p>
          <a:p>
            <a:pPr indent="0" lvl="0" marL="0" rtl="0" algn="l">
              <a:spcBef>
                <a:spcPts val="400"/>
              </a:spcBef>
              <a:spcAft>
                <a:spcPts val="0"/>
              </a:spcAft>
              <a:buNone/>
            </a:pPr>
            <a:r>
              <a:rPr lang="el" sz="1500">
                <a:solidFill>
                  <a:schemeClr val="lt2"/>
                </a:solidFill>
              </a:rPr>
              <a:t>print(*range(1,50)) </a:t>
            </a:r>
            <a:endParaRPr sz="1500">
              <a:solidFill>
                <a:schemeClr val="lt2"/>
              </a:solidFill>
            </a:endParaRPr>
          </a:p>
          <a:p>
            <a:pPr indent="0" lvl="0" marL="0" rtl="0" algn="l">
              <a:spcBef>
                <a:spcPts val="400"/>
              </a:spcBef>
              <a:spcAft>
                <a:spcPts val="0"/>
              </a:spcAft>
              <a:buNone/>
            </a:pPr>
            <a:r>
              <a:rPr lang="el" sz="1500">
                <a:solidFill>
                  <a:schemeClr val="lt2"/>
                </a:solidFill>
              </a:rPr>
              <a:t>print("Τιμές του Y (Τριπλάσιο του X):")</a:t>
            </a:r>
            <a:endParaRPr sz="1500">
              <a:solidFill>
                <a:schemeClr val="lt2"/>
              </a:solidFill>
            </a:endParaRPr>
          </a:p>
          <a:p>
            <a:pPr indent="0" lvl="0" marL="0" rtl="0" algn="l">
              <a:spcBef>
                <a:spcPts val="400"/>
              </a:spcBef>
              <a:spcAft>
                <a:spcPts val="400"/>
              </a:spcAft>
              <a:buNone/>
            </a:pPr>
            <a:r>
              <a:rPr lang="el" sz="1500">
                <a:solidFill>
                  <a:schemeClr val="dk2"/>
                </a:solidFill>
              </a:rPr>
              <a:t>Δείτε τον υπόλοιπο κώδικα στις σημειώσεις…</a:t>
            </a:r>
            <a:endParaRPr sz="1500">
              <a:solidFill>
                <a:schemeClr val="dk2"/>
              </a:solidFill>
            </a:endParaRPr>
          </a:p>
        </p:txBody>
      </p:sp>
      <p:sp>
        <p:nvSpPr>
          <p:cNvPr id="1105" name="Google Shape;1105;p64"/>
          <p:cNvSpPr txBox="1"/>
          <p:nvPr>
            <p:ph idx="1" type="subTitle"/>
          </p:nvPr>
        </p:nvSpPr>
        <p:spPr>
          <a:xfrm>
            <a:off x="2326700" y="1537875"/>
            <a:ext cx="60735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t>8. Γράψτε ένα πρόγραμμα, χρησιμοποιώντας τη βιβλιοθήκη matplotlib, για να σχεδιάσετε μια γραμμή με κατάλληλη ετικέτα στον άξονα x, τον άξονα y και έναν τίτλο.</a:t>
            </a:r>
            <a:endParaRPr sz="1500"/>
          </a:p>
        </p:txBody>
      </p:sp>
      <p:sp>
        <p:nvSpPr>
          <p:cNvPr id="1106" name="Google Shape;1106;p6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.1.10</a:t>
            </a:r>
            <a:r>
              <a:rPr lang="el" sz="5000">
                <a:solidFill>
                  <a:schemeClr val="accent6"/>
                </a:solidFill>
              </a:rPr>
              <a:t>{</a:t>
            </a:r>
            <a:endParaRPr sz="5000">
              <a:solidFill>
                <a:schemeClr val="accent6"/>
              </a:solidFill>
            </a:endParaRPr>
          </a:p>
        </p:txBody>
      </p:sp>
      <p:sp>
        <p:nvSpPr>
          <p:cNvPr id="1107" name="Google Shape;1107;p64"/>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8</a:t>
            </a:r>
            <a:endParaRPr sz="2500">
              <a:solidFill>
                <a:schemeClr val="accent3"/>
              </a:solidFill>
            </a:endParaRPr>
          </a:p>
        </p:txBody>
      </p:sp>
      <p:sp>
        <p:nvSpPr>
          <p:cNvPr id="1108" name="Google Shape;1108;p6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09" name="Google Shape;1109;p64"/>
          <p:cNvCxnSpPr>
            <a:stCxn id="1106" idx="2"/>
            <a:endCxn id="1108"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10" name="Google Shape;1110;p64"/>
          <p:cNvSpPr txBox="1"/>
          <p:nvPr>
            <p:ph idx="4294967295" type="subTitle"/>
          </p:nvPr>
        </p:nvSpPr>
        <p:spPr>
          <a:xfrm>
            <a:off x="77407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11" name="Google Shape;1111;p6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12" name="Google Shape;1112;p6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65"/>
          <p:cNvSpPr txBox="1"/>
          <p:nvPr>
            <p:ph idx="1" type="subTitle"/>
          </p:nvPr>
        </p:nvSpPr>
        <p:spPr>
          <a:xfrm>
            <a:off x="2379500" y="2095313"/>
            <a:ext cx="6073500" cy="7830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500"/>
              <a:t>9. Γράψτε ένα πρόγραμμα για να εμφανίσετε ένα γράφημα ράβδων της δημοτικότητας των Γλωσσών προγραμματισμού. Χρησιμοποιήστε τα παρακάτω δεδομένα: </a:t>
            </a:r>
            <a:endParaRPr sz="1500"/>
          </a:p>
          <a:p>
            <a:pPr indent="0" lvl="0" marL="0" rtl="0" algn="l">
              <a:spcBef>
                <a:spcPts val="400"/>
              </a:spcBef>
              <a:spcAft>
                <a:spcPts val="0"/>
              </a:spcAft>
              <a:buNone/>
            </a:pPr>
            <a:r>
              <a:rPr lang="el" sz="1500"/>
              <a:t>Γλώσσες προγραμματισμού: Python, Java, JavaScript, C#, PHP, C++</a:t>
            </a:r>
            <a:endParaRPr sz="1500"/>
          </a:p>
          <a:p>
            <a:pPr indent="0" lvl="0" marL="0" rtl="0" algn="l">
              <a:spcBef>
                <a:spcPts val="400"/>
              </a:spcBef>
              <a:spcAft>
                <a:spcPts val="0"/>
              </a:spcAft>
              <a:buNone/>
            </a:pPr>
            <a:r>
              <a:rPr lang="el" sz="1500"/>
              <a:t>Δημοτικότητα: 25.95, 21.42, 8.26, 7.62, 7.37, 6.31.</a:t>
            </a:r>
            <a:endParaRPr sz="1500"/>
          </a:p>
          <a:p>
            <a:pPr indent="0" lvl="0" marL="0" rtl="0" algn="l">
              <a:spcBef>
                <a:spcPts val="400"/>
              </a:spcBef>
              <a:spcAft>
                <a:spcPts val="0"/>
              </a:spcAft>
              <a:buNone/>
            </a:pPr>
            <a:r>
              <a:t/>
            </a:r>
            <a:endParaRPr sz="1500"/>
          </a:p>
          <a:p>
            <a:pPr indent="0" lvl="0" marL="0" rtl="0" algn="l">
              <a:lnSpc>
                <a:spcPct val="100000"/>
              </a:lnSpc>
              <a:spcBef>
                <a:spcPts val="400"/>
              </a:spcBef>
              <a:spcAft>
                <a:spcPts val="400"/>
              </a:spcAft>
              <a:buNone/>
            </a:pPr>
            <a:r>
              <a:t/>
            </a:r>
            <a:endParaRPr sz="1500"/>
          </a:p>
        </p:txBody>
      </p:sp>
      <p:sp>
        <p:nvSpPr>
          <p:cNvPr id="1118" name="Google Shape;1118;p6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40.1.11</a:t>
            </a:r>
            <a:r>
              <a:rPr lang="el" sz="5000">
                <a:solidFill>
                  <a:schemeClr val="accent6"/>
                </a:solidFill>
              </a:rPr>
              <a:t>{</a:t>
            </a:r>
            <a:endParaRPr sz="5000">
              <a:solidFill>
                <a:schemeClr val="accent6"/>
              </a:solidFill>
            </a:endParaRPr>
          </a:p>
        </p:txBody>
      </p:sp>
      <p:sp>
        <p:nvSpPr>
          <p:cNvPr id="1119" name="Google Shape;1119;p65"/>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9</a:t>
            </a:r>
            <a:endParaRPr sz="2500">
              <a:solidFill>
                <a:schemeClr val="accent3"/>
              </a:solidFill>
            </a:endParaRPr>
          </a:p>
        </p:txBody>
      </p:sp>
      <p:sp>
        <p:nvSpPr>
          <p:cNvPr id="1120" name="Google Shape;1120;p6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21" name="Google Shape;1121;p65"/>
          <p:cNvCxnSpPr>
            <a:stCxn id="1118" idx="2"/>
            <a:endCxn id="1120"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22" name="Google Shape;1122;p65"/>
          <p:cNvSpPr txBox="1"/>
          <p:nvPr>
            <p:ph idx="4294967295" type="subTitle"/>
          </p:nvPr>
        </p:nvSpPr>
        <p:spPr>
          <a:xfrm>
            <a:off x="77407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23" name="Google Shape;1123;p6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24" name="Google Shape;1124;p6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25" name="Google Shape;1125;p65"/>
          <p:cNvSpPr txBox="1"/>
          <p:nvPr>
            <p:ph idx="1" type="subTitle"/>
          </p:nvPr>
        </p:nvSpPr>
        <p:spPr>
          <a:xfrm>
            <a:off x="2860850" y="3372075"/>
            <a:ext cx="5110800" cy="14877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500">
                <a:solidFill>
                  <a:schemeClr val="lt2"/>
                </a:solidFill>
              </a:rPr>
              <a:t>import matplotlib.pyplot as plt</a:t>
            </a:r>
            <a:endParaRPr sz="1500">
              <a:solidFill>
                <a:schemeClr val="lt2"/>
              </a:solidFill>
            </a:endParaRPr>
          </a:p>
          <a:p>
            <a:pPr indent="0" lvl="0" marL="0" rtl="0" algn="l">
              <a:spcBef>
                <a:spcPts val="400"/>
              </a:spcBef>
              <a:spcAft>
                <a:spcPts val="0"/>
              </a:spcAft>
              <a:buNone/>
            </a:pPr>
            <a:r>
              <a:rPr lang="el" sz="1500">
                <a:solidFill>
                  <a:schemeClr val="lt2"/>
                </a:solidFill>
              </a:rPr>
              <a:t>x = ['Python', 'Java', 'JavaScript', 'C#', 'PHP', 'C++']</a:t>
            </a:r>
            <a:endParaRPr sz="1500">
              <a:solidFill>
                <a:schemeClr val="lt2"/>
              </a:solidFill>
            </a:endParaRPr>
          </a:p>
          <a:p>
            <a:pPr indent="0" lvl="0" marL="0" rtl="0" algn="l">
              <a:spcBef>
                <a:spcPts val="400"/>
              </a:spcBef>
              <a:spcAft>
                <a:spcPts val="0"/>
              </a:spcAft>
              <a:buNone/>
            </a:pPr>
            <a:r>
              <a:rPr lang="el" sz="1500">
                <a:solidFill>
                  <a:schemeClr val="lt2"/>
                </a:solidFill>
              </a:rPr>
              <a:t>popularity = [22.2, 17.6, 8.8, 8, 7.7, 6.7]</a:t>
            </a:r>
            <a:endParaRPr sz="1500">
              <a:solidFill>
                <a:schemeClr val="lt2"/>
              </a:solidFill>
            </a:endParaRPr>
          </a:p>
          <a:p>
            <a:pPr indent="0" lvl="0" marL="0" rtl="0" algn="l">
              <a:spcBef>
                <a:spcPts val="400"/>
              </a:spcBef>
              <a:spcAft>
                <a:spcPts val="0"/>
              </a:spcAft>
              <a:buNone/>
            </a:pPr>
            <a:r>
              <a:t/>
            </a:r>
            <a:endParaRPr sz="1500"/>
          </a:p>
          <a:p>
            <a:pPr indent="0" lvl="0" marL="0" rtl="0" algn="l">
              <a:spcBef>
                <a:spcPts val="400"/>
              </a:spcBef>
              <a:spcAft>
                <a:spcPts val="0"/>
              </a:spcAft>
              <a:buNone/>
            </a:pPr>
            <a:r>
              <a:rPr lang="el" sz="1500">
                <a:solidFill>
                  <a:schemeClr val="dk2"/>
                </a:solidFill>
              </a:rPr>
              <a:t>Δείτε τον υπόλοιπο κώδικα στις σημειώσεις…</a:t>
            </a:r>
            <a:endParaRPr sz="1500">
              <a:solidFill>
                <a:schemeClr val="dk2"/>
              </a:solidFill>
            </a:endParaRPr>
          </a:p>
          <a:p>
            <a:pPr indent="0" lvl="0" marL="0" rtl="0" algn="l">
              <a:spcBef>
                <a:spcPts val="400"/>
              </a:spcBef>
              <a:spcAft>
                <a:spcPts val="4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66"/>
          <p:cNvSpPr txBox="1"/>
          <p:nvPr>
            <p:ph idx="1" type="subTitle"/>
          </p:nvPr>
        </p:nvSpPr>
        <p:spPr>
          <a:xfrm>
            <a:off x="2379500" y="2095313"/>
            <a:ext cx="6073500" cy="7830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500"/>
              <a:t>9. Γράψτε ένα πρόγραμμα για να εμφανίσετε ένα γράφημα πίτας της δημοτικότητας των Γλωσσών προγραμματισμού. Χρησιμοποιήστε τα παρακάτω δεδομένα: </a:t>
            </a:r>
            <a:endParaRPr sz="1500"/>
          </a:p>
          <a:p>
            <a:pPr indent="0" lvl="0" marL="0" rtl="0" algn="l">
              <a:spcBef>
                <a:spcPts val="400"/>
              </a:spcBef>
              <a:spcAft>
                <a:spcPts val="0"/>
              </a:spcAft>
              <a:buNone/>
            </a:pPr>
            <a:r>
              <a:rPr lang="el" sz="1500"/>
              <a:t>Γλώσσες προγραμματισμού: Python, Java, JavaScript, C#, PHP, C++</a:t>
            </a:r>
            <a:endParaRPr sz="1500"/>
          </a:p>
          <a:p>
            <a:pPr indent="0" lvl="0" marL="0" rtl="0" algn="l">
              <a:spcBef>
                <a:spcPts val="400"/>
              </a:spcBef>
              <a:spcAft>
                <a:spcPts val="0"/>
              </a:spcAft>
              <a:buNone/>
            </a:pPr>
            <a:r>
              <a:rPr lang="el" sz="1500"/>
              <a:t>Δημοτικότητα: 25.95, 21.42, 8.26, 7.62, 7.37, 6.31.</a:t>
            </a:r>
            <a:endParaRPr sz="1500"/>
          </a:p>
          <a:p>
            <a:pPr indent="0" lvl="0" marL="0" rtl="0" algn="l">
              <a:spcBef>
                <a:spcPts val="400"/>
              </a:spcBef>
              <a:spcAft>
                <a:spcPts val="0"/>
              </a:spcAft>
              <a:buNone/>
            </a:pPr>
            <a:r>
              <a:t/>
            </a:r>
            <a:endParaRPr sz="1500"/>
          </a:p>
          <a:p>
            <a:pPr indent="0" lvl="0" marL="0" rtl="0" algn="l">
              <a:lnSpc>
                <a:spcPct val="100000"/>
              </a:lnSpc>
              <a:spcBef>
                <a:spcPts val="400"/>
              </a:spcBef>
              <a:spcAft>
                <a:spcPts val="400"/>
              </a:spcAft>
              <a:buNone/>
            </a:pPr>
            <a:r>
              <a:t/>
            </a:r>
            <a:endParaRPr sz="1500"/>
          </a:p>
        </p:txBody>
      </p:sp>
      <p:sp>
        <p:nvSpPr>
          <p:cNvPr id="1131" name="Google Shape;1131;p6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40.1.12</a:t>
            </a:r>
            <a:r>
              <a:rPr lang="el" sz="5000">
                <a:solidFill>
                  <a:schemeClr val="accent6"/>
                </a:solidFill>
              </a:rPr>
              <a:t>{</a:t>
            </a:r>
            <a:endParaRPr sz="5000">
              <a:solidFill>
                <a:schemeClr val="accent6"/>
              </a:solidFill>
            </a:endParaRPr>
          </a:p>
        </p:txBody>
      </p:sp>
      <p:sp>
        <p:nvSpPr>
          <p:cNvPr id="1132" name="Google Shape;1132;p6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10</a:t>
            </a:r>
            <a:endParaRPr sz="2500">
              <a:solidFill>
                <a:schemeClr val="accent3"/>
              </a:solidFill>
            </a:endParaRPr>
          </a:p>
        </p:txBody>
      </p:sp>
      <p:sp>
        <p:nvSpPr>
          <p:cNvPr id="1133" name="Google Shape;1133;p6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34" name="Google Shape;1134;p66"/>
          <p:cNvCxnSpPr>
            <a:stCxn id="1131" idx="2"/>
            <a:endCxn id="1133"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35" name="Google Shape;1135;p66"/>
          <p:cNvSpPr txBox="1"/>
          <p:nvPr>
            <p:ph idx="4294967295" type="subTitle"/>
          </p:nvPr>
        </p:nvSpPr>
        <p:spPr>
          <a:xfrm>
            <a:off x="77407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36" name="Google Shape;1136;p6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37" name="Google Shape;1137;p6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38" name="Google Shape;1138;p66"/>
          <p:cNvSpPr txBox="1"/>
          <p:nvPr>
            <p:ph idx="1" type="subTitle"/>
          </p:nvPr>
        </p:nvSpPr>
        <p:spPr>
          <a:xfrm>
            <a:off x="2860850" y="3116300"/>
            <a:ext cx="5110800" cy="14877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t/>
            </a:r>
            <a:endParaRPr sz="1500">
              <a:solidFill>
                <a:schemeClr val="lt2"/>
              </a:solidFill>
            </a:endParaRPr>
          </a:p>
          <a:p>
            <a:pPr indent="0" lvl="0" marL="0" rtl="0" algn="l">
              <a:spcBef>
                <a:spcPts val="400"/>
              </a:spcBef>
              <a:spcAft>
                <a:spcPts val="0"/>
              </a:spcAft>
              <a:buNone/>
            </a:pPr>
            <a:r>
              <a:rPr lang="el" sz="1500">
                <a:solidFill>
                  <a:schemeClr val="lt2"/>
                </a:solidFill>
              </a:rPr>
              <a:t>import matplotlib.pyplot as plt</a:t>
            </a:r>
            <a:endParaRPr sz="1500">
              <a:solidFill>
                <a:schemeClr val="lt2"/>
              </a:solidFill>
            </a:endParaRPr>
          </a:p>
          <a:p>
            <a:pPr indent="0" lvl="0" marL="0" rtl="0" algn="l">
              <a:spcBef>
                <a:spcPts val="400"/>
              </a:spcBef>
              <a:spcAft>
                <a:spcPts val="0"/>
              </a:spcAft>
              <a:buNone/>
            </a:pPr>
            <a:r>
              <a:rPr lang="el" sz="1500">
                <a:solidFill>
                  <a:schemeClr val="lt2"/>
                </a:solidFill>
              </a:rPr>
              <a:t>languages = ['Python', 'Java', 'JavaScript', 'C#', 'PHP', 'C++']</a:t>
            </a:r>
            <a:endParaRPr sz="1500">
              <a:solidFill>
                <a:schemeClr val="lt2"/>
              </a:solidFill>
            </a:endParaRPr>
          </a:p>
          <a:p>
            <a:pPr indent="0" lvl="0" marL="0" rtl="0" algn="l">
              <a:spcBef>
                <a:spcPts val="400"/>
              </a:spcBef>
              <a:spcAft>
                <a:spcPts val="0"/>
              </a:spcAft>
              <a:buNone/>
            </a:pPr>
            <a:r>
              <a:rPr lang="el" sz="1500">
                <a:solidFill>
                  <a:schemeClr val="lt2"/>
                </a:solidFill>
              </a:rPr>
              <a:t>popularity = [22.2, 17.6, 8.8, 8, 7.7, 6.7]</a:t>
            </a:r>
            <a:endParaRPr sz="1500">
              <a:solidFill>
                <a:schemeClr val="lt2"/>
              </a:solidFill>
            </a:endParaRPr>
          </a:p>
          <a:p>
            <a:pPr indent="0" lvl="0" marL="0" rtl="0" algn="l">
              <a:spcBef>
                <a:spcPts val="400"/>
              </a:spcBef>
              <a:spcAft>
                <a:spcPts val="0"/>
              </a:spcAft>
              <a:buNone/>
            </a:pPr>
            <a:r>
              <a:t/>
            </a:r>
            <a:endParaRPr sz="1500"/>
          </a:p>
          <a:p>
            <a:pPr indent="0" lvl="0" marL="0" rtl="0" algn="l">
              <a:spcBef>
                <a:spcPts val="400"/>
              </a:spcBef>
              <a:spcAft>
                <a:spcPts val="0"/>
              </a:spcAft>
              <a:buNone/>
            </a:pPr>
            <a:r>
              <a:rPr lang="el" sz="1500">
                <a:solidFill>
                  <a:schemeClr val="dk2"/>
                </a:solidFill>
              </a:rPr>
              <a:t>Δείτε τον υπόλοιπο κώδικα στις σημειώσεις…</a:t>
            </a:r>
            <a:endParaRPr sz="1500">
              <a:solidFill>
                <a:schemeClr val="dk2"/>
              </a:solidFill>
            </a:endParaRPr>
          </a:p>
          <a:p>
            <a:pPr indent="0" lvl="0" marL="0" rtl="0" algn="l">
              <a:spcBef>
                <a:spcPts val="400"/>
              </a:spcBef>
              <a:spcAft>
                <a:spcPts val="4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7"/>
          <p:cNvSpPr txBox="1"/>
          <p:nvPr>
            <p:ph idx="1" type="subTitle"/>
          </p:nvPr>
        </p:nvSpPr>
        <p:spPr>
          <a:xfrm>
            <a:off x="2242725" y="1356600"/>
            <a:ext cx="64074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t>1. Γράψτε ένα πρόγραμμα με τη βιβλιοθήκη Pandas για ανεύρεση των ταινιών, που κυκλοφόρησαν μετά την 1/1/1995.</a:t>
            </a:r>
            <a:endParaRPr sz="1500"/>
          </a:p>
        </p:txBody>
      </p:sp>
      <p:sp>
        <p:nvSpPr>
          <p:cNvPr id="1144" name="Google Shape;1144;p6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.2.0</a:t>
            </a:r>
            <a:r>
              <a:rPr lang="el" sz="5000">
                <a:solidFill>
                  <a:schemeClr val="accent6"/>
                </a:solidFill>
              </a:rPr>
              <a:t>{</a:t>
            </a:r>
            <a:endParaRPr sz="5000">
              <a:solidFill>
                <a:schemeClr val="accent6"/>
              </a:solidFill>
            </a:endParaRPr>
          </a:p>
        </p:txBody>
      </p:sp>
      <p:sp>
        <p:nvSpPr>
          <p:cNvPr id="1145" name="Google Shape;1145;p6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Ασκήσεις</a:t>
            </a:r>
            <a:endParaRPr sz="2500">
              <a:solidFill>
                <a:schemeClr val="lt2"/>
              </a:solidFill>
            </a:endParaRPr>
          </a:p>
        </p:txBody>
      </p:sp>
      <p:sp>
        <p:nvSpPr>
          <p:cNvPr id="1146" name="Google Shape;1146;p6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47" name="Google Shape;1147;p67"/>
          <p:cNvCxnSpPr>
            <a:stCxn id="1144" idx="2"/>
            <a:endCxn id="1146" idx="0"/>
          </p:cNvCxnSpPr>
          <p:nvPr/>
        </p:nvCxnSpPr>
        <p:spPr>
          <a:xfrm flipH="1">
            <a:off x="18507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148" name="Google Shape;1148;p6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49" name="Google Shape;1149;p6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50" name="Google Shape;1150;p6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51" name="Google Shape;1151;p67"/>
          <p:cNvSpPr txBox="1"/>
          <p:nvPr>
            <p:ph idx="1" type="subTitle"/>
          </p:nvPr>
        </p:nvSpPr>
        <p:spPr>
          <a:xfrm>
            <a:off x="2242725" y="2251100"/>
            <a:ext cx="64074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500"/>
              <a:t>2. Γράψτε ένα πρόγραμμα για να αποκτήσετε εκείνες τις ταινίες των οποίων τα έσοδα ξεπερνούν τα 2 εκατομμύρια και τα ξοδεύουν λιγότερο από 1 εκατομμύριο.</a:t>
            </a:r>
            <a:endParaRPr sz="1500"/>
          </a:p>
          <a:p>
            <a:pPr indent="0" lvl="0" marL="0" rtl="0" algn="l">
              <a:lnSpc>
                <a:spcPct val="100000"/>
              </a:lnSpc>
              <a:spcBef>
                <a:spcPts val="400"/>
              </a:spcBef>
              <a:spcAft>
                <a:spcPts val="400"/>
              </a:spcAft>
              <a:buNone/>
            </a:pPr>
            <a:r>
              <a:t/>
            </a:r>
            <a:endParaRPr sz="1500"/>
          </a:p>
        </p:txBody>
      </p:sp>
      <p:sp>
        <p:nvSpPr>
          <p:cNvPr id="1152" name="Google Shape;1152;p67"/>
          <p:cNvSpPr txBox="1"/>
          <p:nvPr>
            <p:ph idx="1" type="subTitle"/>
          </p:nvPr>
        </p:nvSpPr>
        <p:spPr>
          <a:xfrm>
            <a:off x="2242725" y="3304300"/>
            <a:ext cx="6407400" cy="7830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500"/>
              <a:t>3. Γράψτε ένα πρόγραμμα με το Pyplotlib για να σχεδιάσετε ένα γράφημα σαν το παρακάτω. Δημιουργήστε μια τυχαία διανομή ( Χ = randn(200) και σαν τίτλους των αξόνων μπορείτε να έχετε X και Y. Το γράφημα να δείχνει σαν το παρακάτω: </a:t>
            </a:r>
            <a:endParaRPr sz="1500"/>
          </a:p>
          <a:p>
            <a:pPr indent="0" lvl="0" marL="0" rtl="0" algn="l">
              <a:lnSpc>
                <a:spcPct val="100000"/>
              </a:lnSpc>
              <a:spcBef>
                <a:spcPts val="400"/>
              </a:spcBef>
              <a:spcAft>
                <a:spcPts val="400"/>
              </a:spcAft>
              <a:buNone/>
            </a:pPr>
            <a:r>
              <a:rPr lang="el" sz="1500">
                <a:solidFill>
                  <a:schemeClr val="dk2"/>
                </a:solidFill>
              </a:rPr>
              <a:t>(Δείτε τα υπόλοιπα στις σημειώσεις)</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.0.1</a:t>
            </a:r>
            <a:r>
              <a:rPr lang="el" sz="5000">
                <a:solidFill>
                  <a:schemeClr val="accent6"/>
                </a:solidFill>
              </a:rPr>
              <a:t>{</a:t>
            </a:r>
            <a:endParaRPr sz="5000">
              <a:solidFill>
                <a:schemeClr val="accent6"/>
              </a:solidFill>
            </a:endParaRPr>
          </a:p>
        </p:txBody>
      </p:sp>
      <p:sp>
        <p:nvSpPr>
          <p:cNvPr id="923" name="Google Shape;923;p50"/>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Pandas &amp; Matplotlib – Επισκόπηση και Πρακτική Εξάσκηση</a:t>
            </a:r>
            <a:endParaRPr sz="2500">
              <a:solidFill>
                <a:schemeClr val="lt2"/>
              </a:solidFill>
            </a:endParaRPr>
          </a:p>
        </p:txBody>
      </p:sp>
      <p:sp>
        <p:nvSpPr>
          <p:cNvPr id="924" name="Google Shape;924;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25" name="Google Shape;925;p50"/>
          <p:cNvCxnSpPr>
            <a:endCxn id="9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26" name="Google Shape;926;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27" name="Google Shape;927;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28" name="Google Shape;928;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29" name="Google Shape;929;p50"/>
          <p:cNvSpPr txBox="1"/>
          <p:nvPr/>
        </p:nvSpPr>
        <p:spPr>
          <a:xfrm>
            <a:off x="2673675" y="1800250"/>
            <a:ext cx="4384800" cy="535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import pandas as pd</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import numpy as np</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np.random.seed(42)</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data = {'Όνομα': [f"Φοιτητής {i+1}" for i in range(10)],</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        'Ηλικία': np.random.randint(18, 25, 10),</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        'Βαθμολογία': np.random.randint(0, 101, 10)}</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df = pd.DataFrame(data)</a:t>
            </a:r>
            <a:endParaRPr sz="1200">
              <a:solidFill>
                <a:schemeClr val="accent3"/>
              </a:solidFill>
              <a:latin typeface="Fira Code"/>
              <a:ea typeface="Fira Code"/>
              <a:cs typeface="Fira Code"/>
              <a:sym typeface="Fira Code"/>
            </a:endParaRPr>
          </a:p>
          <a:p>
            <a:pPr indent="-304800" lvl="0" marL="457200" rtl="0" algn="l">
              <a:spcBef>
                <a:spcPts val="0"/>
              </a:spcBef>
              <a:spcAft>
                <a:spcPts val="0"/>
              </a:spcAft>
              <a:buClr>
                <a:schemeClr val="accent3"/>
              </a:buClr>
              <a:buSzPts val="1200"/>
              <a:buFont typeface="Fira Code"/>
              <a:buAutoNum type="arabicPeriod"/>
            </a:pPr>
            <a:r>
              <a:rPr lang="el" sz="1200">
                <a:solidFill>
                  <a:schemeClr val="accent3"/>
                </a:solidFill>
                <a:latin typeface="Fira Code"/>
                <a:ea typeface="Fira Code"/>
                <a:cs typeface="Fira Code"/>
                <a:sym typeface="Fira Code"/>
              </a:rPr>
              <a:t>print(df)</a:t>
            </a:r>
            <a:endParaRPr sz="1200">
              <a:solidFill>
                <a:schemeClr val="accent3"/>
              </a:solidFill>
              <a:latin typeface="Fira Code"/>
              <a:ea typeface="Fira Code"/>
              <a:cs typeface="Fira Code"/>
              <a:sym typeface="Fira Code"/>
            </a:endParaRPr>
          </a:p>
        </p:txBody>
      </p:sp>
      <p:sp>
        <p:nvSpPr>
          <p:cNvPr id="930" name="Google Shape;930;p50"/>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500">
                <a:solidFill>
                  <a:srgbClr val="FF5858"/>
                </a:solidFill>
                <a:latin typeface="Fira Code"/>
                <a:ea typeface="Fira Code"/>
                <a:cs typeface="Fira Code"/>
                <a:sym typeface="Fira Code"/>
              </a:rPr>
              <a:t>ΛΥΣΕΙΣ ΠΡΟΗΓΟΥΜΕΝΩΝ ΑΣΚΗΣΕΩΝ</a:t>
            </a:r>
            <a:endParaRPr sz="1500">
              <a:solidFill>
                <a:srgbClr val="FF5858"/>
              </a:solidFill>
              <a:latin typeface="Fira Code"/>
              <a:ea typeface="Fira Code"/>
              <a:cs typeface="Fira Code"/>
              <a:sym typeface="Fira Code"/>
            </a:endParaRPr>
          </a:p>
        </p:txBody>
      </p:sp>
      <p:sp>
        <p:nvSpPr>
          <p:cNvPr id="931" name="Google Shape;931;p50"/>
          <p:cNvSpPr txBox="1"/>
          <p:nvPr/>
        </p:nvSpPr>
        <p:spPr>
          <a:xfrm>
            <a:off x="2049025" y="1575300"/>
            <a:ext cx="13761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500">
                <a:solidFill>
                  <a:srgbClr val="FF5858"/>
                </a:solidFill>
                <a:latin typeface="Fira Code"/>
                <a:ea typeface="Fira Code"/>
                <a:cs typeface="Fira Code"/>
                <a:sym typeface="Fira Code"/>
              </a:rPr>
              <a:t>ΑΣΚΗΣΗ 1</a:t>
            </a:r>
            <a:endParaRPr sz="1500">
              <a:solidFill>
                <a:srgbClr val="FF5858"/>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.0.2</a:t>
            </a:r>
            <a:r>
              <a:rPr lang="el" sz="5000">
                <a:solidFill>
                  <a:schemeClr val="accent6"/>
                </a:solidFill>
              </a:rPr>
              <a:t>{</a:t>
            </a:r>
            <a:endParaRPr sz="5000">
              <a:solidFill>
                <a:schemeClr val="accent6"/>
              </a:solidFill>
            </a:endParaRPr>
          </a:p>
        </p:txBody>
      </p:sp>
      <p:sp>
        <p:nvSpPr>
          <p:cNvPr id="937" name="Google Shape;937;p51"/>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Pandas &amp; Matplotlib – Επισκόπηση και Πρακτική Εξάσκηση</a:t>
            </a:r>
            <a:endParaRPr sz="2500">
              <a:solidFill>
                <a:schemeClr val="lt2"/>
              </a:solidFill>
            </a:endParaRPr>
          </a:p>
        </p:txBody>
      </p:sp>
      <p:sp>
        <p:nvSpPr>
          <p:cNvPr id="938" name="Google Shape;938;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39" name="Google Shape;939;p51"/>
          <p:cNvCxnSpPr>
            <a:endCxn id="93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40" name="Google Shape;940;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41" name="Google Shape;941;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42" name="Google Shape;942;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43" name="Google Shape;943;p51"/>
          <p:cNvSpPr txBox="1"/>
          <p:nvPr/>
        </p:nvSpPr>
        <p:spPr>
          <a:xfrm>
            <a:off x="2331900" y="1857350"/>
            <a:ext cx="6345600" cy="2039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import pandas as pd</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import numpy as np</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np.random.seed(42)</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data = {'Όνομα': [f"Φοιτητής {i+1}" for i in range(10)],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'Ηλικία': np.random.randint(18, 25, 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'Βαθμολογία': np.random.randint(0, 101, 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df = pd.DataFrame(data)</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average_grade = df[(df['Ηλικία'] == 20) &amp; (df['Βαθμολογία'] &gt; 50)]['Βαθμολογία'].mean()</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print(f"Ο μέσος όρος της Βαθμολογίας για τους 20χρονους με βαθμολογία πάνω από 50 είναι: {average_grade}")</a:t>
            </a:r>
            <a:endParaRPr sz="1200">
              <a:solidFill>
                <a:schemeClr val="accent3"/>
              </a:solidFill>
              <a:latin typeface="Fira Code"/>
              <a:ea typeface="Fira Code"/>
              <a:cs typeface="Fira Code"/>
              <a:sym typeface="Fira Code"/>
            </a:endParaRPr>
          </a:p>
        </p:txBody>
      </p:sp>
      <p:sp>
        <p:nvSpPr>
          <p:cNvPr id="944" name="Google Shape;944;p51"/>
          <p:cNvSpPr txBox="1"/>
          <p:nvPr/>
        </p:nvSpPr>
        <p:spPr>
          <a:xfrm>
            <a:off x="2860850" y="134212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500">
                <a:solidFill>
                  <a:srgbClr val="FF5858"/>
                </a:solidFill>
                <a:latin typeface="Fira Code"/>
                <a:ea typeface="Fira Code"/>
                <a:cs typeface="Fira Code"/>
                <a:sym typeface="Fira Code"/>
              </a:rPr>
              <a:t>ΛΥΣΕΙΣ ΠΡΟΗΓΟΥΜΕΝΩΝ ΑΣΚΗΣΕΩΝ</a:t>
            </a:r>
            <a:endParaRPr sz="1500">
              <a:solidFill>
                <a:srgbClr val="FF5858"/>
              </a:solidFill>
              <a:latin typeface="Fira Code"/>
              <a:ea typeface="Fira Code"/>
              <a:cs typeface="Fira Code"/>
              <a:sym typeface="Fira Code"/>
            </a:endParaRPr>
          </a:p>
        </p:txBody>
      </p:sp>
      <p:sp>
        <p:nvSpPr>
          <p:cNvPr id="945" name="Google Shape;945;p51"/>
          <p:cNvSpPr txBox="1"/>
          <p:nvPr/>
        </p:nvSpPr>
        <p:spPr>
          <a:xfrm>
            <a:off x="2249075" y="1626400"/>
            <a:ext cx="14604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500">
                <a:solidFill>
                  <a:srgbClr val="FF5858"/>
                </a:solidFill>
                <a:latin typeface="Fira Code"/>
                <a:ea typeface="Fira Code"/>
                <a:cs typeface="Fira Code"/>
                <a:sym typeface="Fira Code"/>
              </a:rPr>
              <a:t>ΑΣΚΗΣΗ 2</a:t>
            </a:r>
            <a:endParaRPr sz="1500">
              <a:solidFill>
                <a:srgbClr val="FF5858"/>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2"/>
          <p:cNvSpPr txBox="1"/>
          <p:nvPr/>
        </p:nvSpPr>
        <p:spPr>
          <a:xfrm>
            <a:off x="2284500" y="1677663"/>
            <a:ext cx="6345600" cy="295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import pandas as pd</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import numpy as np</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import matplotlib.pyplot as plt</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np.random.seed(42)</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data = {'Όνομα': [f"Φοιτητής {i+1}" for i in range(10)],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'Ηλικία': np.random.randint(18, 25, 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'Βαθμολογία': np.random.randint(0, 101, 10)}</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df = pd.DataFrame(data)</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accent3"/>
                </a:solidFill>
                <a:latin typeface="Fira Code"/>
                <a:ea typeface="Fira Code"/>
                <a:cs typeface="Fira Code"/>
                <a:sym typeface="Fira Code"/>
              </a:rPr>
              <a:t>average_grade = df[(df['Ηλικία'] == 20) &amp; (df['Βαθμολογία'] &gt; 50)]['Βαθμολογία'].mean()</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l" sz="1200">
                <a:solidFill>
                  <a:schemeClr val="dk2"/>
                </a:solidFill>
                <a:latin typeface="Fira Code"/>
                <a:ea typeface="Fira Code"/>
                <a:cs typeface="Fira Code"/>
                <a:sym typeface="Fira Code"/>
              </a:rPr>
              <a:t>Δείτε την υπόλοιπη λύση στις σημειώσεις…</a:t>
            </a:r>
            <a:endParaRPr sz="1200">
              <a:solidFill>
                <a:schemeClr val="dk2"/>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200">
              <a:solidFill>
                <a:schemeClr val="accent3"/>
              </a:solidFill>
              <a:latin typeface="Fira Code"/>
              <a:ea typeface="Fira Code"/>
              <a:cs typeface="Fira Code"/>
              <a:sym typeface="Fira Code"/>
            </a:endParaRPr>
          </a:p>
        </p:txBody>
      </p:sp>
      <p:sp>
        <p:nvSpPr>
          <p:cNvPr id="951" name="Google Shape;951;p5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.0.3</a:t>
            </a:r>
            <a:r>
              <a:rPr lang="el" sz="5000">
                <a:solidFill>
                  <a:schemeClr val="accent6"/>
                </a:solidFill>
              </a:rPr>
              <a:t>{</a:t>
            </a:r>
            <a:endParaRPr sz="5000">
              <a:solidFill>
                <a:schemeClr val="accent6"/>
              </a:solidFill>
            </a:endParaRPr>
          </a:p>
        </p:txBody>
      </p:sp>
      <p:sp>
        <p:nvSpPr>
          <p:cNvPr id="952" name="Google Shape;952;p52"/>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Pandas &amp; Matplotlib – Επισκόπηση και Πρακτική Εξάσκηση</a:t>
            </a:r>
            <a:endParaRPr sz="2500">
              <a:solidFill>
                <a:schemeClr val="lt2"/>
              </a:solidFill>
            </a:endParaRPr>
          </a:p>
        </p:txBody>
      </p:sp>
      <p:sp>
        <p:nvSpPr>
          <p:cNvPr id="953" name="Google Shape;953;p5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54" name="Google Shape;954;p52"/>
          <p:cNvCxnSpPr>
            <a:endCxn id="953"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55" name="Google Shape;955;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56" name="Google Shape;956;p5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57" name="Google Shape;957;p5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58" name="Google Shape;958;p52"/>
          <p:cNvSpPr txBox="1"/>
          <p:nvPr/>
        </p:nvSpPr>
        <p:spPr>
          <a:xfrm>
            <a:off x="3423750" y="12825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5858"/>
                </a:solidFill>
                <a:latin typeface="Fira Code"/>
                <a:ea typeface="Fira Code"/>
                <a:cs typeface="Fira Code"/>
                <a:sym typeface="Fira Code"/>
              </a:rPr>
              <a:t>ΛΥΣΕΙΣ ΠΡΟΗΓΟΥΜΕΝΩΝ ΑΣΚΗΣΕΩΝ</a:t>
            </a:r>
            <a:endParaRPr>
              <a:solidFill>
                <a:srgbClr val="FF5858"/>
              </a:solidFill>
              <a:latin typeface="Fira Code"/>
              <a:ea typeface="Fira Code"/>
              <a:cs typeface="Fira Code"/>
              <a:sym typeface="Fira Code"/>
            </a:endParaRPr>
          </a:p>
        </p:txBody>
      </p:sp>
      <p:sp>
        <p:nvSpPr>
          <p:cNvPr id="959" name="Google Shape;959;p52"/>
          <p:cNvSpPr txBox="1"/>
          <p:nvPr/>
        </p:nvSpPr>
        <p:spPr>
          <a:xfrm>
            <a:off x="2100625" y="1459675"/>
            <a:ext cx="10872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5858"/>
                </a:solidFill>
                <a:latin typeface="Fira Code"/>
                <a:ea typeface="Fira Code"/>
                <a:cs typeface="Fira Code"/>
                <a:sym typeface="Fira Code"/>
              </a:rPr>
              <a:t>ΑΣΚΗΣΗ 3</a:t>
            </a:r>
            <a:endParaRPr>
              <a:solidFill>
                <a:srgbClr val="FF5858"/>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3"/>
          <p:cNvSpPr txBox="1"/>
          <p:nvPr>
            <p:ph idx="1" type="subTitle"/>
          </p:nvPr>
        </p:nvSpPr>
        <p:spPr>
          <a:xfrm>
            <a:off x="2860850" y="1718100"/>
            <a:ext cx="5769900" cy="22404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500"/>
              <a:t>Η Επιστήμη των Δεδομένων αναφέρεται στην εφαρμογή τεχνικών, μεθόδων και αλγορίθμων για την ανάλυση και ερμηνεία δεδομένων, με σκοπό την εξαγωγή σημαντικών πληροφοριών και τη λήψη αποφάσεων. Η Python είναι ιδιαίτερα δημοφιλής στην Επιστήμη των Δεδομένων, και διαθέτει δύο βασικές βιβλιοθήκες που επιτρέπουν την αποτελεσματική εργασία με δεδομένα: την Pandas και την Matplotlib.</a:t>
            </a:r>
            <a:endParaRPr sz="1500"/>
          </a:p>
        </p:txBody>
      </p:sp>
      <p:sp>
        <p:nvSpPr>
          <p:cNvPr id="965" name="Google Shape;965;p5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.1.0</a:t>
            </a:r>
            <a:r>
              <a:rPr lang="el" sz="5000">
                <a:solidFill>
                  <a:schemeClr val="accent6"/>
                </a:solidFill>
              </a:rPr>
              <a:t>{</a:t>
            </a:r>
            <a:endParaRPr sz="5000">
              <a:solidFill>
                <a:schemeClr val="accent6"/>
              </a:solidFill>
            </a:endParaRPr>
          </a:p>
        </p:txBody>
      </p:sp>
      <p:sp>
        <p:nvSpPr>
          <p:cNvPr id="966" name="Google Shape;966;p53"/>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Επιστήμη των δεδομένων </a:t>
            </a:r>
            <a:r>
              <a:rPr lang="el" sz="2500">
                <a:solidFill>
                  <a:schemeClr val="accent6"/>
                </a:solidFill>
              </a:rPr>
              <a:t>– </a:t>
            </a:r>
            <a:r>
              <a:rPr lang="el" sz="2500">
                <a:solidFill>
                  <a:schemeClr val="lt2"/>
                </a:solidFill>
              </a:rPr>
              <a:t>Επισκόπηση</a:t>
            </a:r>
            <a:endParaRPr sz="2500">
              <a:solidFill>
                <a:schemeClr val="lt2"/>
              </a:solidFill>
            </a:endParaRPr>
          </a:p>
        </p:txBody>
      </p:sp>
      <p:sp>
        <p:nvSpPr>
          <p:cNvPr id="967" name="Google Shape;967;p5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68" name="Google Shape;968;p53"/>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69" name="Google Shape;969;p5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70" name="Google Shape;970;p5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71" name="Google Shape;971;p5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54"/>
          <p:cNvSpPr txBox="1"/>
          <p:nvPr>
            <p:ph idx="1" type="subTitle"/>
          </p:nvPr>
        </p:nvSpPr>
        <p:spPr>
          <a:xfrm>
            <a:off x="3026450" y="1635500"/>
            <a:ext cx="5769900" cy="24519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500"/>
              <a:t>Η Pandas είναι μια ισχυρή βιβλιοθήκη της Python που προσφέρει δομές δεδομένων υψηλού επιπέδου και εργαλεία για ανάλυση δεδομένων. Η κύρια δομή δεδομένων της Pandas είναι το DataFrame, το οποίο επιτρέπει την οργάνωση και την ανάλυση δεδομένων σε μορφή πίνακα. Η Pandas είναι εξαιρετικά χρήσιμη για τον χειρισμό δεδομένων που προέρχονται από διάφορες πηγές όπως αρχεία CSV, Excel, βάσεις δεδομένων, κ.ά. </a:t>
            </a:r>
            <a:endParaRPr sz="1500"/>
          </a:p>
        </p:txBody>
      </p:sp>
      <p:sp>
        <p:nvSpPr>
          <p:cNvPr id="977" name="Google Shape;977;p5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.1.1</a:t>
            </a:r>
            <a:r>
              <a:rPr lang="el" sz="5000">
                <a:solidFill>
                  <a:schemeClr val="accent6"/>
                </a:solidFill>
              </a:rPr>
              <a:t>{</a:t>
            </a:r>
            <a:endParaRPr sz="5000">
              <a:solidFill>
                <a:schemeClr val="accent6"/>
              </a:solidFill>
            </a:endParaRPr>
          </a:p>
        </p:txBody>
      </p:sp>
      <p:sp>
        <p:nvSpPr>
          <p:cNvPr id="978" name="Google Shape;978;p54"/>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Επισκόπηση </a:t>
            </a:r>
            <a:r>
              <a:rPr lang="el" sz="2500">
                <a:solidFill>
                  <a:schemeClr val="accent6"/>
                </a:solidFill>
              </a:rPr>
              <a:t>της </a:t>
            </a:r>
            <a:r>
              <a:rPr lang="el" sz="2500">
                <a:solidFill>
                  <a:schemeClr val="lt2"/>
                </a:solidFill>
              </a:rPr>
              <a:t>Pandas</a:t>
            </a:r>
            <a:endParaRPr sz="2500">
              <a:solidFill>
                <a:schemeClr val="lt2"/>
              </a:solidFill>
            </a:endParaRPr>
          </a:p>
        </p:txBody>
      </p:sp>
      <p:sp>
        <p:nvSpPr>
          <p:cNvPr id="979" name="Google Shape;979;p5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80" name="Google Shape;980;p54"/>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81" name="Google Shape;981;p5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82" name="Google Shape;982;p5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3" name="Google Shape;983;p5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5"/>
          <p:cNvSpPr txBox="1"/>
          <p:nvPr>
            <p:ph idx="1" type="subTitle"/>
          </p:nvPr>
        </p:nvSpPr>
        <p:spPr>
          <a:xfrm>
            <a:off x="2637925" y="1537875"/>
            <a:ext cx="2937300" cy="8643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300"/>
              <a:t>1. Γράψτε ένα πρόγραμμα για να πάρουμε τις στήλες του DataFrame (αρχείο movies.csv).</a:t>
            </a:r>
            <a:endParaRPr sz="1300"/>
          </a:p>
        </p:txBody>
      </p:sp>
      <p:sp>
        <p:nvSpPr>
          <p:cNvPr id="989" name="Google Shape;989;p5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.1.2</a:t>
            </a:r>
            <a:r>
              <a:rPr lang="el" sz="5000">
                <a:solidFill>
                  <a:schemeClr val="accent6"/>
                </a:solidFill>
              </a:rPr>
              <a:t>{</a:t>
            </a:r>
            <a:endParaRPr sz="5000">
              <a:solidFill>
                <a:schemeClr val="accent6"/>
              </a:solidFill>
            </a:endParaRPr>
          </a:p>
        </p:txBody>
      </p:sp>
      <p:sp>
        <p:nvSpPr>
          <p:cNvPr id="990" name="Google Shape;990;p55"/>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1</a:t>
            </a:r>
            <a:endParaRPr sz="2500">
              <a:solidFill>
                <a:schemeClr val="accent3"/>
              </a:solidFill>
            </a:endParaRPr>
          </a:p>
        </p:txBody>
      </p:sp>
      <p:sp>
        <p:nvSpPr>
          <p:cNvPr id="991" name="Google Shape;991;p5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2" name="Google Shape;992;p55"/>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993" name="Google Shape;993;p5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94" name="Google Shape;994;p5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95" name="Google Shape;995;p5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96" name="Google Shape;996;p55"/>
          <p:cNvSpPr txBox="1"/>
          <p:nvPr>
            <p:ph idx="1" type="subTitle"/>
          </p:nvPr>
        </p:nvSpPr>
        <p:spPr>
          <a:xfrm>
            <a:off x="5387175" y="2166775"/>
            <a:ext cx="3198000" cy="18294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300">
                <a:solidFill>
                  <a:schemeClr val="lt2"/>
                </a:solidFill>
              </a:rPr>
              <a:t>import pandas as pd</a:t>
            </a:r>
            <a:endParaRPr sz="1300">
              <a:solidFill>
                <a:schemeClr val="lt2"/>
              </a:solidFill>
            </a:endParaRPr>
          </a:p>
          <a:p>
            <a:pPr indent="0" lvl="0" marL="0" rtl="0" algn="l">
              <a:spcBef>
                <a:spcPts val="400"/>
              </a:spcBef>
              <a:spcAft>
                <a:spcPts val="0"/>
              </a:spcAft>
              <a:buNone/>
            </a:pPr>
            <a:r>
              <a:rPr lang="el" sz="1300">
                <a:solidFill>
                  <a:schemeClr val="lt2"/>
                </a:solidFill>
              </a:rPr>
              <a:t>import numpy as np</a:t>
            </a:r>
            <a:endParaRPr sz="1300">
              <a:solidFill>
                <a:schemeClr val="lt2"/>
              </a:solidFill>
            </a:endParaRPr>
          </a:p>
          <a:p>
            <a:pPr indent="0" lvl="0" marL="0" rtl="0" algn="l">
              <a:spcBef>
                <a:spcPts val="400"/>
              </a:spcBef>
              <a:spcAft>
                <a:spcPts val="0"/>
              </a:spcAft>
              <a:buNone/>
            </a:pPr>
            <a:r>
              <a:rPr lang="el" sz="1300">
                <a:solidFill>
                  <a:schemeClr val="lt2"/>
                </a:solidFill>
              </a:rPr>
              <a:t>df = pd.read_csv('movies.csv')</a:t>
            </a:r>
            <a:endParaRPr sz="1300">
              <a:solidFill>
                <a:schemeClr val="lt2"/>
              </a:solidFill>
            </a:endParaRPr>
          </a:p>
          <a:p>
            <a:pPr indent="0" lvl="0" marL="0" rtl="0" algn="l">
              <a:spcBef>
                <a:spcPts val="400"/>
              </a:spcBef>
              <a:spcAft>
                <a:spcPts val="0"/>
              </a:spcAft>
              <a:buNone/>
            </a:pPr>
            <a:r>
              <a:rPr lang="el" sz="1300">
                <a:solidFill>
                  <a:schemeClr val="lt2"/>
                </a:solidFill>
              </a:rPr>
              <a:t># Για να μην λάβουμε σφάλμα, μπορούμε σαν δεύτερο όρισμα παραπάνω</a:t>
            </a:r>
            <a:endParaRPr sz="1300">
              <a:solidFill>
                <a:schemeClr val="lt2"/>
              </a:solidFill>
            </a:endParaRPr>
          </a:p>
          <a:p>
            <a:pPr indent="0" lvl="0" marL="0" rtl="0" algn="l">
              <a:spcBef>
                <a:spcPts val="400"/>
              </a:spcBef>
              <a:spcAft>
                <a:spcPts val="0"/>
              </a:spcAft>
              <a:buNone/>
            </a:pPr>
            <a:r>
              <a:rPr lang="el" sz="1300">
                <a:solidFill>
                  <a:schemeClr val="lt2"/>
                </a:solidFill>
              </a:rPr>
              <a:t># να θέσουμε: dtype={'column_name': 'desired_dtype'})</a:t>
            </a:r>
            <a:endParaRPr sz="1300">
              <a:solidFill>
                <a:schemeClr val="lt2"/>
              </a:solidFill>
            </a:endParaRPr>
          </a:p>
          <a:p>
            <a:pPr indent="0" lvl="0" marL="0" rtl="0" algn="l">
              <a:spcBef>
                <a:spcPts val="400"/>
              </a:spcBef>
              <a:spcAft>
                <a:spcPts val="0"/>
              </a:spcAft>
              <a:buNone/>
            </a:pPr>
            <a:r>
              <a:rPr lang="el" sz="1300">
                <a:solidFill>
                  <a:schemeClr val="lt2"/>
                </a:solidFill>
              </a:rPr>
              <a:t>print("Στήλες του DataFrame:")</a:t>
            </a:r>
            <a:endParaRPr sz="1300">
              <a:solidFill>
                <a:schemeClr val="lt2"/>
              </a:solidFill>
            </a:endParaRPr>
          </a:p>
          <a:p>
            <a:pPr indent="0" lvl="0" marL="0" rtl="0" algn="l">
              <a:spcBef>
                <a:spcPts val="400"/>
              </a:spcBef>
              <a:spcAft>
                <a:spcPts val="400"/>
              </a:spcAft>
              <a:buNone/>
            </a:pPr>
            <a:r>
              <a:rPr lang="el" sz="1300">
                <a:solidFill>
                  <a:schemeClr val="lt2"/>
                </a:solidFill>
              </a:rPr>
              <a:t>print(df.columns)</a:t>
            </a:r>
            <a:endParaRPr sz="13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6"/>
          <p:cNvSpPr txBox="1"/>
          <p:nvPr>
            <p:ph idx="1" type="subTitle"/>
          </p:nvPr>
        </p:nvSpPr>
        <p:spPr>
          <a:xfrm>
            <a:off x="2637925" y="1537875"/>
            <a:ext cx="2937300" cy="864300"/>
          </a:xfrm>
          <a:prstGeom prst="rect">
            <a:avLst/>
          </a:prstGeom>
        </p:spPr>
        <p:txBody>
          <a:bodyPr anchorCtr="0" anchor="ctr" bIns="91425" lIns="91425" spcFirstLastPara="1" rIns="91425" wrap="square" tIns="91425">
            <a:noAutofit/>
          </a:bodyPr>
          <a:lstStyle/>
          <a:p>
            <a:pPr indent="0" lvl="0" marL="0" rtl="0" algn="l">
              <a:spcBef>
                <a:spcPts val="400"/>
              </a:spcBef>
              <a:spcAft>
                <a:spcPts val="400"/>
              </a:spcAft>
              <a:buNone/>
            </a:pPr>
            <a:r>
              <a:rPr lang="el" sz="1300"/>
              <a:t>1.1	Πώς μπορώ να πάρω τα data types κάθε στήλης;</a:t>
            </a:r>
            <a:endParaRPr sz="1300"/>
          </a:p>
        </p:txBody>
      </p:sp>
      <p:sp>
        <p:nvSpPr>
          <p:cNvPr id="1002" name="Google Shape;1002;p5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40.1.Β</a:t>
            </a:r>
            <a:r>
              <a:rPr lang="el" sz="5000">
                <a:solidFill>
                  <a:schemeClr val="accent6"/>
                </a:solidFill>
              </a:rPr>
              <a:t>{</a:t>
            </a:r>
            <a:endParaRPr sz="5000">
              <a:solidFill>
                <a:schemeClr val="accent6"/>
              </a:solidFill>
            </a:endParaRPr>
          </a:p>
        </p:txBody>
      </p:sp>
      <p:sp>
        <p:nvSpPr>
          <p:cNvPr id="1003" name="Google Shape;1003;p56"/>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1.1</a:t>
            </a:r>
            <a:endParaRPr sz="2500">
              <a:solidFill>
                <a:schemeClr val="accent3"/>
              </a:solidFill>
            </a:endParaRPr>
          </a:p>
        </p:txBody>
      </p:sp>
      <p:sp>
        <p:nvSpPr>
          <p:cNvPr id="1004" name="Google Shape;1004;p5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05" name="Google Shape;1005;p56"/>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06" name="Google Shape;1006;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07" name="Google Shape;1007;p5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8" name="Google Shape;1008;p5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09" name="Google Shape;1009;p56"/>
          <p:cNvSpPr txBox="1"/>
          <p:nvPr>
            <p:ph idx="1" type="subTitle"/>
          </p:nvPr>
        </p:nvSpPr>
        <p:spPr>
          <a:xfrm>
            <a:off x="5387175" y="2166775"/>
            <a:ext cx="3198000" cy="18294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300">
                <a:solidFill>
                  <a:schemeClr val="lt2"/>
                </a:solidFill>
              </a:rPr>
              <a:t>import pandas as pd</a:t>
            </a:r>
            <a:endParaRPr sz="1300">
              <a:solidFill>
                <a:schemeClr val="lt2"/>
              </a:solidFill>
            </a:endParaRPr>
          </a:p>
          <a:p>
            <a:pPr indent="0" lvl="0" marL="0" rtl="0" algn="l">
              <a:spcBef>
                <a:spcPts val="400"/>
              </a:spcBef>
              <a:spcAft>
                <a:spcPts val="0"/>
              </a:spcAft>
              <a:buNone/>
            </a:pPr>
            <a:r>
              <a:rPr lang="el" sz="1300">
                <a:solidFill>
                  <a:schemeClr val="lt2"/>
                </a:solidFill>
              </a:rPr>
              <a:t> </a:t>
            </a:r>
            <a:endParaRPr sz="1300">
              <a:solidFill>
                <a:schemeClr val="lt2"/>
              </a:solidFill>
            </a:endParaRPr>
          </a:p>
          <a:p>
            <a:pPr indent="0" lvl="0" marL="0" rtl="0" algn="l">
              <a:spcBef>
                <a:spcPts val="400"/>
              </a:spcBef>
              <a:spcAft>
                <a:spcPts val="0"/>
              </a:spcAft>
              <a:buNone/>
            </a:pPr>
            <a:r>
              <a:rPr lang="el" sz="1300">
                <a:solidFill>
                  <a:schemeClr val="lt2"/>
                </a:solidFill>
              </a:rPr>
              <a:t># Υποθέτουμε ότι ήδη έχουμε διαβάσει το DataFrame και το</a:t>
            </a:r>
            <a:endParaRPr sz="1300">
              <a:solidFill>
                <a:schemeClr val="lt2"/>
              </a:solidFill>
            </a:endParaRPr>
          </a:p>
          <a:p>
            <a:pPr indent="0" lvl="0" marL="0" rtl="0" algn="l">
              <a:spcBef>
                <a:spcPts val="400"/>
              </a:spcBef>
              <a:spcAft>
                <a:spcPts val="0"/>
              </a:spcAft>
              <a:buNone/>
            </a:pPr>
            <a:r>
              <a:rPr lang="el" sz="1300">
                <a:solidFill>
                  <a:schemeClr val="lt2"/>
                </a:solidFill>
              </a:rPr>
              <a:t># έχουμε ονομάσει (df)</a:t>
            </a:r>
            <a:endParaRPr sz="1300">
              <a:solidFill>
                <a:schemeClr val="lt2"/>
              </a:solidFill>
            </a:endParaRPr>
          </a:p>
          <a:p>
            <a:pPr indent="0" lvl="0" marL="0" rtl="0" algn="l">
              <a:spcBef>
                <a:spcPts val="400"/>
              </a:spcBef>
              <a:spcAft>
                <a:spcPts val="0"/>
              </a:spcAft>
              <a:buNone/>
            </a:pPr>
            <a:r>
              <a:rPr lang="el" sz="1300">
                <a:solidFill>
                  <a:schemeClr val="lt2"/>
                </a:solidFill>
              </a:rPr>
              <a:t>df = pd.read_csv('movies.csv')</a:t>
            </a:r>
            <a:endParaRPr sz="1300">
              <a:solidFill>
                <a:schemeClr val="lt2"/>
              </a:solidFill>
            </a:endParaRPr>
          </a:p>
          <a:p>
            <a:pPr indent="0" lvl="0" marL="0" rtl="0" algn="l">
              <a:spcBef>
                <a:spcPts val="400"/>
              </a:spcBef>
              <a:spcAft>
                <a:spcPts val="0"/>
              </a:spcAft>
              <a:buNone/>
            </a:pPr>
            <a:r>
              <a:rPr lang="el" sz="1300">
                <a:solidFill>
                  <a:schemeClr val="lt2"/>
                </a:solidFill>
              </a:rPr>
              <a:t>column_data_types = df.dtypes</a:t>
            </a:r>
            <a:endParaRPr sz="1300">
              <a:solidFill>
                <a:schemeClr val="lt2"/>
              </a:solidFill>
            </a:endParaRPr>
          </a:p>
          <a:p>
            <a:pPr indent="0" lvl="0" marL="0" rtl="0" algn="l">
              <a:spcBef>
                <a:spcPts val="400"/>
              </a:spcBef>
              <a:spcAft>
                <a:spcPts val="0"/>
              </a:spcAft>
              <a:buNone/>
            </a:pPr>
            <a:r>
              <a:rPr lang="el" sz="1300">
                <a:solidFill>
                  <a:schemeClr val="lt2"/>
                </a:solidFill>
              </a:rPr>
              <a:t># Τα data types κάθε στήλης είναι:</a:t>
            </a:r>
            <a:endParaRPr sz="1300">
              <a:solidFill>
                <a:schemeClr val="lt2"/>
              </a:solidFill>
            </a:endParaRPr>
          </a:p>
          <a:p>
            <a:pPr indent="0" lvl="0" marL="0" rtl="0" algn="l">
              <a:spcBef>
                <a:spcPts val="400"/>
              </a:spcBef>
              <a:spcAft>
                <a:spcPts val="0"/>
              </a:spcAft>
              <a:buNone/>
            </a:pPr>
            <a:r>
              <a:rPr lang="el" sz="1300">
                <a:solidFill>
                  <a:schemeClr val="lt2"/>
                </a:solidFill>
              </a:rPr>
              <a:t>print("Data Types κάθε στήλης:")</a:t>
            </a:r>
            <a:endParaRPr sz="1300">
              <a:solidFill>
                <a:schemeClr val="lt2"/>
              </a:solidFill>
            </a:endParaRPr>
          </a:p>
          <a:p>
            <a:pPr indent="0" lvl="0" marL="0" rtl="0" algn="l">
              <a:spcBef>
                <a:spcPts val="400"/>
              </a:spcBef>
              <a:spcAft>
                <a:spcPts val="400"/>
              </a:spcAft>
              <a:buNone/>
            </a:pPr>
            <a:r>
              <a:rPr lang="el" sz="1300">
                <a:solidFill>
                  <a:schemeClr val="lt2"/>
                </a:solidFill>
              </a:rPr>
              <a:t>print(column_data_types)</a:t>
            </a:r>
            <a:endParaRPr sz="13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57"/>
          <p:cNvSpPr txBox="1"/>
          <p:nvPr>
            <p:ph idx="1" type="subTitle"/>
          </p:nvPr>
        </p:nvSpPr>
        <p:spPr>
          <a:xfrm>
            <a:off x="3387400" y="3147250"/>
            <a:ext cx="5119500" cy="11046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1500">
                <a:solidFill>
                  <a:schemeClr val="lt2"/>
                </a:solidFill>
              </a:rPr>
              <a:t>import pandas as pd</a:t>
            </a:r>
            <a:endParaRPr sz="1500">
              <a:solidFill>
                <a:schemeClr val="lt2"/>
              </a:solidFill>
            </a:endParaRPr>
          </a:p>
          <a:p>
            <a:pPr indent="0" lvl="0" marL="0" rtl="0" algn="l">
              <a:spcBef>
                <a:spcPts val="400"/>
              </a:spcBef>
              <a:spcAft>
                <a:spcPts val="0"/>
              </a:spcAft>
              <a:buNone/>
            </a:pPr>
            <a:r>
              <a:rPr lang="el" sz="1500">
                <a:solidFill>
                  <a:schemeClr val="lt2"/>
                </a:solidFill>
              </a:rPr>
              <a:t>df = pd.read_csv('movies.csv', dtype = {'popularity': 'object'})</a:t>
            </a:r>
            <a:endParaRPr sz="1500">
              <a:solidFill>
                <a:schemeClr val="lt2"/>
              </a:solidFill>
            </a:endParaRPr>
          </a:p>
          <a:p>
            <a:pPr indent="0" lvl="0" marL="0" rtl="0" algn="l">
              <a:spcBef>
                <a:spcPts val="400"/>
              </a:spcBef>
              <a:spcAft>
                <a:spcPts val="0"/>
              </a:spcAft>
              <a:buNone/>
            </a:pPr>
            <a:r>
              <a:rPr lang="el" sz="1500">
                <a:solidFill>
                  <a:schemeClr val="lt2"/>
                </a:solidFill>
              </a:rPr>
              <a:t>df.info()</a:t>
            </a:r>
            <a:endParaRPr sz="1500">
              <a:solidFill>
                <a:schemeClr val="lt2"/>
              </a:solidFill>
            </a:endParaRPr>
          </a:p>
          <a:p>
            <a:pPr indent="0" lvl="0" marL="0" rtl="0" algn="l">
              <a:spcBef>
                <a:spcPts val="400"/>
              </a:spcBef>
              <a:spcAft>
                <a:spcPts val="0"/>
              </a:spcAft>
              <a:buNone/>
            </a:pPr>
            <a:r>
              <a:t/>
            </a:r>
            <a:endParaRPr sz="1500">
              <a:solidFill>
                <a:schemeClr val="lt2"/>
              </a:solidFill>
            </a:endParaRPr>
          </a:p>
          <a:p>
            <a:pPr indent="0" lvl="0" marL="0" rtl="0" algn="l">
              <a:spcBef>
                <a:spcPts val="400"/>
              </a:spcBef>
              <a:spcAft>
                <a:spcPts val="400"/>
              </a:spcAft>
              <a:buNone/>
            </a:pPr>
            <a:r>
              <a:t/>
            </a:r>
            <a:endParaRPr sz="1500">
              <a:solidFill>
                <a:schemeClr val="lt2"/>
              </a:solidFill>
            </a:endParaRPr>
          </a:p>
        </p:txBody>
      </p:sp>
      <p:sp>
        <p:nvSpPr>
          <p:cNvPr id="1015" name="Google Shape;1015;p5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40</a:t>
            </a:r>
            <a:r>
              <a:rPr lang="el" sz="3000"/>
              <a:t>.1.3</a:t>
            </a:r>
            <a:r>
              <a:rPr lang="el" sz="5000">
                <a:solidFill>
                  <a:schemeClr val="accent6"/>
                </a:solidFill>
              </a:rPr>
              <a:t>{</a:t>
            </a:r>
            <a:endParaRPr sz="5000">
              <a:solidFill>
                <a:schemeClr val="accent6"/>
              </a:solidFill>
            </a:endParaRPr>
          </a:p>
        </p:txBody>
      </p:sp>
      <p:sp>
        <p:nvSpPr>
          <p:cNvPr id="1016" name="Google Shape;1016;p5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Πρακτική </a:t>
            </a:r>
            <a:r>
              <a:rPr lang="el" sz="2500">
                <a:solidFill>
                  <a:schemeClr val="lt2"/>
                </a:solidFill>
              </a:rPr>
              <a:t>εξάσκηση </a:t>
            </a:r>
            <a:r>
              <a:rPr lang="el" sz="2500">
                <a:solidFill>
                  <a:schemeClr val="accent3"/>
                </a:solidFill>
              </a:rPr>
              <a:t>2</a:t>
            </a:r>
            <a:endParaRPr sz="2500">
              <a:solidFill>
                <a:schemeClr val="accent3"/>
              </a:solidFill>
            </a:endParaRPr>
          </a:p>
        </p:txBody>
      </p:sp>
      <p:sp>
        <p:nvSpPr>
          <p:cNvPr id="1017" name="Google Shape;1017;p5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18" name="Google Shape;1018;p57"/>
          <p:cNvCxnSpPr/>
          <p:nvPr/>
        </p:nvCxnSpPr>
        <p:spPr>
          <a:xfrm flipH="1">
            <a:off x="1814150" y="1857350"/>
            <a:ext cx="72900" cy="1729200"/>
          </a:xfrm>
          <a:prstGeom prst="straightConnector1">
            <a:avLst/>
          </a:prstGeom>
          <a:noFill/>
          <a:ln cap="flat" cmpd="sng" w="9525">
            <a:solidFill>
              <a:schemeClr val="accent4"/>
            </a:solidFill>
            <a:prstDash val="solid"/>
            <a:round/>
            <a:headEnd len="med" w="med" type="none"/>
            <a:tailEnd len="med" w="med" type="none"/>
          </a:ln>
        </p:spPr>
      </p:cxnSp>
      <p:sp>
        <p:nvSpPr>
          <p:cNvPr id="1019" name="Google Shape;1019;p5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20" name="Google Shape;1020;p5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1" name="Google Shape;1021;p5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22" name="Google Shape;1022;p57"/>
          <p:cNvSpPr txBox="1"/>
          <p:nvPr/>
        </p:nvSpPr>
        <p:spPr>
          <a:xfrm>
            <a:off x="2749375" y="1537875"/>
            <a:ext cx="5563500" cy="15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600">
                <a:solidFill>
                  <a:schemeClr val="accent6"/>
                </a:solidFill>
                <a:latin typeface="Fira Code"/>
                <a:ea typeface="Fira Code"/>
                <a:cs typeface="Fira Code"/>
                <a:sym typeface="Fira Code"/>
              </a:rPr>
              <a:t>2. Γράψτε ένα πρόγραμμα με Pandas για να πάρουμε τις πληροφορίες του DataFrame (αρχείο movies.csv), συμπεριλαμβανομένων των τύπων δεδομένων και της χρήσης μνήμης.</a:t>
            </a:r>
            <a:endParaRPr sz="1600">
              <a:solidFill>
                <a:schemeClr val="accent6"/>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