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Fira Code"/>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Code-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FiraCode-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7b3920afb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7b3920afb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804600f9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804600f9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804600f9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804600f9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804600f94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804600f94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804600f94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804600f94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804600f9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2804600f9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804600f94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804600f94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804600f94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804600f94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804600f94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804600f94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289f65c1fe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289f65c1fe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8d31ef898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8d31ef89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7b3920a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7b3920a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8d31ef898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8d31ef898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8d31ef898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8d31ef898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28d31ef898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28d31ef89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804600f9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804600f9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2804600f94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2804600f9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68105b8f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68105b8f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804600f94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804600f94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804600f9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804600f9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804600f94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804600f9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804600f9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804600f9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3" name="Shape 453"/>
        <p:cNvGrpSpPr/>
        <p:nvPr/>
      </p:nvGrpSpPr>
      <p:grpSpPr>
        <a:xfrm>
          <a:off x="0" y="0"/>
          <a:ext cx="0" cy="0"/>
          <a:chOff x="0" y="0"/>
          <a:chExt cx="0" cy="0"/>
        </a:xfrm>
      </p:grpSpPr>
      <p:sp>
        <p:nvSpPr>
          <p:cNvPr id="454" name="Google Shape;454;p26"/>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7" name="Google Shape;457;p26"/>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8" name="Google Shape;458;p26"/>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9" name="Google Shape;459;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0" name="Google Shape;460;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1" name="Google Shape;461;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2" name="Google Shape;462;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3" name="Google Shape;463;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4" name="Google Shape;464;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65" name="Google Shape;465;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66" name="Google Shape;466;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67" name="Google Shape;467;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68" name="Google Shape;468;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9" name="Google Shape;469;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0" name="Google Shape;470;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1" name="Google Shape;471;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2" name="Google Shape;472;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3" name="Shape 473"/>
        <p:cNvGrpSpPr/>
        <p:nvPr/>
      </p:nvGrpSpPr>
      <p:grpSpPr>
        <a:xfrm>
          <a:off x="0" y="0"/>
          <a:ext cx="0" cy="0"/>
          <a:chOff x="0" y="0"/>
          <a:chExt cx="0" cy="0"/>
        </a:xfrm>
      </p:grpSpPr>
      <p:sp>
        <p:nvSpPr>
          <p:cNvPr id="474" name="Google Shape;474;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477" name="Google Shape;477;p27"/>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8" name="Google Shape;478;p27"/>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79" name="Google Shape;479;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0" name="Google Shape;480;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1" name="Google Shape;481;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2" name="Google Shape;482;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3" name="Google Shape;483;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4" name="Google Shape;484;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5" name="Google Shape;485;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6" name="Google Shape;486;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7" name="Google Shape;487;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88" name="Google Shape;488;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89" name="Google Shape;489;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0" name="Google Shape;490;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1" name="Google Shape;491;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2" name="Google Shape;492;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3" name="Shape 493"/>
        <p:cNvGrpSpPr/>
        <p:nvPr/>
      </p:nvGrpSpPr>
      <p:grpSpPr>
        <a:xfrm>
          <a:off x="0" y="0"/>
          <a:ext cx="0" cy="0"/>
          <a:chOff x="0" y="0"/>
          <a:chExt cx="0" cy="0"/>
        </a:xfrm>
      </p:grpSpPr>
      <p:sp>
        <p:nvSpPr>
          <p:cNvPr id="494" name="Google Shape;494;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7" name="Google Shape;497;p28"/>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8" name="Google Shape;498;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99" name="Google Shape;499;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0" name="Google Shape;500;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1" name="Google Shape;501;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2" name="Google Shape;502;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3" name="Google Shape;503;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04" name="Google Shape;504;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05" name="Google Shape;505;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06" name="Google Shape;506;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07" name="Google Shape;507;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08" name="Google Shape;508;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09" name="Google Shape;509;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0" name="Google Shape;510;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1" name="Google Shape;511;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2" name="Shape 512"/>
        <p:cNvGrpSpPr/>
        <p:nvPr/>
      </p:nvGrpSpPr>
      <p:grpSpPr>
        <a:xfrm>
          <a:off x="0" y="0"/>
          <a:ext cx="0" cy="0"/>
          <a:chOff x="0" y="0"/>
          <a:chExt cx="0" cy="0"/>
        </a:xfrm>
      </p:grpSpPr>
      <p:sp>
        <p:nvSpPr>
          <p:cNvPr id="513" name="Google Shape;513;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6" name="Google Shape;516;p29"/>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517" name="Google Shape;517;p29"/>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18" name="Google Shape;518;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19" name="Google Shape;519;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20" name="Google Shape;520;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21" name="Google Shape;521;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22" name="Google Shape;522;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23" name="Google Shape;523;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24" name="Google Shape;524;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25" name="Google Shape;525;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26" name="Google Shape;526;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27" name="Google Shape;527;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28" name="Google Shape;528;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29" name="Google Shape;529;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30" name="Google Shape;530;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31" name="Google Shape;531;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32" name="Google Shape;532;p29"/>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3" name="Shape 533"/>
        <p:cNvGrpSpPr/>
        <p:nvPr/>
      </p:nvGrpSpPr>
      <p:grpSpPr>
        <a:xfrm>
          <a:off x="0" y="0"/>
          <a:ext cx="0" cy="0"/>
          <a:chOff x="0" y="0"/>
          <a:chExt cx="0" cy="0"/>
        </a:xfrm>
      </p:grpSpPr>
      <p:sp>
        <p:nvSpPr>
          <p:cNvPr id="534" name="Google Shape;534;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37" name="Google Shape;537;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38" name="Google Shape;538;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39" name="Google Shape;539;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40" name="Google Shape;540;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41" name="Google Shape;541;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42" name="Google Shape;542;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43" name="Google Shape;543;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44" name="Google Shape;544;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45" name="Google Shape;545;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46" name="Google Shape;546;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47" name="Google Shape;547;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48" name="Google Shape;548;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49" name="Google Shape;549;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550" name="Google Shape;550;p3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1" name="Shape 551"/>
        <p:cNvGrpSpPr/>
        <p:nvPr/>
      </p:nvGrpSpPr>
      <p:grpSpPr>
        <a:xfrm>
          <a:off x="0" y="0"/>
          <a:ext cx="0" cy="0"/>
          <a:chOff x="0" y="0"/>
          <a:chExt cx="0" cy="0"/>
        </a:xfrm>
      </p:grpSpPr>
      <p:sp>
        <p:nvSpPr>
          <p:cNvPr id="552" name="Google Shape;552;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55" name="Google Shape;555;p31"/>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6" name="Google Shape;556;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57" name="Google Shape;557;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8" name="Google Shape;558;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59" name="Google Shape;559;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60" name="Google Shape;560;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61" name="Google Shape;561;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62" name="Google Shape;562;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63" name="Google Shape;563;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64" name="Google Shape;564;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65" name="Google Shape;565;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66" name="Google Shape;566;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67" name="Google Shape;567;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68" name="Google Shape;568;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69" name="Google Shape;569;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0" name="Shape 570"/>
        <p:cNvGrpSpPr/>
        <p:nvPr/>
      </p:nvGrpSpPr>
      <p:grpSpPr>
        <a:xfrm>
          <a:off x="0" y="0"/>
          <a:ext cx="0" cy="0"/>
          <a:chOff x="0" y="0"/>
          <a:chExt cx="0" cy="0"/>
        </a:xfrm>
      </p:grpSpPr>
      <p:sp>
        <p:nvSpPr>
          <p:cNvPr id="571" name="Google Shape;571;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74" name="Google Shape;574;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5" name="Google Shape;575;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76" name="Google Shape;576;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77" name="Google Shape;577;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8" name="Google Shape;578;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79" name="Google Shape;579;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80" name="Google Shape;580;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81" name="Google Shape;581;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82" name="Google Shape;582;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83" name="Google Shape;583;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84" name="Google Shape;584;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85" name="Google Shape;585;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86" name="Google Shape;586;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87" name="Google Shape;587;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8" name="Shape 588"/>
        <p:cNvGrpSpPr/>
        <p:nvPr/>
      </p:nvGrpSpPr>
      <p:grpSpPr>
        <a:xfrm>
          <a:off x="0" y="0"/>
          <a:ext cx="0" cy="0"/>
          <a:chOff x="0" y="0"/>
          <a:chExt cx="0" cy="0"/>
        </a:xfrm>
      </p:grpSpPr>
      <p:sp>
        <p:nvSpPr>
          <p:cNvPr id="589" name="Google Shape;589;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2" name="Google Shape;592;p33"/>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94" name="Google Shape;59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5" name="Google Shape;59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6" name="Google Shape;59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97" name="Google Shape;59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98" name="Google Shape;59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9" name="Google Shape;59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0" name="Google Shape;60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01" name="Google Shape;60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02" name="Google Shape;60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03" name="Google Shape;60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04" name="Google Shape;60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05" name="Google Shape;60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06" name="Google Shape;60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7" name="Shape 607"/>
        <p:cNvGrpSpPr/>
        <p:nvPr/>
      </p:nvGrpSpPr>
      <p:grpSpPr>
        <a:xfrm>
          <a:off x="0" y="0"/>
          <a:ext cx="0" cy="0"/>
          <a:chOff x="0" y="0"/>
          <a:chExt cx="0" cy="0"/>
        </a:xfrm>
      </p:grpSpPr>
      <p:sp>
        <p:nvSpPr>
          <p:cNvPr id="608" name="Google Shape;608;p34"/>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9" name="Shape 609"/>
        <p:cNvGrpSpPr/>
        <p:nvPr/>
      </p:nvGrpSpPr>
      <p:grpSpPr>
        <a:xfrm>
          <a:off x="0" y="0"/>
          <a:ext cx="0" cy="0"/>
          <a:chOff x="0" y="0"/>
          <a:chExt cx="0" cy="0"/>
        </a:xfrm>
      </p:grpSpPr>
      <p:sp>
        <p:nvSpPr>
          <p:cNvPr id="610" name="Google Shape;610;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3" name="Google Shape;613;p35"/>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14" name="Google Shape;61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15" name="Google Shape;61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6" name="Google Shape;61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17" name="Google Shape;61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8" name="Google Shape;61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9" name="Google Shape;61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0" name="Google Shape;62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21" name="Google Shape;62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22" name="Google Shape;62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3" name="Google Shape;62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24" name="Google Shape;62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25" name="Google Shape;62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26" name="Google Shape;62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27" name="Google Shape;62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9" name="Shape 629"/>
        <p:cNvGrpSpPr/>
        <p:nvPr/>
      </p:nvGrpSpPr>
      <p:grpSpPr>
        <a:xfrm>
          <a:off x="0" y="0"/>
          <a:ext cx="0" cy="0"/>
          <a:chOff x="0" y="0"/>
          <a:chExt cx="0" cy="0"/>
        </a:xfrm>
      </p:grpSpPr>
      <p:sp>
        <p:nvSpPr>
          <p:cNvPr id="630" name="Google Shape;630;p3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3" name="Google Shape;633;p37"/>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4" name="Google Shape;634;p37"/>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5" name="Google Shape;635;p37"/>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6" name="Google Shape;636;p37"/>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37" name="Google Shape;637;p37"/>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38" name="Google Shape;638;p37"/>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639" name="Google Shape;639;p37"/>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640" name="Google Shape;640;p37"/>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41" name="Google Shape;641;p3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42" name="Google Shape;642;p3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43" name="Google Shape;643;p3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44" name="Google Shape;644;p3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45" name="Google Shape;645;p3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6" name="Google Shape;646;p3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47" name="Google Shape;647;p3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8" name="Google Shape;648;p3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9" name="Google Shape;649;p3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0" name="Google Shape;650;p3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51" name="Google Shape;651;p3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52" name="Google Shape;652;p3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3" name="Google Shape;653;p3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54" name="Google Shape;654;p3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55" name="Google Shape;655;p37"/>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56" name="Shape 656"/>
        <p:cNvGrpSpPr/>
        <p:nvPr/>
      </p:nvGrpSpPr>
      <p:grpSpPr>
        <a:xfrm>
          <a:off x="0" y="0"/>
          <a:ext cx="0" cy="0"/>
          <a:chOff x="0" y="0"/>
          <a:chExt cx="0" cy="0"/>
        </a:xfrm>
      </p:grpSpPr>
      <p:sp>
        <p:nvSpPr>
          <p:cNvPr id="657" name="Google Shape;657;p3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0" name="Google Shape;660;p38"/>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1" name="Google Shape;661;p3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62" name="Google Shape;662;p3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63" name="Google Shape;663;p3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64" name="Google Shape;664;p3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65" name="Google Shape;665;p3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66" name="Google Shape;666;p3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67" name="Google Shape;667;p3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8" name="Google Shape;668;p3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69" name="Google Shape;669;p3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70" name="Google Shape;670;p3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1" name="Google Shape;671;p3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2" name="Google Shape;672;p3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73" name="Google Shape;673;p3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74" name="Google Shape;674;p3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75" name="Shape 675"/>
        <p:cNvGrpSpPr/>
        <p:nvPr/>
      </p:nvGrpSpPr>
      <p:grpSpPr>
        <a:xfrm>
          <a:off x="0" y="0"/>
          <a:ext cx="0" cy="0"/>
          <a:chOff x="0" y="0"/>
          <a:chExt cx="0" cy="0"/>
        </a:xfrm>
      </p:grpSpPr>
      <p:sp>
        <p:nvSpPr>
          <p:cNvPr id="676" name="Google Shape;676;p3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79" name="Google Shape;679;p39"/>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0" name="Google Shape;680;p39"/>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1" name="Google Shape;681;p39"/>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682" name="Google Shape;682;p39"/>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3" name="Google Shape;683;p39"/>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684" name="Google Shape;684;p3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85" name="Google Shape;685;p3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86" name="Google Shape;686;p3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87" name="Google Shape;687;p3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88" name="Google Shape;688;p3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89" name="Google Shape;689;p3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90" name="Google Shape;690;p3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91" name="Google Shape;691;p3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92" name="Google Shape;692;p3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93" name="Google Shape;693;p3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4" name="Google Shape;694;p3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95" name="Google Shape;695;p3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6" name="Google Shape;696;p3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7" name="Google Shape;697;p3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698" name="Google Shape;698;p3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99" name="Shape 699"/>
        <p:cNvGrpSpPr/>
        <p:nvPr/>
      </p:nvGrpSpPr>
      <p:grpSpPr>
        <a:xfrm>
          <a:off x="0" y="0"/>
          <a:ext cx="0" cy="0"/>
          <a:chOff x="0" y="0"/>
          <a:chExt cx="0" cy="0"/>
        </a:xfrm>
      </p:grpSpPr>
      <p:sp>
        <p:nvSpPr>
          <p:cNvPr id="700" name="Google Shape;700;p4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3" name="Google Shape;703;p40"/>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4" name="Google Shape;704;p40"/>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5" name="Google Shape;705;p40"/>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6" name="Google Shape;706;p40"/>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7" name="Google Shape;707;p40"/>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08" name="Google Shape;708;p40"/>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09" name="Google Shape;709;p40"/>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10" name="Google Shape;710;p4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11" name="Google Shape;711;p4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12" name="Google Shape;712;p4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13" name="Google Shape;713;p4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14" name="Google Shape;714;p4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15" name="Google Shape;715;p4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16" name="Google Shape;716;p4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17" name="Google Shape;717;p4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18" name="Google Shape;718;p4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19" name="Google Shape;719;p4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20" name="Google Shape;720;p4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21" name="Google Shape;721;p4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22" name="Google Shape;722;p4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3" name="Google Shape;723;p4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24" name="Google Shape;724;p4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725" name="Shape 725"/>
        <p:cNvGrpSpPr/>
        <p:nvPr/>
      </p:nvGrpSpPr>
      <p:grpSpPr>
        <a:xfrm>
          <a:off x="0" y="0"/>
          <a:ext cx="0" cy="0"/>
          <a:chOff x="0" y="0"/>
          <a:chExt cx="0" cy="0"/>
        </a:xfrm>
      </p:grpSpPr>
      <p:sp>
        <p:nvSpPr>
          <p:cNvPr id="726" name="Google Shape;726;p4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1"/>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9" name="Google Shape;729;p41"/>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0" name="Google Shape;730;p41"/>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1" name="Google Shape;731;p41"/>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2" name="Google Shape;732;p41"/>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3" name="Google Shape;733;p41"/>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4" name="Google Shape;734;p41"/>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5" name="Google Shape;735;p41"/>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6" name="Google Shape;736;p41"/>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7" name="Google Shape;737;p41"/>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8" name="Google Shape;738;p41"/>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39" name="Google Shape;739;p41"/>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40" name="Google Shape;740;p4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1" name="Google Shape;741;p4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42" name="Google Shape;742;p4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43" name="Google Shape;743;p4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44" name="Google Shape;744;p4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45" name="Google Shape;745;p4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46" name="Google Shape;746;p4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47" name="Google Shape;747;p4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48" name="Google Shape;748;p4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49" name="Google Shape;749;p4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50" name="Google Shape;750;p4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51" name="Google Shape;751;p4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52" name="Google Shape;752;p4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53" name="Google Shape;753;p4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54" name="Google Shape;754;p4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755" name="Shape 755"/>
        <p:cNvGrpSpPr/>
        <p:nvPr/>
      </p:nvGrpSpPr>
      <p:grpSpPr>
        <a:xfrm>
          <a:off x="0" y="0"/>
          <a:ext cx="0" cy="0"/>
          <a:chOff x="0" y="0"/>
          <a:chExt cx="0" cy="0"/>
        </a:xfrm>
      </p:grpSpPr>
      <p:sp>
        <p:nvSpPr>
          <p:cNvPr id="756" name="Google Shape;756;p4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9" name="Google Shape;759;p42"/>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60" name="Google Shape;760;p4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61" name="Google Shape;761;p4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62" name="Google Shape;762;p4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3" name="Google Shape;763;p4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64" name="Google Shape;764;p4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65" name="Google Shape;765;p4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66" name="Google Shape;766;p4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67" name="Google Shape;767;p4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68" name="Google Shape;768;p4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69" name="Google Shape;769;p4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70" name="Google Shape;770;p4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71" name="Google Shape;771;p4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72" name="Google Shape;772;p4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73" name="Google Shape;773;p4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74" name="Google Shape;774;p42"/>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5" name="Google Shape;775;p42"/>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76" name="Google Shape;776;p42"/>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77" name="Google Shape;777;p42"/>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778" name="Shape 778"/>
        <p:cNvGrpSpPr/>
        <p:nvPr/>
      </p:nvGrpSpPr>
      <p:grpSpPr>
        <a:xfrm>
          <a:off x="0" y="0"/>
          <a:ext cx="0" cy="0"/>
          <a:chOff x="0" y="0"/>
          <a:chExt cx="0" cy="0"/>
        </a:xfrm>
      </p:grpSpPr>
      <p:sp>
        <p:nvSpPr>
          <p:cNvPr id="779" name="Google Shape;779;p4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82" name="Google Shape;782;p4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3" name="Google Shape;783;p4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84" name="Google Shape;784;p4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85" name="Google Shape;785;p4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86" name="Google Shape;786;p4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7" name="Google Shape;787;p4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88" name="Google Shape;788;p4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789" name="Google Shape;789;p4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790" name="Google Shape;790;p4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791" name="Google Shape;791;p4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792" name="Google Shape;792;p4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93" name="Google Shape;793;p4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94" name="Google Shape;794;p4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95" name="Google Shape;795;p4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796" name="Google Shape;796;p4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7" name="Google Shape;797;p43"/>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798" name="Google Shape;798;p43"/>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799" name="Google Shape;799;p43"/>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800" name="Google Shape;800;p43"/>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801" name="Shape 801"/>
        <p:cNvGrpSpPr/>
        <p:nvPr/>
      </p:nvGrpSpPr>
      <p:grpSpPr>
        <a:xfrm>
          <a:off x="0" y="0"/>
          <a:ext cx="0" cy="0"/>
          <a:chOff x="0" y="0"/>
          <a:chExt cx="0" cy="0"/>
        </a:xfrm>
      </p:grpSpPr>
      <p:sp>
        <p:nvSpPr>
          <p:cNvPr id="802" name="Google Shape;802;p4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05" name="Google Shape;805;p44"/>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6" name="Google Shape;806;p4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7" name="Google Shape;807;p4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08" name="Google Shape;808;p4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9" name="Google Shape;809;p4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0" name="Google Shape;810;p4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11" name="Google Shape;811;p4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12" name="Google Shape;812;p4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13" name="Google Shape;813;p4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4" name="Google Shape;814;p4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15" name="Google Shape;815;p4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16" name="Google Shape;816;p4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17" name="Google Shape;817;p4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18" name="Google Shape;818;p4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19" name="Google Shape;819;p4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820" name="Shape 820"/>
        <p:cNvGrpSpPr/>
        <p:nvPr/>
      </p:nvGrpSpPr>
      <p:grpSpPr>
        <a:xfrm>
          <a:off x="0" y="0"/>
          <a:ext cx="0" cy="0"/>
          <a:chOff x="0" y="0"/>
          <a:chExt cx="0" cy="0"/>
        </a:xfrm>
      </p:grpSpPr>
      <p:sp>
        <p:nvSpPr>
          <p:cNvPr id="821" name="Google Shape;821;p4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24" name="Google Shape;824;p4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25" name="Google Shape;825;p4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6" name="Google Shape;826;p4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27" name="Google Shape;827;p4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8" name="Google Shape;828;p4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29" name="Google Shape;829;p4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30" name="Google Shape;830;p4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31" name="Google Shape;831;p4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32" name="Google Shape;832;p4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3" name="Google Shape;833;p4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34" name="Google Shape;834;p4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35" name="Google Shape;835;p4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36" name="Google Shape;836;p4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37" name="Google Shape;837;p45"/>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838" name="Google Shape;838;p45"/>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839" name="Google Shape;839;p4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840" name="Shape 840"/>
        <p:cNvGrpSpPr/>
        <p:nvPr/>
      </p:nvGrpSpPr>
      <p:grpSpPr>
        <a:xfrm>
          <a:off x="0" y="0"/>
          <a:ext cx="0" cy="0"/>
          <a:chOff x="0" y="0"/>
          <a:chExt cx="0" cy="0"/>
        </a:xfrm>
      </p:grpSpPr>
      <p:sp>
        <p:nvSpPr>
          <p:cNvPr id="841" name="Google Shape;841;p4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4" name="Google Shape;844;p46"/>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5" name="Google Shape;845;p46"/>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6" name="Google Shape;846;p4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47" name="Google Shape;847;p4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48" name="Google Shape;848;p4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49" name="Google Shape;849;p4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50" name="Google Shape;850;p4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51" name="Google Shape;851;p4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2" name="Google Shape;852;p4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53" name="Google Shape;853;p4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4" name="Google Shape;854;p4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55" name="Google Shape;855;p4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56" name="Google Shape;856;p4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57" name="Google Shape;857;p4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8" name="Google Shape;858;p4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59" name="Google Shape;859;p4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60" name="Google Shape;860;p46"/>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861" name="Shape 861"/>
        <p:cNvGrpSpPr/>
        <p:nvPr/>
      </p:nvGrpSpPr>
      <p:grpSpPr>
        <a:xfrm>
          <a:off x="0" y="0"/>
          <a:ext cx="0" cy="0"/>
          <a:chOff x="0" y="0"/>
          <a:chExt cx="0" cy="0"/>
        </a:xfrm>
      </p:grpSpPr>
      <p:sp>
        <p:nvSpPr>
          <p:cNvPr id="862" name="Google Shape;862;p4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65" name="Google Shape;865;p4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66" name="Google Shape;866;p4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67" name="Google Shape;867;p4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68" name="Google Shape;868;p4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69" name="Google Shape;869;p4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70" name="Google Shape;870;p4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71" name="Google Shape;871;p4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2" name="Google Shape;872;p4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73" name="Google Shape;873;p4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4" name="Google Shape;874;p4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75" name="Google Shape;875;p4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76" name="Google Shape;876;p4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77" name="Google Shape;877;p4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878" name="Shape 878"/>
        <p:cNvGrpSpPr/>
        <p:nvPr/>
      </p:nvGrpSpPr>
      <p:grpSpPr>
        <a:xfrm>
          <a:off x="0" y="0"/>
          <a:ext cx="0" cy="0"/>
          <a:chOff x="0" y="0"/>
          <a:chExt cx="0" cy="0"/>
        </a:xfrm>
      </p:grpSpPr>
      <p:sp>
        <p:nvSpPr>
          <p:cNvPr id="879" name="Google Shape;879;p4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82" name="Google Shape;882;p4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83" name="Google Shape;883;p4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84" name="Google Shape;884;p4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85" name="Google Shape;885;p4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86" name="Google Shape;886;p4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87" name="Google Shape;887;p4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88" name="Google Shape;888;p4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89" name="Google Shape;889;p4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90" name="Google Shape;890;p4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1" name="Google Shape;891;p4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92" name="Google Shape;892;p4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3" name="Google Shape;893;p4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94" name="Google Shape;894;p4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1.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450" name="Shape 450"/>
        <p:cNvGrpSpPr/>
        <p:nvPr/>
      </p:nvGrpSpPr>
      <p:grpSpPr>
        <a:xfrm>
          <a:off x="0" y="0"/>
          <a:ext cx="0" cy="0"/>
          <a:chOff x="0" y="0"/>
          <a:chExt cx="0" cy="0"/>
        </a:xfrm>
      </p:grpSpPr>
      <p:sp>
        <p:nvSpPr>
          <p:cNvPr id="451" name="Google Shape;45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452" name="Google Shape;452;p2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9"/>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900" name="Google Shape;900;p49"/>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901" name="Google Shape;901;p49"/>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902" name="Google Shape;902;p49"/>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903" name="Google Shape;903;p49"/>
          <p:cNvGrpSpPr/>
          <p:nvPr/>
        </p:nvGrpSpPr>
        <p:grpSpPr>
          <a:xfrm>
            <a:off x="1413525" y="1759900"/>
            <a:ext cx="506100" cy="2444350"/>
            <a:chOff x="1413525" y="1759900"/>
            <a:chExt cx="506100" cy="2444350"/>
          </a:xfrm>
        </p:grpSpPr>
        <p:cxnSp>
          <p:nvCxnSpPr>
            <p:cNvPr id="904" name="Google Shape;904;p49"/>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905" name="Google Shape;905;p49"/>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906" name="Google Shape;906;p49"/>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907" name="Google Shape;907;p49"/>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908" name="Google Shape;908;p49"/>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909" name="Google Shape;909;p49"/>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910" name="Google Shape;910;p49"/>
          <p:cNvGrpSpPr/>
          <p:nvPr/>
        </p:nvGrpSpPr>
        <p:grpSpPr>
          <a:xfrm>
            <a:off x="7351658" y="687818"/>
            <a:ext cx="365770" cy="365752"/>
            <a:chOff x="2806813" y="5231175"/>
            <a:chExt cx="295500" cy="292625"/>
          </a:xfrm>
        </p:grpSpPr>
        <p:sp>
          <p:nvSpPr>
            <p:cNvPr id="911" name="Google Shape;911;p49"/>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9"/>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9"/>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9"/>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9"/>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9"/>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49"/>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28η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58"/>
          <p:cNvSpPr txBox="1"/>
          <p:nvPr>
            <p:ph idx="1" type="subTitle"/>
          </p:nvPr>
        </p:nvSpPr>
        <p:spPr>
          <a:xfrm>
            <a:off x="2816300" y="1801850"/>
            <a:ext cx="5311800" cy="2355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Έχουμε πλέον κατανοήσει την κατανομή των δεδομένων μας χάρη στη Μονομεταβλητή Ανάλυση. Η ιδέα τώρα είναι να συνεχίσουμε αυτή την ανάλυση εντοπίζοντας τους πιθανούς δεσμούς μεταξύ των χαρακτηριστικών μας και του στόχου μας, της ποιότητας των κρασιών.</a:t>
            </a:r>
            <a:endParaRPr sz="1300"/>
          </a:p>
          <a:p>
            <a:pPr indent="0" lvl="0" marL="0" rtl="0" algn="l">
              <a:lnSpc>
                <a:spcPct val="100000"/>
              </a:lnSpc>
              <a:spcBef>
                <a:spcPts val="400"/>
              </a:spcBef>
              <a:spcAft>
                <a:spcPts val="0"/>
              </a:spcAft>
              <a:buNone/>
            </a:pPr>
            <a:r>
              <a:t/>
            </a:r>
            <a:endParaRPr sz="1300"/>
          </a:p>
          <a:p>
            <a:pPr indent="0" lvl="0" marL="0" rtl="0" algn="l">
              <a:lnSpc>
                <a:spcPct val="100000"/>
              </a:lnSpc>
              <a:spcBef>
                <a:spcPts val="400"/>
              </a:spcBef>
              <a:spcAft>
                <a:spcPts val="0"/>
              </a:spcAft>
              <a:buNone/>
            </a:pPr>
            <a:r>
              <a:rPr lang="el" sz="1300"/>
              <a:t>Η Διμεταβλητή Ανάλυση είναι η ανάλυση του καθενός από τα χαρακτηριστικά, τοποθετώντας το σε σχέση με τον στόχο μας.</a:t>
            </a:r>
            <a:endParaRPr sz="1300"/>
          </a:p>
          <a:p>
            <a:pPr indent="0" lvl="0" marL="0" rtl="0" algn="l">
              <a:lnSpc>
                <a:spcPct val="100000"/>
              </a:lnSpc>
              <a:spcBef>
                <a:spcPts val="400"/>
              </a:spcBef>
              <a:spcAft>
                <a:spcPts val="0"/>
              </a:spcAft>
              <a:buNone/>
            </a:pPr>
            <a:r>
              <a:t/>
            </a:r>
            <a:endParaRPr sz="1300"/>
          </a:p>
          <a:p>
            <a:pPr indent="0" lvl="0" marL="0" rtl="0" algn="l">
              <a:lnSpc>
                <a:spcPct val="100000"/>
              </a:lnSpc>
              <a:spcBef>
                <a:spcPts val="400"/>
              </a:spcBef>
              <a:spcAft>
                <a:spcPts val="400"/>
              </a:spcAft>
              <a:buNone/>
            </a:pPr>
            <a:r>
              <a:rPr lang="el" sz="1300"/>
              <a:t>Αυτό θα μας επιτρέψει να κάνουμε υποθέσεις σχετικά με το σύνολο των δεδομένων.</a:t>
            </a:r>
            <a:endParaRPr sz="1300"/>
          </a:p>
        </p:txBody>
      </p:sp>
      <p:sp>
        <p:nvSpPr>
          <p:cNvPr id="1027" name="Google Shape;1027;p58"/>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28.1.8</a:t>
            </a:r>
            <a:r>
              <a:rPr lang="el" sz="5000">
                <a:solidFill>
                  <a:schemeClr val="accent6"/>
                </a:solidFill>
              </a:rPr>
              <a:t>{</a:t>
            </a:r>
            <a:endParaRPr sz="5000">
              <a:solidFill>
                <a:schemeClr val="accent6"/>
              </a:solidFill>
            </a:endParaRPr>
          </a:p>
        </p:txBody>
      </p:sp>
      <p:sp>
        <p:nvSpPr>
          <p:cNvPr id="1028" name="Google Shape;1028;p58"/>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Ανάλυση Διμεταβλητών </a:t>
            </a:r>
            <a:r>
              <a:rPr lang="el" sz="2500">
                <a:solidFill>
                  <a:schemeClr val="accent3"/>
                </a:solidFill>
              </a:rPr>
              <a:t>- </a:t>
            </a:r>
            <a:r>
              <a:rPr lang="el" sz="2500">
                <a:solidFill>
                  <a:schemeClr val="lt2"/>
                </a:solidFill>
              </a:rPr>
              <a:t>Bivariate Analysis</a:t>
            </a:r>
            <a:endParaRPr sz="2500">
              <a:solidFill>
                <a:schemeClr val="lt2"/>
              </a:solidFill>
            </a:endParaRPr>
          </a:p>
        </p:txBody>
      </p:sp>
      <p:sp>
        <p:nvSpPr>
          <p:cNvPr id="1029" name="Google Shape;1029;p5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30" name="Google Shape;1030;p58"/>
          <p:cNvCxnSpPr/>
          <p:nvPr/>
        </p:nvCxnSpPr>
        <p:spPr>
          <a:xfrm flipH="1">
            <a:off x="1814250" y="1613125"/>
            <a:ext cx="30600" cy="1973400"/>
          </a:xfrm>
          <a:prstGeom prst="straightConnector1">
            <a:avLst/>
          </a:prstGeom>
          <a:noFill/>
          <a:ln cap="flat" cmpd="sng" w="9525">
            <a:solidFill>
              <a:schemeClr val="accent4"/>
            </a:solidFill>
            <a:prstDash val="solid"/>
            <a:round/>
            <a:headEnd len="med" w="med" type="none"/>
            <a:tailEnd len="med" w="med" type="none"/>
          </a:ln>
        </p:spPr>
      </p:cxnSp>
      <p:sp>
        <p:nvSpPr>
          <p:cNvPr id="1031" name="Google Shape;1031;p5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32" name="Google Shape;1032;p5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33" name="Google Shape;1033;p5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9"/>
          <p:cNvSpPr txBox="1"/>
          <p:nvPr>
            <p:ph idx="1" type="subTitle"/>
          </p:nvPr>
        </p:nvSpPr>
        <p:spPr>
          <a:xfrm>
            <a:off x="2860850" y="1443775"/>
            <a:ext cx="4994700" cy="4635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500">
                <a:solidFill>
                  <a:schemeClr val="lt1"/>
                </a:solidFill>
              </a:rPr>
              <a:t>ΓΡΑΦΗΜΑ ΒΙΟΛΙΟΥ</a:t>
            </a:r>
            <a:endParaRPr sz="1500">
              <a:solidFill>
                <a:schemeClr val="lt1"/>
              </a:solidFill>
            </a:endParaRPr>
          </a:p>
        </p:txBody>
      </p:sp>
      <p:sp>
        <p:nvSpPr>
          <p:cNvPr id="1039" name="Google Shape;1039;p59"/>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28.1.9</a:t>
            </a:r>
            <a:r>
              <a:rPr lang="el" sz="5000">
                <a:solidFill>
                  <a:schemeClr val="accent6"/>
                </a:solidFill>
              </a:rPr>
              <a:t>{</a:t>
            </a:r>
            <a:endParaRPr sz="5000">
              <a:solidFill>
                <a:schemeClr val="accent6"/>
              </a:solidFill>
            </a:endParaRPr>
          </a:p>
        </p:txBody>
      </p:sp>
      <p:sp>
        <p:nvSpPr>
          <p:cNvPr id="1040" name="Google Shape;1040;p59"/>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Αριθμητικά </a:t>
            </a:r>
            <a:r>
              <a:rPr lang="el" sz="2500">
                <a:solidFill>
                  <a:schemeClr val="lt2"/>
                </a:solidFill>
              </a:rPr>
              <a:t>δεδομένα</a:t>
            </a:r>
            <a:endParaRPr sz="2500">
              <a:solidFill>
                <a:schemeClr val="lt2"/>
              </a:solidFill>
            </a:endParaRPr>
          </a:p>
        </p:txBody>
      </p:sp>
      <p:sp>
        <p:nvSpPr>
          <p:cNvPr id="1041" name="Google Shape;1041;p5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42" name="Google Shape;1042;p59"/>
          <p:cNvCxnSpPr>
            <a:endCxn id="1041" idx="0"/>
          </p:cNvCxnSpPr>
          <p:nvPr/>
        </p:nvCxnSpPr>
        <p:spPr>
          <a:xfrm flipH="1">
            <a:off x="1850600" y="1568475"/>
            <a:ext cx="12000" cy="2018100"/>
          </a:xfrm>
          <a:prstGeom prst="straightConnector1">
            <a:avLst/>
          </a:prstGeom>
          <a:noFill/>
          <a:ln cap="flat" cmpd="sng" w="9525">
            <a:solidFill>
              <a:schemeClr val="accent4"/>
            </a:solidFill>
            <a:prstDash val="solid"/>
            <a:round/>
            <a:headEnd len="med" w="med" type="none"/>
            <a:tailEnd len="med" w="med" type="none"/>
          </a:ln>
        </p:spPr>
      </p:cxnSp>
      <p:sp>
        <p:nvSpPr>
          <p:cNvPr id="1043" name="Google Shape;1043;p5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44" name="Google Shape;1044;p5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45" name="Google Shape;1045;p5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46" name="Google Shape;1046;p59"/>
          <p:cNvSpPr txBox="1"/>
          <p:nvPr/>
        </p:nvSpPr>
        <p:spPr>
          <a:xfrm>
            <a:off x="2896500" y="1857350"/>
            <a:ext cx="55116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300">
                <a:solidFill>
                  <a:schemeClr val="lt2"/>
                </a:solidFill>
                <a:latin typeface="Fira Code"/>
                <a:ea typeface="Fira Code"/>
                <a:cs typeface="Fira Code"/>
                <a:sym typeface="Fira Code"/>
              </a:rPr>
              <a:t>plt.figure(figsize=(16,6))</a:t>
            </a:r>
            <a:endParaRPr sz="1300">
              <a:solidFill>
                <a:schemeClr val="lt2"/>
              </a:solidFill>
              <a:latin typeface="Fira Code"/>
              <a:ea typeface="Fira Code"/>
              <a:cs typeface="Fira Code"/>
              <a:sym typeface="Fira Code"/>
            </a:endParaRPr>
          </a:p>
          <a:p>
            <a:pPr indent="0" lvl="0" marL="0" rtl="0" algn="l">
              <a:spcBef>
                <a:spcPts val="0"/>
              </a:spcBef>
              <a:spcAft>
                <a:spcPts val="0"/>
              </a:spcAft>
              <a:buNone/>
            </a:pPr>
            <a:r>
              <a:rPr lang="el" sz="1300">
                <a:solidFill>
                  <a:schemeClr val="lt2"/>
                </a:solidFill>
                <a:latin typeface="Fira Code"/>
                <a:ea typeface="Fira Code"/>
                <a:cs typeface="Fira Code"/>
                <a:sym typeface="Fira Code"/>
              </a:rPr>
              <a:t>sns.violinplot(data=df, x='quality', y='sulphates')</a:t>
            </a:r>
            <a:endParaRPr sz="1300">
              <a:solidFill>
                <a:schemeClr val="lt2"/>
              </a:solidFill>
              <a:latin typeface="Fira Code"/>
              <a:ea typeface="Fira Code"/>
              <a:cs typeface="Fira Code"/>
              <a:sym typeface="Fira Code"/>
            </a:endParaRPr>
          </a:p>
        </p:txBody>
      </p:sp>
      <p:pic>
        <p:nvPicPr>
          <p:cNvPr id="1047" name="Google Shape;1047;p59"/>
          <p:cNvPicPr preferRelativeResize="0"/>
          <p:nvPr/>
        </p:nvPicPr>
        <p:blipFill>
          <a:blip r:embed="rId3">
            <a:alphaModFix/>
          </a:blip>
          <a:stretch>
            <a:fillRect/>
          </a:stretch>
        </p:blipFill>
        <p:spPr>
          <a:xfrm>
            <a:off x="3532425" y="2468750"/>
            <a:ext cx="3558539" cy="192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6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28.1.10</a:t>
            </a:r>
            <a:r>
              <a:rPr lang="el" sz="5000">
                <a:solidFill>
                  <a:schemeClr val="accent6"/>
                </a:solidFill>
              </a:rPr>
              <a:t>{</a:t>
            </a:r>
            <a:endParaRPr sz="5000">
              <a:solidFill>
                <a:schemeClr val="accent6"/>
              </a:solidFill>
            </a:endParaRPr>
          </a:p>
        </p:txBody>
      </p:sp>
      <p:sp>
        <p:nvSpPr>
          <p:cNvPr id="1053" name="Google Shape;1053;p60"/>
          <p:cNvSpPr txBox="1"/>
          <p:nvPr>
            <p:ph idx="2" type="title"/>
          </p:nvPr>
        </p:nvSpPr>
        <p:spPr>
          <a:xfrm>
            <a:off x="2798450" y="729375"/>
            <a:ext cx="610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Γράφημα </a:t>
            </a:r>
            <a:r>
              <a:rPr lang="el" sz="2500">
                <a:solidFill>
                  <a:schemeClr val="lt2"/>
                </a:solidFill>
              </a:rPr>
              <a:t>Σμήνους</a:t>
            </a:r>
            <a:endParaRPr sz="2500">
              <a:solidFill>
                <a:schemeClr val="lt2"/>
              </a:solidFill>
            </a:endParaRPr>
          </a:p>
        </p:txBody>
      </p:sp>
      <p:sp>
        <p:nvSpPr>
          <p:cNvPr id="1054" name="Google Shape;1054;p6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55" name="Google Shape;1055;p60"/>
          <p:cNvCxnSpPr>
            <a:endCxn id="1054" idx="0"/>
          </p:cNvCxnSpPr>
          <p:nvPr/>
        </p:nvCxnSpPr>
        <p:spPr>
          <a:xfrm flipH="1">
            <a:off x="1850600" y="1559775"/>
            <a:ext cx="12000" cy="2026800"/>
          </a:xfrm>
          <a:prstGeom prst="straightConnector1">
            <a:avLst/>
          </a:prstGeom>
          <a:noFill/>
          <a:ln cap="flat" cmpd="sng" w="9525">
            <a:solidFill>
              <a:schemeClr val="accent4"/>
            </a:solidFill>
            <a:prstDash val="solid"/>
            <a:round/>
            <a:headEnd len="med" w="med" type="none"/>
            <a:tailEnd len="med" w="med" type="none"/>
          </a:ln>
        </p:spPr>
      </p:cxnSp>
      <p:sp>
        <p:nvSpPr>
          <p:cNvPr id="1056" name="Google Shape;1056;p6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57" name="Google Shape;1057;p6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58" name="Google Shape;1058;p6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59" name="Google Shape;1059;p60"/>
          <p:cNvSpPr txBox="1"/>
          <p:nvPr>
            <p:ph idx="1" type="subTitle"/>
          </p:nvPr>
        </p:nvSpPr>
        <p:spPr>
          <a:xfrm>
            <a:off x="2753900" y="1439400"/>
            <a:ext cx="5793000" cy="615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solidFill>
                  <a:schemeClr val="lt2"/>
                </a:solidFill>
              </a:rPr>
              <a:t>plt.figure(figsize=(16,6))</a:t>
            </a:r>
            <a:endParaRPr sz="1300">
              <a:solidFill>
                <a:schemeClr val="lt2"/>
              </a:solidFill>
            </a:endParaRPr>
          </a:p>
          <a:p>
            <a:pPr indent="0" lvl="0" marL="0" rtl="0" algn="l">
              <a:lnSpc>
                <a:spcPct val="100000"/>
              </a:lnSpc>
              <a:spcBef>
                <a:spcPts val="400"/>
              </a:spcBef>
              <a:spcAft>
                <a:spcPts val="400"/>
              </a:spcAft>
              <a:buNone/>
            </a:pPr>
            <a:r>
              <a:rPr lang="el" sz="1300">
                <a:solidFill>
                  <a:schemeClr val="lt2"/>
                </a:solidFill>
              </a:rPr>
              <a:t>sns.swarmplot(x="quality", y="total sulfur dioxide", data=df)</a:t>
            </a:r>
            <a:endParaRPr sz="1300">
              <a:solidFill>
                <a:schemeClr val="lt2"/>
              </a:solidFill>
            </a:endParaRPr>
          </a:p>
        </p:txBody>
      </p:sp>
      <p:pic>
        <p:nvPicPr>
          <p:cNvPr id="1060" name="Google Shape;1060;p60"/>
          <p:cNvPicPr preferRelativeResize="0"/>
          <p:nvPr/>
        </p:nvPicPr>
        <p:blipFill>
          <a:blip r:embed="rId3">
            <a:alphaModFix/>
          </a:blip>
          <a:stretch>
            <a:fillRect/>
          </a:stretch>
        </p:blipFill>
        <p:spPr>
          <a:xfrm>
            <a:off x="3181700" y="2207100"/>
            <a:ext cx="4353383" cy="233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61"/>
          <p:cNvSpPr txBox="1"/>
          <p:nvPr>
            <p:ph idx="1" type="subTitle"/>
          </p:nvPr>
        </p:nvSpPr>
        <p:spPr>
          <a:xfrm>
            <a:off x="2762825" y="1627050"/>
            <a:ext cx="5547300" cy="980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Και τώρα ας αναλύσουμε τον μέσο όρο </a:t>
            </a:r>
            <a:r>
              <a:rPr lang="el" sz="1400">
                <a:solidFill>
                  <a:schemeClr val="lt2"/>
                </a:solidFill>
              </a:rPr>
              <a:t>total sulfur dioxide </a:t>
            </a:r>
            <a:r>
              <a:rPr lang="el" sz="1400"/>
              <a:t>για κάθε επίπεδο ποιότητας:</a:t>
            </a:r>
            <a:endParaRPr sz="1400"/>
          </a:p>
          <a:p>
            <a:pPr indent="0" lvl="0" marL="0" rtl="0" algn="l">
              <a:lnSpc>
                <a:spcPct val="100000"/>
              </a:lnSpc>
              <a:spcBef>
                <a:spcPts val="400"/>
              </a:spcBef>
              <a:spcAft>
                <a:spcPts val="0"/>
              </a:spcAft>
              <a:buNone/>
            </a:pPr>
            <a:r>
              <a:t/>
            </a:r>
            <a:endParaRPr sz="1400"/>
          </a:p>
          <a:p>
            <a:pPr indent="0" lvl="0" marL="0" rtl="0" algn="l">
              <a:lnSpc>
                <a:spcPct val="100000"/>
              </a:lnSpc>
              <a:spcBef>
                <a:spcPts val="400"/>
              </a:spcBef>
              <a:spcAft>
                <a:spcPts val="0"/>
              </a:spcAft>
              <a:buNone/>
            </a:pPr>
            <a:r>
              <a:rPr lang="el" sz="1400">
                <a:solidFill>
                  <a:schemeClr val="lt2"/>
                </a:solidFill>
              </a:rPr>
              <a:t>plt.figure(figsize=(10,5))</a:t>
            </a:r>
            <a:endParaRPr sz="1400">
              <a:solidFill>
                <a:schemeClr val="lt2"/>
              </a:solidFill>
            </a:endParaRPr>
          </a:p>
          <a:p>
            <a:pPr indent="0" lvl="0" marL="0" rtl="0" algn="l">
              <a:lnSpc>
                <a:spcPct val="100000"/>
              </a:lnSpc>
              <a:spcBef>
                <a:spcPts val="400"/>
              </a:spcBef>
              <a:spcAft>
                <a:spcPts val="0"/>
              </a:spcAft>
              <a:buNone/>
            </a:pPr>
            <a:r>
              <a:rPr lang="el" sz="1400">
                <a:solidFill>
                  <a:schemeClr val="lt2"/>
                </a:solidFill>
              </a:rPr>
              <a:t>sns.barplot(x="Quality", y="Mean TSD", data=df_qual_TSD)</a:t>
            </a:r>
            <a:endParaRPr sz="1400">
              <a:solidFill>
                <a:schemeClr val="lt2"/>
              </a:solidFill>
            </a:endParaRPr>
          </a:p>
          <a:p>
            <a:pPr indent="0" lvl="0" marL="0" rtl="0" algn="l">
              <a:lnSpc>
                <a:spcPct val="100000"/>
              </a:lnSpc>
              <a:spcBef>
                <a:spcPts val="400"/>
              </a:spcBef>
              <a:spcAft>
                <a:spcPts val="400"/>
              </a:spcAft>
              <a:buNone/>
            </a:pPr>
            <a:r>
              <a:rPr lang="el" sz="1400">
                <a:solidFill>
                  <a:schemeClr val="lt2"/>
                </a:solidFill>
              </a:rPr>
              <a:t>plt.show()</a:t>
            </a:r>
            <a:endParaRPr sz="1400"/>
          </a:p>
        </p:txBody>
      </p:sp>
      <p:sp>
        <p:nvSpPr>
          <p:cNvPr id="1066" name="Google Shape;1066;p6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28.1.11</a:t>
            </a:r>
            <a:r>
              <a:rPr lang="el" sz="5000">
                <a:solidFill>
                  <a:schemeClr val="accent6"/>
                </a:solidFill>
              </a:rPr>
              <a:t>{</a:t>
            </a:r>
            <a:endParaRPr sz="5000">
              <a:solidFill>
                <a:schemeClr val="accent6"/>
              </a:solidFill>
            </a:endParaRPr>
          </a:p>
        </p:txBody>
      </p:sp>
      <p:sp>
        <p:nvSpPr>
          <p:cNvPr id="1067" name="Google Shape;1067;p61"/>
          <p:cNvSpPr txBox="1"/>
          <p:nvPr>
            <p:ph idx="2" type="title"/>
          </p:nvPr>
        </p:nvSpPr>
        <p:spPr>
          <a:xfrm>
            <a:off x="2990800" y="729375"/>
            <a:ext cx="60105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Δουλεύοντας </a:t>
            </a:r>
            <a:r>
              <a:rPr lang="el" sz="2500">
                <a:solidFill>
                  <a:schemeClr val="accent3"/>
                </a:solidFill>
              </a:rPr>
              <a:t>με τις</a:t>
            </a:r>
            <a:r>
              <a:rPr lang="el" sz="2500">
                <a:solidFill>
                  <a:schemeClr val="accent2"/>
                </a:solidFill>
              </a:rPr>
              <a:t> </a:t>
            </a:r>
            <a:r>
              <a:rPr lang="el" sz="2500">
                <a:solidFill>
                  <a:schemeClr val="lt2"/>
                </a:solidFill>
              </a:rPr>
              <a:t>αποκλίσεις</a:t>
            </a:r>
            <a:endParaRPr sz="2500">
              <a:solidFill>
                <a:schemeClr val="lt2"/>
              </a:solidFill>
            </a:endParaRPr>
          </a:p>
        </p:txBody>
      </p:sp>
      <p:sp>
        <p:nvSpPr>
          <p:cNvPr id="1068" name="Google Shape;1068;p6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69" name="Google Shape;1069;p61"/>
          <p:cNvCxnSpPr>
            <a:endCxn id="1068" idx="0"/>
          </p:cNvCxnSpPr>
          <p:nvPr/>
        </p:nvCxnSpPr>
        <p:spPr>
          <a:xfrm>
            <a:off x="1826900" y="1613175"/>
            <a:ext cx="23700" cy="1973400"/>
          </a:xfrm>
          <a:prstGeom prst="straightConnector1">
            <a:avLst/>
          </a:prstGeom>
          <a:noFill/>
          <a:ln cap="flat" cmpd="sng" w="9525">
            <a:solidFill>
              <a:schemeClr val="accent4"/>
            </a:solidFill>
            <a:prstDash val="solid"/>
            <a:round/>
            <a:headEnd len="med" w="med" type="none"/>
            <a:tailEnd len="med" w="med" type="none"/>
          </a:ln>
        </p:spPr>
      </p:cxnSp>
      <p:sp>
        <p:nvSpPr>
          <p:cNvPr id="1070" name="Google Shape;1070;p6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71" name="Google Shape;1071;p6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72" name="Google Shape;1072;p6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pic>
        <p:nvPicPr>
          <p:cNvPr id="1073" name="Google Shape;1073;p61"/>
          <p:cNvPicPr preferRelativeResize="0"/>
          <p:nvPr/>
        </p:nvPicPr>
        <p:blipFill>
          <a:blip r:embed="rId3">
            <a:alphaModFix/>
          </a:blip>
          <a:stretch>
            <a:fillRect/>
          </a:stretch>
        </p:blipFill>
        <p:spPr>
          <a:xfrm>
            <a:off x="5026525" y="2759850"/>
            <a:ext cx="3529276" cy="178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62"/>
          <p:cNvSpPr txBox="1"/>
          <p:nvPr>
            <p:ph idx="1" type="subTitle"/>
          </p:nvPr>
        </p:nvSpPr>
        <p:spPr>
          <a:xfrm>
            <a:off x="2711500" y="2161275"/>
            <a:ext cx="2989500" cy="1265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Ας δούμε τώρα μια άλλη προσέγγιση για την ανάλυση των δεδομένων μας.</a:t>
            </a:r>
            <a:endParaRPr sz="1200"/>
          </a:p>
          <a:p>
            <a:pPr indent="0" lvl="0" marL="0" rtl="0" algn="l">
              <a:lnSpc>
                <a:spcPct val="100000"/>
              </a:lnSpc>
              <a:spcBef>
                <a:spcPts val="400"/>
              </a:spcBef>
              <a:spcAft>
                <a:spcPts val="0"/>
              </a:spcAft>
              <a:buNone/>
            </a:pPr>
            <a:r>
              <a:rPr lang="el" sz="1200"/>
              <a:t>Τα τρέχοντα δεδομένα μας είναι αριθμητικά. Δηλαδή δεν μπορούμε να τα κατατάξουμε σε κατηγορίες. Τουλάχιστον όχι άμεσα.</a:t>
            </a:r>
            <a:endParaRPr sz="1200"/>
          </a:p>
          <a:p>
            <a:pPr indent="0" lvl="0" marL="0" rtl="0" algn="l">
              <a:lnSpc>
                <a:spcPct val="100000"/>
              </a:lnSpc>
              <a:spcBef>
                <a:spcPts val="400"/>
              </a:spcBef>
              <a:spcAft>
                <a:spcPts val="400"/>
              </a:spcAft>
              <a:buNone/>
            </a:pPr>
            <a:r>
              <a:rPr lang="el" sz="1200"/>
              <a:t>Αυτό που προτείνουμε εδώ είναι να μετατρέψουμε τα αριθμητικά μας δεδομένα σε κατηγορίες.</a:t>
            </a:r>
            <a:endParaRPr sz="1200"/>
          </a:p>
        </p:txBody>
      </p:sp>
      <p:sp>
        <p:nvSpPr>
          <p:cNvPr id="1079" name="Google Shape;1079;p6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28.1.12</a:t>
            </a:r>
            <a:r>
              <a:rPr lang="el" sz="5000">
                <a:solidFill>
                  <a:schemeClr val="accent6"/>
                </a:solidFill>
              </a:rPr>
              <a:t>{</a:t>
            </a:r>
            <a:endParaRPr sz="5000">
              <a:solidFill>
                <a:schemeClr val="accent6"/>
              </a:solidFill>
            </a:endParaRPr>
          </a:p>
        </p:txBody>
      </p:sp>
      <p:sp>
        <p:nvSpPr>
          <p:cNvPr id="1080" name="Google Shape;1080;p62"/>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Κατηγορική μέθοδος </a:t>
            </a:r>
            <a:r>
              <a:rPr lang="el" sz="2500">
                <a:solidFill>
                  <a:schemeClr val="accent3"/>
                </a:solidFill>
              </a:rPr>
              <a:t>σε </a:t>
            </a:r>
            <a:r>
              <a:rPr lang="el" sz="2500">
                <a:solidFill>
                  <a:schemeClr val="lt2"/>
                </a:solidFill>
              </a:rPr>
              <a:t>αριθμητικά δεδομένα</a:t>
            </a:r>
            <a:endParaRPr sz="2500">
              <a:solidFill>
                <a:schemeClr val="lt2"/>
              </a:solidFill>
            </a:endParaRPr>
          </a:p>
        </p:txBody>
      </p:sp>
      <p:sp>
        <p:nvSpPr>
          <p:cNvPr id="1081" name="Google Shape;1081;p6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82" name="Google Shape;1082;p62"/>
          <p:cNvCxnSpPr>
            <a:endCxn id="1081" idx="0"/>
          </p:cNvCxnSpPr>
          <p:nvPr/>
        </p:nvCxnSpPr>
        <p:spPr>
          <a:xfrm flipH="1">
            <a:off x="1850600" y="1577475"/>
            <a:ext cx="12000" cy="2009100"/>
          </a:xfrm>
          <a:prstGeom prst="straightConnector1">
            <a:avLst/>
          </a:prstGeom>
          <a:noFill/>
          <a:ln cap="flat" cmpd="sng" w="9525">
            <a:solidFill>
              <a:schemeClr val="accent4"/>
            </a:solidFill>
            <a:prstDash val="solid"/>
            <a:round/>
            <a:headEnd len="med" w="med" type="none"/>
            <a:tailEnd len="med" w="med" type="none"/>
          </a:ln>
        </p:spPr>
      </p:cxnSp>
      <p:sp>
        <p:nvSpPr>
          <p:cNvPr id="1083" name="Google Shape;1083;p6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84" name="Google Shape;1084;p6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85" name="Google Shape;1085;p6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86" name="Google Shape;1086;p62"/>
          <p:cNvSpPr txBox="1"/>
          <p:nvPr>
            <p:ph idx="1" type="subTitle"/>
          </p:nvPr>
        </p:nvSpPr>
        <p:spPr>
          <a:xfrm>
            <a:off x="5701000" y="2527175"/>
            <a:ext cx="3264900" cy="1265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def alcohol_cat(alcohol):</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if alcohol &lt;= 9.5:</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return "Low"</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elif alcohol &lt;= 11:</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return "Moderate"</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elif alcohol &lt;= 12.5:</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return "High"</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else:</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return "Very High"</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 </a:t>
            </a:r>
            <a:endParaRPr sz="1200">
              <a:solidFill>
                <a:schemeClr val="lt2"/>
              </a:solidFill>
            </a:endParaRPr>
          </a:p>
          <a:p>
            <a:pPr indent="0" lvl="0" marL="0" rtl="0" algn="l">
              <a:lnSpc>
                <a:spcPct val="100000"/>
              </a:lnSpc>
              <a:spcBef>
                <a:spcPts val="400"/>
              </a:spcBef>
              <a:spcAft>
                <a:spcPts val="0"/>
              </a:spcAft>
              <a:buNone/>
            </a:pPr>
            <a:r>
              <a:rPr lang="el" sz="1200">
                <a:solidFill>
                  <a:schemeClr val="lt2"/>
                </a:solidFill>
              </a:rPr>
              <a:t>df['alcohol_category'] = df['alcohol'].apply(alcohol_cat)</a:t>
            </a:r>
            <a:endParaRPr sz="1200">
              <a:solidFill>
                <a:schemeClr val="lt2"/>
              </a:solidFill>
            </a:endParaRPr>
          </a:p>
          <a:p>
            <a:pPr indent="0" lvl="0" marL="0" rtl="0" algn="l">
              <a:lnSpc>
                <a:spcPct val="100000"/>
              </a:lnSpc>
              <a:spcBef>
                <a:spcPts val="400"/>
              </a:spcBef>
              <a:spcAft>
                <a:spcPts val="400"/>
              </a:spcAft>
              <a:buNone/>
            </a:pPr>
            <a:r>
              <a:rPr lang="el" sz="1200">
                <a:solidFill>
                  <a:schemeClr val="lt2"/>
                </a:solidFill>
              </a:rPr>
              <a:t>df.sample(frac=1).head()</a:t>
            </a:r>
            <a:endParaRPr sz="12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6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28.1.13</a:t>
            </a:r>
            <a:r>
              <a:rPr lang="el" sz="5000">
                <a:solidFill>
                  <a:schemeClr val="accent6"/>
                </a:solidFill>
              </a:rPr>
              <a:t>{</a:t>
            </a:r>
            <a:endParaRPr sz="5000">
              <a:solidFill>
                <a:schemeClr val="accent6"/>
              </a:solidFill>
            </a:endParaRPr>
          </a:p>
        </p:txBody>
      </p:sp>
      <p:sp>
        <p:nvSpPr>
          <p:cNvPr id="1092" name="Google Shape;1092;p63"/>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Εμφάνιση </a:t>
            </a:r>
            <a:r>
              <a:rPr lang="el" sz="2500">
                <a:solidFill>
                  <a:schemeClr val="accent3"/>
                </a:solidFill>
              </a:rPr>
              <a:t>των </a:t>
            </a:r>
            <a:r>
              <a:rPr lang="el" sz="2500">
                <a:solidFill>
                  <a:schemeClr val="lt2"/>
                </a:solidFill>
              </a:rPr>
              <a:t>δεδομένων μας</a:t>
            </a:r>
            <a:endParaRPr sz="2500">
              <a:solidFill>
                <a:schemeClr val="lt2"/>
              </a:solidFill>
            </a:endParaRPr>
          </a:p>
        </p:txBody>
      </p:sp>
      <p:sp>
        <p:nvSpPr>
          <p:cNvPr id="1093" name="Google Shape;1093;p6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94" name="Google Shape;1094;p63"/>
          <p:cNvCxnSpPr>
            <a:endCxn id="1093" idx="0"/>
          </p:cNvCxnSpPr>
          <p:nvPr/>
        </p:nvCxnSpPr>
        <p:spPr>
          <a:xfrm>
            <a:off x="1844600" y="1568475"/>
            <a:ext cx="6000" cy="2018100"/>
          </a:xfrm>
          <a:prstGeom prst="straightConnector1">
            <a:avLst/>
          </a:prstGeom>
          <a:noFill/>
          <a:ln cap="flat" cmpd="sng" w="9525">
            <a:solidFill>
              <a:schemeClr val="accent4"/>
            </a:solidFill>
            <a:prstDash val="solid"/>
            <a:round/>
            <a:headEnd len="med" w="med" type="none"/>
            <a:tailEnd len="med" w="med" type="none"/>
          </a:ln>
        </p:spPr>
      </p:cxnSp>
      <p:sp>
        <p:nvSpPr>
          <p:cNvPr id="1095" name="Google Shape;1095;p6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96" name="Google Shape;1096;p6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97" name="Google Shape;1097;p6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098" name="Google Shape;1098;p63"/>
          <p:cNvSpPr txBox="1"/>
          <p:nvPr>
            <p:ph idx="1" type="subTitle"/>
          </p:nvPr>
        </p:nvSpPr>
        <p:spPr>
          <a:xfrm>
            <a:off x="2860850" y="1336825"/>
            <a:ext cx="5529300" cy="11046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Τώρα θα θέλαμε να συσχετίσουμε αυτά τα δεδομένα με την ποιότητα του κρασιού.</a:t>
            </a:r>
            <a:endParaRPr sz="1300"/>
          </a:p>
          <a:p>
            <a:pPr indent="0" lvl="0" marL="0" rtl="0" algn="l">
              <a:lnSpc>
                <a:spcPct val="100000"/>
              </a:lnSpc>
              <a:spcBef>
                <a:spcPts val="400"/>
              </a:spcBef>
              <a:spcAft>
                <a:spcPts val="400"/>
              </a:spcAft>
              <a:buNone/>
            </a:pPr>
            <a:r>
              <a:rPr lang="el" sz="1300"/>
              <a:t>Για αυτό χρησιμοποιήσουμε ένα κανονικοποιημένο Crosstab (αντικείμενο Pandas) που εμφανίζουμε ως γραφική παράσταση ράβδων.</a:t>
            </a:r>
            <a:endParaRPr sz="1300"/>
          </a:p>
        </p:txBody>
      </p:sp>
      <p:pic>
        <p:nvPicPr>
          <p:cNvPr id="1099" name="Google Shape;1099;p63"/>
          <p:cNvPicPr preferRelativeResize="0"/>
          <p:nvPr/>
        </p:nvPicPr>
        <p:blipFill>
          <a:blip r:embed="rId3">
            <a:alphaModFix/>
          </a:blip>
          <a:stretch>
            <a:fillRect/>
          </a:stretch>
        </p:blipFill>
        <p:spPr>
          <a:xfrm>
            <a:off x="4732425" y="2352850"/>
            <a:ext cx="3771149" cy="2159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28.1.14</a:t>
            </a:r>
            <a:r>
              <a:rPr lang="el" sz="5000">
                <a:solidFill>
                  <a:schemeClr val="accent6"/>
                </a:solidFill>
              </a:rPr>
              <a:t>{</a:t>
            </a:r>
            <a:endParaRPr sz="5000">
              <a:solidFill>
                <a:schemeClr val="accent6"/>
              </a:solidFill>
            </a:endParaRPr>
          </a:p>
        </p:txBody>
      </p:sp>
      <p:sp>
        <p:nvSpPr>
          <p:cNvPr id="1105" name="Google Shape;1105;p64"/>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Βήμα δεύτερο: </a:t>
            </a:r>
            <a:r>
              <a:rPr lang="el" sz="2500">
                <a:solidFill>
                  <a:schemeClr val="accent3"/>
                </a:solidFill>
              </a:rPr>
              <a:t>Μηχανική </a:t>
            </a:r>
            <a:r>
              <a:rPr lang="el" sz="2500">
                <a:solidFill>
                  <a:schemeClr val="lt2"/>
                </a:solidFill>
              </a:rPr>
              <a:t>μάθηση</a:t>
            </a:r>
            <a:endParaRPr sz="2500">
              <a:solidFill>
                <a:schemeClr val="lt2"/>
              </a:solidFill>
            </a:endParaRPr>
          </a:p>
        </p:txBody>
      </p:sp>
      <p:sp>
        <p:nvSpPr>
          <p:cNvPr id="1106" name="Google Shape;1106;p6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07" name="Google Shape;1107;p64"/>
          <p:cNvCxnSpPr>
            <a:endCxn id="1106" idx="0"/>
          </p:cNvCxnSpPr>
          <p:nvPr/>
        </p:nvCxnSpPr>
        <p:spPr>
          <a:xfrm>
            <a:off x="1844600" y="1541775"/>
            <a:ext cx="6000" cy="2044800"/>
          </a:xfrm>
          <a:prstGeom prst="straightConnector1">
            <a:avLst/>
          </a:prstGeom>
          <a:noFill/>
          <a:ln cap="flat" cmpd="sng" w="9525">
            <a:solidFill>
              <a:schemeClr val="accent4"/>
            </a:solidFill>
            <a:prstDash val="solid"/>
            <a:round/>
            <a:headEnd len="med" w="med" type="none"/>
            <a:tailEnd len="med" w="med" type="none"/>
          </a:ln>
        </p:spPr>
      </p:cxnSp>
      <p:sp>
        <p:nvSpPr>
          <p:cNvPr id="1108" name="Google Shape;1108;p6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09" name="Google Shape;1109;p6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10" name="Google Shape;1110;p6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11" name="Google Shape;1111;p64"/>
          <p:cNvSpPr txBox="1"/>
          <p:nvPr/>
        </p:nvSpPr>
        <p:spPr>
          <a:xfrm>
            <a:off x="2696700" y="1497275"/>
            <a:ext cx="5320500" cy="19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chemeClr val="accent3"/>
                </a:solidFill>
                <a:latin typeface="Fira Code"/>
                <a:ea typeface="Fira Code"/>
                <a:cs typeface="Fira Code"/>
                <a:sym typeface="Fira Code"/>
              </a:rPr>
              <a:t>Τώρα χωρίζουμε τα δεδομένα μας σε διαφορετικά σύνολα. Το ένα για εκπαίδευση, και το άλλο για δοκιμή της απόδοσής του.</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l">
                <a:solidFill>
                  <a:schemeClr val="accent3"/>
                </a:solidFill>
                <a:latin typeface="Fira Code"/>
                <a:ea typeface="Fira Code"/>
                <a:cs typeface="Fira Code"/>
                <a:sym typeface="Fira Code"/>
              </a:rPr>
              <a:t>Ονομάζουμε τα χαρακτηριστικά </a:t>
            </a:r>
            <a:r>
              <a:rPr lang="el">
                <a:solidFill>
                  <a:schemeClr val="lt2"/>
                </a:solidFill>
                <a:latin typeface="Fira Code"/>
                <a:ea typeface="Fira Code"/>
                <a:cs typeface="Fira Code"/>
                <a:sym typeface="Fira Code"/>
              </a:rPr>
              <a:t>X</a:t>
            </a:r>
            <a:r>
              <a:rPr lang="el">
                <a:solidFill>
                  <a:schemeClr val="accent3"/>
                </a:solidFill>
                <a:latin typeface="Fira Code"/>
                <a:ea typeface="Fira Code"/>
                <a:cs typeface="Fira Code"/>
                <a:sym typeface="Fira Code"/>
              </a:rPr>
              <a:t> και την ετικέτα </a:t>
            </a:r>
            <a:r>
              <a:rPr lang="el">
                <a:solidFill>
                  <a:schemeClr val="lt2"/>
                </a:solidFill>
                <a:latin typeface="Fira Code"/>
                <a:ea typeface="Fira Code"/>
                <a:cs typeface="Fira Code"/>
                <a:sym typeface="Fira Code"/>
              </a:rPr>
              <a:t>y</a:t>
            </a:r>
            <a:r>
              <a:rPr lang="el">
                <a:solidFill>
                  <a:schemeClr val="accent3"/>
                </a:solidFill>
                <a:latin typeface="Fira Code"/>
                <a:ea typeface="Fira Code"/>
                <a:cs typeface="Fira Code"/>
                <a:sym typeface="Fira Code"/>
              </a:rPr>
              <a:t>(στόχος).</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l">
                <a:solidFill>
                  <a:schemeClr val="accent3"/>
                </a:solidFill>
                <a:latin typeface="Fira Code"/>
                <a:ea typeface="Fira Code"/>
                <a:cs typeface="Fira Code"/>
                <a:sym typeface="Fira Code"/>
              </a:rPr>
              <a:t>Αυτό μας δίνει τέσσερα σύνολα δεδομένων:</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l">
                <a:solidFill>
                  <a:schemeClr val="lt2"/>
                </a:solidFill>
                <a:latin typeface="Fira Code"/>
                <a:ea typeface="Fira Code"/>
                <a:cs typeface="Fira Code"/>
                <a:sym typeface="Fira Code"/>
              </a:rPr>
              <a:t>X_train</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l">
                <a:solidFill>
                  <a:schemeClr val="lt2"/>
                </a:solidFill>
                <a:latin typeface="Fira Code"/>
                <a:ea typeface="Fira Code"/>
                <a:cs typeface="Fira Code"/>
                <a:sym typeface="Fira Code"/>
              </a:rPr>
              <a:t>X_test</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l">
                <a:solidFill>
                  <a:schemeClr val="lt2"/>
                </a:solidFill>
                <a:latin typeface="Fira Code"/>
                <a:ea typeface="Fira Code"/>
                <a:cs typeface="Fira Code"/>
                <a:sym typeface="Fira Code"/>
              </a:rPr>
              <a:t>y_train</a:t>
            </a:r>
            <a:endParaRPr>
              <a:solidFill>
                <a:schemeClr val="lt2"/>
              </a:solidFill>
              <a:latin typeface="Fira Code"/>
              <a:ea typeface="Fira Code"/>
              <a:cs typeface="Fira Code"/>
              <a:sym typeface="Fira Code"/>
            </a:endParaRPr>
          </a:p>
          <a:p>
            <a:pPr indent="0" lvl="0" marL="0" rtl="0" algn="l">
              <a:spcBef>
                <a:spcPts val="0"/>
              </a:spcBef>
              <a:spcAft>
                <a:spcPts val="0"/>
              </a:spcAft>
              <a:buNone/>
            </a:pPr>
            <a:r>
              <a:rPr lang="el">
                <a:solidFill>
                  <a:schemeClr val="lt2"/>
                </a:solidFill>
                <a:latin typeface="Fira Code"/>
                <a:ea typeface="Fira Code"/>
                <a:cs typeface="Fira Code"/>
                <a:sym typeface="Fira Code"/>
              </a:rPr>
              <a:t>y_test</a:t>
            </a:r>
            <a:endParaRPr>
              <a:solidFill>
                <a:schemeClr val="lt2"/>
              </a:solidFill>
              <a:latin typeface="Fira Code"/>
              <a:ea typeface="Fira Code"/>
              <a:cs typeface="Fira Code"/>
              <a:sym typeface="Fira Cod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6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28.1.15</a:t>
            </a:r>
            <a:r>
              <a:rPr lang="el" sz="5000">
                <a:solidFill>
                  <a:schemeClr val="accent6"/>
                </a:solidFill>
              </a:rPr>
              <a:t>{</a:t>
            </a:r>
            <a:endParaRPr sz="5000">
              <a:solidFill>
                <a:schemeClr val="accent6"/>
              </a:solidFill>
            </a:endParaRPr>
          </a:p>
        </p:txBody>
      </p:sp>
      <p:sp>
        <p:nvSpPr>
          <p:cNvPr id="1117" name="Google Shape;1117;p65"/>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Τι είναι η εκπαίδευση </a:t>
            </a:r>
            <a:r>
              <a:rPr lang="el" sz="2500">
                <a:solidFill>
                  <a:schemeClr val="accent3"/>
                </a:solidFill>
              </a:rPr>
              <a:t>στη </a:t>
            </a:r>
            <a:r>
              <a:rPr lang="el" sz="2500">
                <a:solidFill>
                  <a:schemeClr val="lt2"/>
                </a:solidFill>
              </a:rPr>
              <a:t>Μηχανική Μάθηση;</a:t>
            </a:r>
            <a:endParaRPr sz="2500">
              <a:solidFill>
                <a:schemeClr val="lt2"/>
              </a:solidFill>
            </a:endParaRPr>
          </a:p>
        </p:txBody>
      </p:sp>
      <p:sp>
        <p:nvSpPr>
          <p:cNvPr id="1118" name="Google Shape;1118;p6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19" name="Google Shape;1119;p65"/>
          <p:cNvCxnSpPr>
            <a:endCxn id="1118"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20" name="Google Shape;1120;p6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21" name="Google Shape;1121;p6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22" name="Google Shape;1122;p6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23" name="Google Shape;1123;p65"/>
          <p:cNvSpPr txBox="1"/>
          <p:nvPr>
            <p:ph idx="1" type="subTitle"/>
          </p:nvPr>
        </p:nvSpPr>
        <p:spPr>
          <a:xfrm>
            <a:off x="2678850" y="1443800"/>
            <a:ext cx="6072900" cy="2831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Ας δούμε πώς λειτουργεί η εκπαίδευση ενός μοντέλου:</a:t>
            </a:r>
            <a:endParaRPr sz="1400"/>
          </a:p>
          <a:p>
            <a:pPr indent="0" lvl="0" marL="0" rtl="0" algn="l">
              <a:lnSpc>
                <a:spcPct val="100000"/>
              </a:lnSpc>
              <a:spcBef>
                <a:spcPts val="400"/>
              </a:spcBef>
              <a:spcAft>
                <a:spcPts val="0"/>
              </a:spcAft>
              <a:buNone/>
            </a:pPr>
            <a:r>
              <a:rPr lang="el" sz="1400"/>
              <a:t>•	</a:t>
            </a:r>
            <a:r>
              <a:rPr lang="el" sz="1400">
                <a:solidFill>
                  <a:schemeClr val="lt2"/>
                </a:solidFill>
              </a:rPr>
              <a:t>Το μοντέλο μηχανικής μάθησης εξετάζει κάθε τιμή των X_train και y_train.</a:t>
            </a:r>
            <a:endParaRPr sz="1400">
              <a:solidFill>
                <a:schemeClr val="lt2"/>
              </a:solidFill>
            </a:endParaRPr>
          </a:p>
          <a:p>
            <a:pPr indent="0" lvl="0" marL="0" rtl="0" algn="l">
              <a:lnSpc>
                <a:spcPct val="100000"/>
              </a:lnSpc>
              <a:spcBef>
                <a:spcPts val="400"/>
              </a:spcBef>
              <a:spcAft>
                <a:spcPts val="0"/>
              </a:spcAft>
              <a:buNone/>
            </a:pPr>
            <a:r>
              <a:rPr lang="el" sz="1400">
                <a:solidFill>
                  <a:schemeClr val="lt2"/>
                </a:solidFill>
              </a:rPr>
              <a:t>•	Καθιερώνει μια συνάρτηση που επιτρέπει, με τις τιμές X_train, να βρούμε το y_train</a:t>
            </a:r>
            <a:endParaRPr sz="1400">
              <a:solidFill>
                <a:schemeClr val="lt2"/>
              </a:solidFill>
            </a:endParaRPr>
          </a:p>
          <a:p>
            <a:pPr indent="0" lvl="0" marL="0" rtl="0" algn="l">
              <a:lnSpc>
                <a:spcPct val="100000"/>
              </a:lnSpc>
              <a:spcBef>
                <a:spcPts val="400"/>
              </a:spcBef>
              <a:spcAft>
                <a:spcPts val="0"/>
              </a:spcAft>
              <a:buNone/>
            </a:pPr>
            <a:r>
              <a:rPr lang="el" sz="1400">
                <a:solidFill>
                  <a:schemeClr val="lt2"/>
                </a:solidFill>
              </a:rPr>
              <a:t>•	Δοκιμάζουμε την απόδοση του μοντέλου βλέποντας εάν, από το X_test, το μοντέλο καταφέρνει να συναγάγει το y_test</a:t>
            </a:r>
            <a:endParaRPr sz="1400">
              <a:solidFill>
                <a:schemeClr val="lt2"/>
              </a:solidFill>
            </a:endParaRPr>
          </a:p>
          <a:p>
            <a:pPr indent="0" lvl="0" marL="0" rtl="0" algn="l">
              <a:lnSpc>
                <a:spcPct val="100000"/>
              </a:lnSpc>
              <a:spcBef>
                <a:spcPts val="400"/>
              </a:spcBef>
              <a:spcAft>
                <a:spcPts val="400"/>
              </a:spcAft>
              <a:buNone/>
            </a:pPr>
            <a:r>
              <a:rPr lang="el" sz="1400">
                <a:solidFill>
                  <a:schemeClr val="lt2"/>
                </a:solidFill>
              </a:rPr>
              <a:t>•	Με άλλα λόγια, το μοντέλο είναι εκπαιδευμένο να συνάγει την ποιότητα του κρασιού από το 80% των φιαλών και τα χαρακτηριστικά τους.</a:t>
            </a:r>
            <a:endParaRPr sz="14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6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28.1.16</a:t>
            </a:r>
            <a:r>
              <a:rPr lang="el" sz="5000">
                <a:solidFill>
                  <a:schemeClr val="accent6"/>
                </a:solidFill>
              </a:rPr>
              <a:t>{</a:t>
            </a:r>
            <a:endParaRPr sz="5000">
              <a:solidFill>
                <a:schemeClr val="accent6"/>
              </a:solidFill>
            </a:endParaRPr>
          </a:p>
        </p:txBody>
      </p:sp>
      <p:sp>
        <p:nvSpPr>
          <p:cNvPr id="1129" name="Google Shape;1129;p6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Logistic </a:t>
            </a:r>
            <a:r>
              <a:rPr lang="el" sz="2500">
                <a:solidFill>
                  <a:schemeClr val="lt2"/>
                </a:solidFill>
              </a:rPr>
              <a:t>Regression</a:t>
            </a:r>
            <a:endParaRPr sz="2500">
              <a:solidFill>
                <a:schemeClr val="lt2"/>
              </a:solidFill>
            </a:endParaRPr>
          </a:p>
        </p:txBody>
      </p:sp>
      <p:sp>
        <p:nvSpPr>
          <p:cNvPr id="1130" name="Google Shape;1130;p6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31" name="Google Shape;1131;p66"/>
          <p:cNvCxnSpPr>
            <a:endCxn id="1130"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32" name="Google Shape;1132;p6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33" name="Google Shape;1133;p6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34" name="Google Shape;1134;p6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35" name="Google Shape;1135;p66"/>
          <p:cNvSpPr txBox="1"/>
          <p:nvPr>
            <p:ph idx="1" type="subTitle"/>
          </p:nvPr>
        </p:nvSpPr>
        <p:spPr>
          <a:xfrm>
            <a:off x="2661050" y="1434900"/>
            <a:ext cx="60729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Η Logistic Regression είναι ένα μοντέλο που μας επιτρέπει να συμπεράνουμε μια κατηγορική μεταβλητή από δεδομένα των χαρακτηριστικών.</a:t>
            </a:r>
            <a:endParaRPr sz="1200"/>
          </a:p>
          <a:p>
            <a:pPr indent="0" lvl="0" marL="0" rtl="0" algn="l">
              <a:lnSpc>
                <a:spcPct val="100000"/>
              </a:lnSpc>
              <a:spcBef>
                <a:spcPts val="400"/>
              </a:spcBef>
              <a:spcAft>
                <a:spcPts val="400"/>
              </a:spcAft>
              <a:buNone/>
            </a:pPr>
            <a:r>
              <a:rPr lang="el" sz="1200"/>
              <a:t>Αυτό το μοντέλο αναλύει τα δεδομένα μας ένα προς ένα για να καθορίσει έναν απλό κανόνα για τον προσδιορισμό της κατηγορίας στην οποία ανήκει κάθε κρασί.</a:t>
            </a:r>
            <a:endParaRPr sz="1200"/>
          </a:p>
        </p:txBody>
      </p:sp>
      <p:sp>
        <p:nvSpPr>
          <p:cNvPr id="1136" name="Google Shape;1136;p66"/>
          <p:cNvSpPr txBox="1"/>
          <p:nvPr>
            <p:ph idx="1" type="subTitle"/>
          </p:nvPr>
        </p:nvSpPr>
        <p:spPr>
          <a:xfrm>
            <a:off x="6823650" y="2943475"/>
            <a:ext cx="15267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Δηλαδή:         Κλάση  : Πιθανότητα</a:t>
            </a:r>
            <a:endParaRPr sz="1200"/>
          </a:p>
          <a:p>
            <a:pPr indent="0" lvl="0" marL="0" rtl="0" algn="l">
              <a:lnSpc>
                <a:spcPct val="100000"/>
              </a:lnSpc>
              <a:spcBef>
                <a:spcPts val="400"/>
              </a:spcBef>
              <a:spcAft>
                <a:spcPts val="0"/>
              </a:spcAft>
              <a:buNone/>
            </a:pPr>
            <a:r>
              <a:rPr lang="el" sz="1200"/>
              <a:t>3 : 4,6354</a:t>
            </a:r>
            <a:endParaRPr sz="1200"/>
          </a:p>
          <a:p>
            <a:pPr indent="0" lvl="0" marL="0" rtl="0" algn="l">
              <a:lnSpc>
                <a:spcPct val="100000"/>
              </a:lnSpc>
              <a:spcBef>
                <a:spcPts val="400"/>
              </a:spcBef>
              <a:spcAft>
                <a:spcPts val="0"/>
              </a:spcAft>
              <a:buNone/>
            </a:pPr>
            <a:r>
              <a:rPr lang="el" sz="1200"/>
              <a:t>4 : 6,0010</a:t>
            </a:r>
            <a:endParaRPr sz="1200"/>
          </a:p>
          <a:p>
            <a:pPr indent="0" lvl="0" marL="0" rtl="0" algn="l">
              <a:lnSpc>
                <a:spcPct val="100000"/>
              </a:lnSpc>
              <a:spcBef>
                <a:spcPts val="400"/>
              </a:spcBef>
              <a:spcAft>
                <a:spcPts val="0"/>
              </a:spcAft>
              <a:buNone/>
            </a:pPr>
            <a:r>
              <a:rPr lang="el" sz="1200"/>
              <a:t>5 : 2,0113</a:t>
            </a:r>
            <a:endParaRPr sz="1200"/>
          </a:p>
          <a:p>
            <a:pPr indent="0" lvl="0" marL="0" rtl="0" algn="l">
              <a:lnSpc>
                <a:spcPct val="100000"/>
              </a:lnSpc>
              <a:spcBef>
                <a:spcPts val="400"/>
              </a:spcBef>
              <a:spcAft>
                <a:spcPts val="0"/>
              </a:spcAft>
              <a:buNone/>
            </a:pPr>
            <a:r>
              <a:rPr lang="el" sz="1200"/>
              <a:t>6 : 5,5855</a:t>
            </a:r>
            <a:endParaRPr sz="1200"/>
          </a:p>
          <a:p>
            <a:pPr indent="0" lvl="0" marL="0" rtl="0" algn="l">
              <a:lnSpc>
                <a:spcPct val="100000"/>
              </a:lnSpc>
              <a:spcBef>
                <a:spcPts val="400"/>
              </a:spcBef>
              <a:spcAft>
                <a:spcPts val="0"/>
              </a:spcAft>
              <a:buNone/>
            </a:pPr>
            <a:r>
              <a:rPr lang="el" sz="1200"/>
              <a:t>7 : 1,9104</a:t>
            </a:r>
            <a:endParaRPr sz="1200"/>
          </a:p>
          <a:p>
            <a:pPr indent="0" lvl="0" marL="0" rtl="0" algn="l">
              <a:lnSpc>
                <a:spcPct val="100000"/>
              </a:lnSpc>
              <a:spcBef>
                <a:spcPts val="400"/>
              </a:spcBef>
              <a:spcAft>
                <a:spcPts val="0"/>
              </a:spcAft>
              <a:buNone/>
            </a:pPr>
            <a:r>
              <a:rPr lang="el" sz="1200"/>
              <a:t>8 : 3,8324</a:t>
            </a:r>
            <a:endParaRPr sz="1200"/>
          </a:p>
          <a:p>
            <a:pPr indent="0" lvl="0" marL="0" rtl="0" algn="l">
              <a:lnSpc>
                <a:spcPct val="100000"/>
              </a:lnSpc>
              <a:spcBef>
                <a:spcPts val="400"/>
              </a:spcBef>
              <a:spcAft>
                <a:spcPts val="400"/>
              </a:spcAft>
              <a:buNone/>
            </a:pPr>
            <a:r>
              <a:rPr lang="el" sz="1200"/>
              <a:t>9 : 3,0378</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6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28.1.17</a:t>
            </a:r>
            <a:r>
              <a:rPr lang="el" sz="5000">
                <a:solidFill>
                  <a:schemeClr val="accent6"/>
                </a:solidFill>
              </a:rPr>
              <a:t>{</a:t>
            </a:r>
            <a:endParaRPr sz="5000">
              <a:solidFill>
                <a:schemeClr val="accent6"/>
              </a:solidFill>
            </a:endParaRPr>
          </a:p>
        </p:txBody>
      </p:sp>
      <p:sp>
        <p:nvSpPr>
          <p:cNvPr id="1142" name="Google Shape;1142;p67"/>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Support </a:t>
            </a:r>
            <a:r>
              <a:rPr lang="el" sz="2500">
                <a:solidFill>
                  <a:schemeClr val="accent3"/>
                </a:solidFill>
              </a:rPr>
              <a:t>Vector </a:t>
            </a:r>
            <a:r>
              <a:rPr lang="el" sz="2500">
                <a:solidFill>
                  <a:schemeClr val="lt2"/>
                </a:solidFill>
              </a:rPr>
              <a:t>Machines </a:t>
            </a:r>
            <a:endParaRPr sz="2500">
              <a:solidFill>
                <a:schemeClr val="lt2"/>
              </a:solidFill>
            </a:endParaRPr>
          </a:p>
        </p:txBody>
      </p:sp>
      <p:sp>
        <p:nvSpPr>
          <p:cNvPr id="1143" name="Google Shape;1143;p6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44" name="Google Shape;1144;p67"/>
          <p:cNvCxnSpPr>
            <a:endCxn id="1143"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45" name="Google Shape;1145;p6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46" name="Google Shape;1146;p6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47" name="Google Shape;1147;p6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48" name="Google Shape;1148;p67"/>
          <p:cNvSpPr txBox="1"/>
          <p:nvPr>
            <p:ph idx="1" type="subTitle"/>
          </p:nvPr>
        </p:nvSpPr>
        <p:spPr>
          <a:xfrm>
            <a:off x="2580850" y="1327975"/>
            <a:ext cx="60729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Ο SVM σχεδιάζει έναν κενό χώρο (ας φανταστούμε έναν 2D χώρο με τετμημένη και τεταγμένη). Στη συνέχεια εξετάζει κάθε σειρά του συνόλου δεδομένων μας και του δίνει μια θέση στο χώρο σύμφωνα με τα χαρακτηριστικά του (X) αλλά και την κατηγορία (y) στην οποία ανήκει.</a:t>
            </a:r>
            <a:endParaRPr sz="1200"/>
          </a:p>
        </p:txBody>
      </p:sp>
      <p:sp>
        <p:nvSpPr>
          <p:cNvPr id="1149" name="Google Shape;1149;p67"/>
          <p:cNvSpPr txBox="1"/>
          <p:nvPr>
            <p:ph idx="1" type="subTitle"/>
          </p:nvPr>
        </p:nvSpPr>
        <p:spPr>
          <a:xfrm>
            <a:off x="5017625" y="3011338"/>
            <a:ext cx="15267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2"/>
                </a:solidFill>
              </a:rPr>
              <a:t>from sklearn import svm</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SVM = svm.SVC()</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SVM.fit(X_train, y_train)</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Και η βαθμολογία που λαμβάνουμε:</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svm_score = SVM.score(X_test, y_test)</a:t>
            </a:r>
            <a:endParaRPr sz="1100">
              <a:solidFill>
                <a:schemeClr val="lt2"/>
              </a:solidFill>
            </a:endParaRPr>
          </a:p>
          <a:p>
            <a:pPr indent="0" lvl="0" marL="0" rtl="0" algn="l">
              <a:lnSpc>
                <a:spcPct val="100000"/>
              </a:lnSpc>
              <a:spcBef>
                <a:spcPts val="400"/>
              </a:spcBef>
              <a:spcAft>
                <a:spcPts val="400"/>
              </a:spcAft>
              <a:buNone/>
            </a:pPr>
            <a:r>
              <a:rPr lang="el" sz="1100">
                <a:solidFill>
                  <a:schemeClr val="lt2"/>
                </a:solidFill>
              </a:rPr>
              <a:t>print(svm_score)</a:t>
            </a:r>
            <a:endParaRPr sz="1100">
              <a:solidFill>
                <a:schemeClr val="lt2"/>
              </a:solidFill>
            </a:endParaRPr>
          </a:p>
        </p:txBody>
      </p:sp>
      <p:pic>
        <p:nvPicPr>
          <p:cNvPr id="1150" name="Google Shape;1150;p67"/>
          <p:cNvPicPr preferRelativeResize="0"/>
          <p:nvPr/>
        </p:nvPicPr>
        <p:blipFill>
          <a:blip r:embed="rId3">
            <a:alphaModFix/>
          </a:blip>
          <a:stretch>
            <a:fillRect/>
          </a:stretch>
        </p:blipFill>
        <p:spPr>
          <a:xfrm>
            <a:off x="6544325" y="3251375"/>
            <a:ext cx="2228850" cy="74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28.0.1</a:t>
            </a:r>
            <a:r>
              <a:rPr lang="el" sz="5000">
                <a:solidFill>
                  <a:schemeClr val="accent6"/>
                </a:solidFill>
              </a:rPr>
              <a:t>{</a:t>
            </a:r>
            <a:endParaRPr sz="5000">
              <a:solidFill>
                <a:schemeClr val="accent6"/>
              </a:solidFill>
            </a:endParaRPr>
          </a:p>
        </p:txBody>
      </p:sp>
      <p:sp>
        <p:nvSpPr>
          <p:cNvPr id="923" name="Google Shape;923;p50"/>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ΕΙΣΑΓΩΓΗ ΣΤΗ </a:t>
            </a:r>
            <a:r>
              <a:rPr lang="el" sz="2400">
                <a:solidFill>
                  <a:schemeClr val="accent3"/>
                </a:solidFill>
              </a:rPr>
              <a:t>ΜΗΧΑΝΙΚΗ ΜΑΘΗΣΗ -</a:t>
            </a:r>
            <a:r>
              <a:rPr lang="el" sz="2400">
                <a:solidFill>
                  <a:schemeClr val="accent2"/>
                </a:solidFill>
              </a:rPr>
              <a:t> </a:t>
            </a:r>
            <a:r>
              <a:rPr lang="el" sz="2400">
                <a:solidFill>
                  <a:schemeClr val="lt2"/>
                </a:solidFill>
              </a:rPr>
              <a:t>SCIKIT-LEARN II</a:t>
            </a:r>
            <a:endParaRPr sz="2400">
              <a:solidFill>
                <a:schemeClr val="lt2"/>
              </a:solidFill>
            </a:endParaRPr>
          </a:p>
        </p:txBody>
      </p:sp>
      <p:sp>
        <p:nvSpPr>
          <p:cNvPr id="924" name="Google Shape;924;p5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25" name="Google Shape;925;p50"/>
          <p:cNvCxnSpPr>
            <a:endCxn id="92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26" name="Google Shape;926;p5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27" name="Google Shape;927;p5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28" name="Google Shape;928;p5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29" name="Google Shape;929;p50"/>
          <p:cNvSpPr txBox="1"/>
          <p:nvPr/>
        </p:nvSpPr>
        <p:spPr>
          <a:xfrm>
            <a:off x="2638025" y="1546900"/>
            <a:ext cx="33420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lt2"/>
                </a:solidFill>
                <a:latin typeface="Fira Code"/>
                <a:ea typeface="Fira Code"/>
                <a:cs typeface="Fira Code"/>
                <a:sym typeface="Fira Code"/>
              </a:rPr>
              <a:t>Τι είναι η βιβλιοθήκη scikit-learn;</a:t>
            </a:r>
            <a:endParaRPr sz="1200">
              <a:solidFill>
                <a:schemeClr val="lt2"/>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Η scikit-learn είναι μια ανοικτού κώδικα βιβλιοθήκη για τη μηχανική μάθηση στην Python.</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lt2"/>
                </a:solidFill>
                <a:latin typeface="Fira Code"/>
                <a:ea typeface="Fira Code"/>
                <a:cs typeface="Fira Code"/>
                <a:sym typeface="Fira Code"/>
              </a:rPr>
              <a:t>Τι είναι η μηχανική μάθηση;</a:t>
            </a:r>
            <a:endParaRPr sz="1200">
              <a:solidFill>
                <a:schemeClr val="lt2"/>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accent3"/>
              </a:solidFill>
              <a:latin typeface="Fira Code"/>
              <a:ea typeface="Fira Code"/>
              <a:cs typeface="Fira Code"/>
              <a:sym typeface="Fira Code"/>
            </a:endParaRPr>
          </a:p>
          <a:p>
            <a:pPr indent="0" lvl="0" marL="0" rtl="0" algn="l">
              <a:spcBef>
                <a:spcPts val="0"/>
              </a:spcBef>
              <a:spcAft>
                <a:spcPts val="0"/>
              </a:spcAft>
              <a:buNone/>
            </a:pPr>
            <a:r>
              <a:rPr lang="el" sz="1200">
                <a:solidFill>
                  <a:schemeClr val="accent3"/>
                </a:solidFill>
                <a:latin typeface="Fira Code"/>
                <a:ea typeface="Fira Code"/>
                <a:cs typeface="Fira Code"/>
                <a:sym typeface="Fira Code"/>
              </a:rPr>
              <a:t>Η μηχανική μάθηση είναι ένα πεδίο της τεχνητής νοημοσύνης που επιτρέπει στους υπολογιστές να μαθαίνουν από τα δεδομένα και να κάνουν προβλέψεις ή να προσπαθούν να επιλύσουν προβλήματα χωρίς να προγραμματίζονται εξαντλητικά.</a:t>
            </a:r>
            <a:endParaRPr sz="900">
              <a:solidFill>
                <a:schemeClr val="accent3"/>
              </a:solidFill>
              <a:latin typeface="Fira Code"/>
              <a:ea typeface="Fira Code"/>
              <a:cs typeface="Fira Code"/>
              <a:sym typeface="Fira Code"/>
            </a:endParaRPr>
          </a:p>
        </p:txBody>
      </p:sp>
      <p:sp>
        <p:nvSpPr>
          <p:cNvPr id="930" name="Google Shape;930;p50"/>
          <p:cNvSpPr txBox="1"/>
          <p:nvPr/>
        </p:nvSpPr>
        <p:spPr>
          <a:xfrm>
            <a:off x="2736400" y="1264875"/>
            <a:ext cx="37167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rgbClr val="FF5858"/>
                </a:solidFill>
                <a:latin typeface="Fira Code"/>
                <a:ea typeface="Fira Code"/>
                <a:cs typeface="Fira Code"/>
                <a:sym typeface="Fira Code"/>
              </a:rPr>
              <a:t>ΑΠΑΝΤΗΣΕΙΣ ΠΡΟΗΓΟΥΜΕΝΩΝ ΕΡΩΤΗΣΕΩΝ</a:t>
            </a:r>
            <a:endParaRPr sz="1200">
              <a:solidFill>
                <a:srgbClr val="FF5858"/>
              </a:solidFill>
              <a:latin typeface="Fira Code"/>
              <a:ea typeface="Fira Code"/>
              <a:cs typeface="Fira Code"/>
              <a:sym typeface="Fira Code"/>
            </a:endParaRPr>
          </a:p>
        </p:txBody>
      </p:sp>
      <p:sp>
        <p:nvSpPr>
          <p:cNvPr id="931" name="Google Shape;931;p50"/>
          <p:cNvSpPr txBox="1"/>
          <p:nvPr>
            <p:ph idx="1" type="subTitle"/>
          </p:nvPr>
        </p:nvSpPr>
        <p:spPr>
          <a:xfrm>
            <a:off x="6024700" y="2373375"/>
            <a:ext cx="3049800" cy="126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2"/>
                </a:solidFill>
              </a:rPr>
              <a:t>Τι είναι ένας ταξινομητής (classifier);</a:t>
            </a:r>
            <a:endParaRPr sz="1100">
              <a:solidFill>
                <a:schemeClr val="lt2"/>
              </a:solidFill>
            </a:endParaRPr>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0"/>
              </a:spcAft>
              <a:buNone/>
            </a:pPr>
            <a:r>
              <a:rPr lang="el" sz="1100"/>
              <a:t>Ένας ταξινομητής είναι ένα μοντέλο μηχανικής μάθησης που χρησιμοποιείται για να κατατάξει ή να ταξινομήσει δεδομένα σε κατηγορίες ή τάξεις.</a:t>
            </a:r>
            <a:endParaRPr sz="1100"/>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Ποια είναι η διαδικασία της σταθεροποίησης των τυχαίων αριθμών στο scikit-learn;</a:t>
            </a:r>
            <a:endParaRPr sz="1100">
              <a:solidFill>
                <a:schemeClr val="lt2"/>
              </a:solidFill>
            </a:endParaRPr>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0"/>
              </a:spcAft>
              <a:buNone/>
            </a:pPr>
            <a:r>
              <a:rPr lang="el" sz="1100"/>
              <a:t>Μπορούμε να χρησιμοποιήσουμε το random_state για να ορίσουμε ένα…</a:t>
            </a:r>
            <a:endParaRPr sz="1100"/>
          </a:p>
          <a:p>
            <a:pPr indent="0" lvl="0" marL="0" rtl="0" algn="l">
              <a:lnSpc>
                <a:spcPct val="100000"/>
              </a:lnSpc>
              <a:spcBef>
                <a:spcPts val="400"/>
              </a:spcBef>
              <a:spcAft>
                <a:spcPts val="400"/>
              </a:spcAft>
              <a:buNone/>
            </a:pPr>
            <a:r>
              <a:rPr lang="el" sz="900">
                <a:solidFill>
                  <a:schemeClr val="dk2"/>
                </a:solidFill>
              </a:rPr>
              <a:t>Δείτε τις υπόλοιπες απαντησεις στις σημειώσεις…</a:t>
            </a:r>
            <a:endParaRPr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68"/>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28.1.18</a:t>
            </a:r>
            <a:r>
              <a:rPr lang="el" sz="5000">
                <a:solidFill>
                  <a:schemeClr val="accent6"/>
                </a:solidFill>
              </a:rPr>
              <a:t>{</a:t>
            </a:r>
            <a:endParaRPr sz="5000">
              <a:solidFill>
                <a:schemeClr val="accent6"/>
              </a:solidFill>
            </a:endParaRPr>
          </a:p>
        </p:txBody>
      </p:sp>
      <p:sp>
        <p:nvSpPr>
          <p:cNvPr id="1156" name="Google Shape;1156;p68"/>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Stochastic </a:t>
            </a:r>
            <a:r>
              <a:rPr lang="el" sz="2500">
                <a:solidFill>
                  <a:schemeClr val="accent3"/>
                </a:solidFill>
              </a:rPr>
              <a:t>Gradient </a:t>
            </a:r>
            <a:r>
              <a:rPr lang="el" sz="2500">
                <a:solidFill>
                  <a:schemeClr val="lt2"/>
                </a:solidFill>
              </a:rPr>
              <a:t>Descent</a:t>
            </a:r>
            <a:endParaRPr sz="2500">
              <a:solidFill>
                <a:schemeClr val="lt2"/>
              </a:solidFill>
            </a:endParaRPr>
          </a:p>
        </p:txBody>
      </p:sp>
      <p:sp>
        <p:nvSpPr>
          <p:cNvPr id="1157" name="Google Shape;1157;p6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58" name="Google Shape;1158;p68"/>
          <p:cNvCxnSpPr>
            <a:endCxn id="1157"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59" name="Google Shape;1159;p6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60" name="Google Shape;1160;p6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61" name="Google Shape;1161;p6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62" name="Google Shape;1162;p68"/>
          <p:cNvSpPr txBox="1"/>
          <p:nvPr>
            <p:ph idx="1" type="subTitle"/>
          </p:nvPr>
        </p:nvSpPr>
        <p:spPr>
          <a:xfrm>
            <a:off x="2589750" y="2335050"/>
            <a:ext cx="37470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Ο SVM αποτελούνταν από τη λήψη σημείων και την προβολή τους σε ένα χώρο, ένα επίπεδο, με τέτοιο τρόπο ώστε να μεγιστοποιείται η απόσταση μεταξύ των διαφορετικών κατηγοριών.</a:t>
            </a:r>
            <a:endParaRPr sz="1200"/>
          </a:p>
          <a:p>
            <a:pPr indent="0" lvl="0" marL="0" rtl="0" algn="l">
              <a:lnSpc>
                <a:spcPct val="100000"/>
              </a:lnSpc>
              <a:spcBef>
                <a:spcPts val="400"/>
              </a:spcBef>
              <a:spcAft>
                <a:spcPts val="0"/>
              </a:spcAft>
              <a:buNone/>
            </a:pPr>
            <a:r>
              <a:rPr lang="el" sz="1200"/>
              <a:t>Με μαθηματικούς όρους, αυτό ονομάζεται εύρεση του βέλτιστου μιας συνάρτησης.</a:t>
            </a:r>
            <a:endParaRPr sz="1200"/>
          </a:p>
          <a:p>
            <a:pPr indent="0" lvl="0" marL="0" rtl="0" algn="l">
              <a:lnSpc>
                <a:spcPct val="100000"/>
              </a:lnSpc>
              <a:spcBef>
                <a:spcPts val="400"/>
              </a:spcBef>
              <a:spcAft>
                <a:spcPts val="0"/>
              </a:spcAft>
              <a:buNone/>
            </a:pPr>
            <a:r>
              <a:rPr lang="el" sz="1200"/>
              <a:t>Και το Stochastic Gradient Descent (SGD) είναι στην πραγματικότητα ένας βελτιστοποιητής που επιτρέπει τη βελτίωση αλγορίθμων (ή συναρτήσεων) όπως ο SVM, ο Logistic Regression, κ.λπ.</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400"/>
              </a:spcAft>
              <a:buNone/>
            </a:pPr>
            <a:r>
              <a:t/>
            </a:r>
            <a:endParaRPr sz="1200"/>
          </a:p>
        </p:txBody>
      </p:sp>
      <p:sp>
        <p:nvSpPr>
          <p:cNvPr id="1163" name="Google Shape;1163;p68"/>
          <p:cNvSpPr txBox="1"/>
          <p:nvPr>
            <p:ph idx="1" type="subTitle"/>
          </p:nvPr>
        </p:nvSpPr>
        <p:spPr>
          <a:xfrm>
            <a:off x="6292175" y="2060625"/>
            <a:ext cx="24687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2"/>
                </a:solidFill>
              </a:rPr>
              <a:t>from sklearn.linear_model import SGDClassifier</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SGD = SGDClassifier()</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SGD.fit(X_train, y_train)</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Και η βαθμολογία που λαμβάνουμε είναι:</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sgd_score = SGD.score(X_test, y_test)</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print(sgd_score)</a:t>
            </a:r>
            <a:endParaRPr sz="1100">
              <a:solidFill>
                <a:schemeClr val="lt2"/>
              </a:solidFill>
            </a:endParaRPr>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400"/>
              </a:spcAft>
              <a:buNone/>
            </a:pPr>
            <a:r>
              <a:t/>
            </a:r>
            <a:endParaRPr sz="1100">
              <a:solidFill>
                <a:schemeClr val="lt2"/>
              </a:solidFill>
            </a:endParaRPr>
          </a:p>
        </p:txBody>
      </p:sp>
      <p:pic>
        <p:nvPicPr>
          <p:cNvPr id="1164" name="Google Shape;1164;p68"/>
          <p:cNvPicPr preferRelativeResize="0"/>
          <p:nvPr/>
        </p:nvPicPr>
        <p:blipFill>
          <a:blip r:embed="rId3">
            <a:alphaModFix/>
          </a:blip>
          <a:stretch>
            <a:fillRect/>
          </a:stretch>
        </p:blipFill>
        <p:spPr>
          <a:xfrm>
            <a:off x="6336750" y="3586575"/>
            <a:ext cx="2543175" cy="733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69"/>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28.1.19</a:t>
            </a:r>
            <a:r>
              <a:rPr lang="el" sz="5000">
                <a:solidFill>
                  <a:schemeClr val="accent6"/>
                </a:solidFill>
              </a:rPr>
              <a:t>{</a:t>
            </a:r>
            <a:endParaRPr sz="5000">
              <a:solidFill>
                <a:schemeClr val="accent6"/>
              </a:solidFill>
            </a:endParaRPr>
          </a:p>
        </p:txBody>
      </p:sp>
      <p:sp>
        <p:nvSpPr>
          <p:cNvPr id="1170" name="Google Shape;1170;p69"/>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Δέντρο </a:t>
            </a:r>
            <a:r>
              <a:rPr lang="el" sz="2500">
                <a:solidFill>
                  <a:schemeClr val="lt2"/>
                </a:solidFill>
              </a:rPr>
              <a:t>απόφασης</a:t>
            </a:r>
            <a:endParaRPr sz="2500">
              <a:solidFill>
                <a:schemeClr val="lt2"/>
              </a:solidFill>
            </a:endParaRPr>
          </a:p>
        </p:txBody>
      </p:sp>
      <p:sp>
        <p:nvSpPr>
          <p:cNvPr id="1171" name="Google Shape;1171;p6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72" name="Google Shape;1172;p69"/>
          <p:cNvCxnSpPr>
            <a:endCxn id="1171"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73" name="Google Shape;1173;p6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74" name="Google Shape;1174;p6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75" name="Google Shape;1175;p6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76" name="Google Shape;1176;p69"/>
          <p:cNvSpPr txBox="1"/>
          <p:nvPr>
            <p:ph idx="1" type="subTitle"/>
          </p:nvPr>
        </p:nvSpPr>
        <p:spPr>
          <a:xfrm>
            <a:off x="2589750" y="2335050"/>
            <a:ext cx="37470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Το Decision Tree είναι ένας από τους πιο ευρέως χρησιμοποιούμενους αλγόριθμους και ο πιο εύκολος στην κατανόηση!</a:t>
            </a:r>
            <a:endParaRPr sz="1200"/>
          </a:p>
          <a:p>
            <a:pPr indent="0" lvl="0" marL="0" rtl="0" algn="l">
              <a:lnSpc>
                <a:spcPct val="100000"/>
              </a:lnSpc>
              <a:spcBef>
                <a:spcPts val="400"/>
              </a:spcBef>
              <a:spcAft>
                <a:spcPts val="0"/>
              </a:spcAft>
              <a:buNone/>
            </a:pPr>
            <a:r>
              <a:rPr lang="el" sz="1200"/>
              <a:t>Κάνει υποθέσεις με τη μορφή δέντρου. Κάθε κόμβος του δέντρου αντιπροσωπεύει μια υπόθεση για ένα χαρακτηριστικό.</a:t>
            </a:r>
            <a:endParaRPr sz="1200"/>
          </a:p>
          <a:p>
            <a:pPr indent="0" lvl="0" marL="0" rtl="0" algn="l">
              <a:lnSpc>
                <a:spcPct val="100000"/>
              </a:lnSpc>
              <a:spcBef>
                <a:spcPts val="400"/>
              </a:spcBef>
              <a:spcAft>
                <a:spcPts val="400"/>
              </a:spcAft>
              <a:buNone/>
            </a:pPr>
            <a:r>
              <a:rPr lang="el" sz="1200"/>
              <a:t>Το δέντρο μπορεί να έχει τεράστιο μήκος και μπορεί να δοκιμάσει πολλά χαρακτηριστικά με διαφορετικούς τρόπους.</a:t>
            </a:r>
            <a:endParaRPr sz="1200"/>
          </a:p>
        </p:txBody>
      </p:sp>
      <p:sp>
        <p:nvSpPr>
          <p:cNvPr id="1177" name="Google Shape;1177;p69"/>
          <p:cNvSpPr txBox="1"/>
          <p:nvPr>
            <p:ph idx="1" type="subTitle"/>
          </p:nvPr>
        </p:nvSpPr>
        <p:spPr>
          <a:xfrm>
            <a:off x="6292175" y="2060625"/>
            <a:ext cx="2468700" cy="10518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2"/>
                </a:solidFill>
              </a:rPr>
              <a:t>from sklearn import tree</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decisionTree = tree.DecisionTreeClassifier()</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decisionTree.fit(X_train, y_train)</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 Και η βαθμολογία που λαμβάνουμε:</a:t>
            </a:r>
            <a:endParaRPr sz="1100">
              <a:solidFill>
                <a:schemeClr val="lt2"/>
              </a:solidFill>
            </a:endParaRPr>
          </a:p>
          <a:p>
            <a:pPr indent="0" lvl="0" marL="0" rtl="0" algn="l">
              <a:lnSpc>
                <a:spcPct val="100000"/>
              </a:lnSpc>
              <a:spcBef>
                <a:spcPts val="400"/>
              </a:spcBef>
              <a:spcAft>
                <a:spcPts val="0"/>
              </a:spcAft>
              <a:buNone/>
            </a:pPr>
            <a:r>
              <a:rPr lang="el" sz="1100">
                <a:solidFill>
                  <a:schemeClr val="lt2"/>
                </a:solidFill>
              </a:rPr>
              <a:t>decisionTree.score(X_test, y_test)</a:t>
            </a:r>
            <a:endParaRPr sz="1100">
              <a:solidFill>
                <a:schemeClr val="lt2"/>
              </a:solidFill>
            </a:endParaRPr>
          </a:p>
          <a:p>
            <a:pPr indent="0" lvl="0" marL="0" rtl="0" algn="l">
              <a:lnSpc>
                <a:spcPct val="100000"/>
              </a:lnSpc>
              <a:spcBef>
                <a:spcPts val="400"/>
              </a:spcBef>
              <a:spcAft>
                <a:spcPts val="0"/>
              </a:spcAft>
              <a:buNone/>
            </a:pPr>
            <a:r>
              <a:t/>
            </a:r>
            <a:endParaRPr sz="1100">
              <a:solidFill>
                <a:schemeClr val="lt2"/>
              </a:solidFill>
            </a:endParaRPr>
          </a:p>
          <a:p>
            <a:pPr indent="0" lvl="0" marL="0" rtl="0" algn="l">
              <a:lnSpc>
                <a:spcPct val="100000"/>
              </a:lnSpc>
              <a:spcBef>
                <a:spcPts val="400"/>
              </a:spcBef>
              <a:spcAft>
                <a:spcPts val="400"/>
              </a:spcAft>
              <a:buNone/>
            </a:pPr>
            <a:r>
              <a:t/>
            </a:r>
            <a:endParaRPr sz="1100">
              <a:solidFill>
                <a:schemeClr val="lt2"/>
              </a:solidFill>
            </a:endParaRPr>
          </a:p>
        </p:txBody>
      </p:sp>
      <p:pic>
        <p:nvPicPr>
          <p:cNvPr id="1178" name="Google Shape;1178;p69"/>
          <p:cNvPicPr preferRelativeResize="0"/>
          <p:nvPr/>
        </p:nvPicPr>
        <p:blipFill>
          <a:blip r:embed="rId3">
            <a:alphaModFix/>
          </a:blip>
          <a:stretch>
            <a:fillRect/>
          </a:stretch>
        </p:blipFill>
        <p:spPr>
          <a:xfrm>
            <a:off x="6312088" y="3636150"/>
            <a:ext cx="2428875" cy="73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70"/>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28.2.0</a:t>
            </a:r>
            <a:r>
              <a:rPr lang="el" sz="5000">
                <a:solidFill>
                  <a:schemeClr val="accent6"/>
                </a:solidFill>
              </a:rPr>
              <a:t>{</a:t>
            </a:r>
            <a:endParaRPr sz="5000">
              <a:solidFill>
                <a:schemeClr val="accent6"/>
              </a:solidFill>
            </a:endParaRPr>
          </a:p>
        </p:txBody>
      </p:sp>
      <p:sp>
        <p:nvSpPr>
          <p:cNvPr id="1184" name="Google Shape;1184;p70"/>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Ασκήσεις</a:t>
            </a:r>
            <a:endParaRPr sz="2500">
              <a:solidFill>
                <a:schemeClr val="lt2"/>
              </a:solidFill>
            </a:endParaRPr>
          </a:p>
        </p:txBody>
      </p:sp>
      <p:sp>
        <p:nvSpPr>
          <p:cNvPr id="1185" name="Google Shape;1185;p7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186" name="Google Shape;1186;p70"/>
          <p:cNvCxnSpPr>
            <a:endCxn id="1185" idx="0"/>
          </p:cNvCxnSpPr>
          <p:nvPr/>
        </p:nvCxnSpPr>
        <p:spPr>
          <a:xfrm flipH="1">
            <a:off x="1850600" y="1586475"/>
            <a:ext cx="20700" cy="2000100"/>
          </a:xfrm>
          <a:prstGeom prst="straightConnector1">
            <a:avLst/>
          </a:prstGeom>
          <a:noFill/>
          <a:ln cap="flat" cmpd="sng" w="9525">
            <a:solidFill>
              <a:schemeClr val="accent4"/>
            </a:solidFill>
            <a:prstDash val="solid"/>
            <a:round/>
            <a:headEnd len="med" w="med" type="none"/>
            <a:tailEnd len="med" w="med" type="none"/>
          </a:ln>
        </p:spPr>
      </p:cxnSp>
      <p:sp>
        <p:nvSpPr>
          <p:cNvPr id="1187" name="Google Shape;1187;p7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188" name="Google Shape;1188;p7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189" name="Google Shape;1189;p7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1190" name="Google Shape;1190;p70"/>
          <p:cNvSpPr txBox="1"/>
          <p:nvPr>
            <p:ph idx="1" type="subTitle"/>
          </p:nvPr>
        </p:nvSpPr>
        <p:spPr>
          <a:xfrm>
            <a:off x="2571925" y="1319050"/>
            <a:ext cx="25080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Άσκηση 1: Data Splitting</a:t>
            </a:r>
            <a:endParaRPr sz="1200"/>
          </a:p>
        </p:txBody>
      </p:sp>
      <p:sp>
        <p:nvSpPr>
          <p:cNvPr id="1191" name="Google Shape;1191;p70"/>
          <p:cNvSpPr txBox="1"/>
          <p:nvPr>
            <p:ph idx="1" type="subTitle"/>
          </p:nvPr>
        </p:nvSpPr>
        <p:spPr>
          <a:xfrm>
            <a:off x="2571925" y="1800250"/>
            <a:ext cx="6149700" cy="39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solidFill>
                  <a:schemeClr val="lt2"/>
                </a:solidFill>
              </a:rPr>
              <a:t>Διαχωρίστε το dataset των κρασιών σε δύο training και testing sets χρησιμοποιώντας μια ποσοστοποίηση 70% - 30%.</a:t>
            </a:r>
            <a:endParaRPr sz="1200">
              <a:solidFill>
                <a:schemeClr val="lt2"/>
              </a:solidFill>
            </a:endParaRPr>
          </a:p>
        </p:txBody>
      </p:sp>
      <p:sp>
        <p:nvSpPr>
          <p:cNvPr id="1192" name="Google Shape;1192;p70"/>
          <p:cNvSpPr txBox="1"/>
          <p:nvPr>
            <p:ph idx="1" type="subTitle"/>
          </p:nvPr>
        </p:nvSpPr>
        <p:spPr>
          <a:xfrm>
            <a:off x="2571925" y="2340400"/>
            <a:ext cx="31053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Άσκηση 2: Εκπαίδευση μοντέλου</a:t>
            </a:r>
            <a:endParaRPr sz="1200"/>
          </a:p>
        </p:txBody>
      </p:sp>
      <p:sp>
        <p:nvSpPr>
          <p:cNvPr id="1193" name="Google Shape;1193;p70"/>
          <p:cNvSpPr txBox="1"/>
          <p:nvPr>
            <p:ph idx="1" type="subTitle"/>
          </p:nvPr>
        </p:nvSpPr>
        <p:spPr>
          <a:xfrm>
            <a:off x="2571925" y="2821588"/>
            <a:ext cx="6149700" cy="39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solidFill>
                  <a:schemeClr val="lt2"/>
                </a:solidFill>
              </a:rPr>
              <a:t>Εκπαιδεύστε ένα μοντέλο Logistic Regression επάνω στο wine dataset χρησιμοποιώντας τα training data και μετά, τυπώστε την ακρίβεια του μοντέλου επάνω στα testing data.</a:t>
            </a:r>
            <a:endParaRPr sz="1200">
              <a:solidFill>
                <a:schemeClr val="lt2"/>
              </a:solidFill>
            </a:endParaRPr>
          </a:p>
        </p:txBody>
      </p:sp>
      <p:sp>
        <p:nvSpPr>
          <p:cNvPr id="1194" name="Google Shape;1194;p70"/>
          <p:cNvSpPr txBox="1"/>
          <p:nvPr>
            <p:ph idx="1" type="subTitle"/>
          </p:nvPr>
        </p:nvSpPr>
        <p:spPr>
          <a:xfrm>
            <a:off x="2571925" y="3361750"/>
            <a:ext cx="5805600" cy="481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t>Άσκηση 3: Οπτικοποίηση δένδρου αποφάσεων</a:t>
            </a:r>
            <a:endParaRPr sz="1200"/>
          </a:p>
        </p:txBody>
      </p:sp>
      <p:sp>
        <p:nvSpPr>
          <p:cNvPr id="1195" name="Google Shape;1195;p70"/>
          <p:cNvSpPr txBox="1"/>
          <p:nvPr>
            <p:ph idx="1" type="subTitle"/>
          </p:nvPr>
        </p:nvSpPr>
        <p:spPr>
          <a:xfrm>
            <a:off x="2571925" y="3842950"/>
            <a:ext cx="6149700" cy="3993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200">
                <a:solidFill>
                  <a:schemeClr val="lt2"/>
                </a:solidFill>
              </a:rPr>
              <a:t>Εκπαιδεύστε έναν ταξινομητή δένδρου αποφάσεων επάνω στο wine dataset χρησιμοποιώντας τα παραπάνω training data, και μετά οπτικοποιήστε το δένδρο αποφάσεων.</a:t>
            </a:r>
            <a:endParaRPr sz="12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1"/>
          <p:cNvSpPr txBox="1"/>
          <p:nvPr>
            <p:ph idx="1" type="subTitle"/>
          </p:nvPr>
        </p:nvSpPr>
        <p:spPr>
          <a:xfrm>
            <a:off x="5267150" y="1857350"/>
            <a:ext cx="3752100" cy="2512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Θα δούμε διαφορετικές τεχνικές EDA και στη συνέχεια θα δούμε 4 μοντέλα Machine Learning:</a:t>
            </a:r>
            <a:endParaRPr sz="1400"/>
          </a:p>
          <a:p>
            <a:pPr indent="0" lvl="0" marL="0" rtl="0" algn="l">
              <a:lnSpc>
                <a:spcPct val="100000"/>
              </a:lnSpc>
              <a:spcBef>
                <a:spcPts val="400"/>
              </a:spcBef>
              <a:spcAft>
                <a:spcPts val="0"/>
              </a:spcAft>
              <a:buNone/>
            </a:pPr>
            <a:r>
              <a:t/>
            </a:r>
            <a:endParaRPr sz="1400"/>
          </a:p>
          <a:p>
            <a:pPr indent="0" lvl="0" marL="0" rtl="0" algn="l">
              <a:lnSpc>
                <a:spcPct val="100000"/>
              </a:lnSpc>
              <a:spcBef>
                <a:spcPts val="400"/>
              </a:spcBef>
              <a:spcAft>
                <a:spcPts val="0"/>
              </a:spcAft>
              <a:buNone/>
            </a:pPr>
            <a:r>
              <a:rPr lang="el" sz="1400"/>
              <a:t>•	</a:t>
            </a:r>
            <a:r>
              <a:rPr lang="el" sz="1400">
                <a:solidFill>
                  <a:schemeClr val="lt2"/>
                </a:solidFill>
              </a:rPr>
              <a:t>Logistic Regression</a:t>
            </a:r>
            <a:endParaRPr sz="1400">
              <a:solidFill>
                <a:schemeClr val="lt2"/>
              </a:solidFill>
            </a:endParaRPr>
          </a:p>
          <a:p>
            <a:pPr indent="0" lvl="0" marL="0" rtl="0" algn="l">
              <a:lnSpc>
                <a:spcPct val="100000"/>
              </a:lnSpc>
              <a:spcBef>
                <a:spcPts val="400"/>
              </a:spcBef>
              <a:spcAft>
                <a:spcPts val="0"/>
              </a:spcAft>
              <a:buNone/>
            </a:pPr>
            <a:r>
              <a:rPr lang="el" sz="1400">
                <a:solidFill>
                  <a:schemeClr val="lt2"/>
                </a:solidFill>
              </a:rPr>
              <a:t>•	Υποστήριξη Μηχανών Διανυσμάτων - Support  Vector Machines – SVM</a:t>
            </a:r>
            <a:endParaRPr sz="1400">
              <a:solidFill>
                <a:schemeClr val="lt2"/>
              </a:solidFill>
            </a:endParaRPr>
          </a:p>
          <a:p>
            <a:pPr indent="0" lvl="0" marL="0" rtl="0" algn="l">
              <a:lnSpc>
                <a:spcPct val="100000"/>
              </a:lnSpc>
              <a:spcBef>
                <a:spcPts val="400"/>
              </a:spcBef>
              <a:spcAft>
                <a:spcPts val="0"/>
              </a:spcAft>
              <a:buNone/>
            </a:pPr>
            <a:r>
              <a:rPr lang="el" sz="1400">
                <a:solidFill>
                  <a:schemeClr val="lt2"/>
                </a:solidFill>
              </a:rPr>
              <a:t>•	Στοχαστική Κάθοδος Κλίσης - Stochastic Gradient Descent</a:t>
            </a:r>
            <a:endParaRPr sz="1400">
              <a:solidFill>
                <a:schemeClr val="lt2"/>
              </a:solidFill>
            </a:endParaRPr>
          </a:p>
          <a:p>
            <a:pPr indent="0" lvl="0" marL="0" rtl="0" algn="l">
              <a:lnSpc>
                <a:spcPct val="100000"/>
              </a:lnSpc>
              <a:spcBef>
                <a:spcPts val="400"/>
              </a:spcBef>
              <a:spcAft>
                <a:spcPts val="400"/>
              </a:spcAft>
              <a:buNone/>
            </a:pPr>
            <a:r>
              <a:rPr lang="el" sz="1400">
                <a:solidFill>
                  <a:schemeClr val="lt2"/>
                </a:solidFill>
              </a:rPr>
              <a:t>•	Decision Tree - Δέντρο</a:t>
            </a:r>
            <a:r>
              <a:rPr lang="el" sz="1400"/>
              <a:t> </a:t>
            </a:r>
            <a:r>
              <a:rPr lang="el" sz="1400">
                <a:solidFill>
                  <a:schemeClr val="lt2"/>
                </a:solidFill>
              </a:rPr>
              <a:t>απόφασης</a:t>
            </a:r>
            <a:endParaRPr sz="1400">
              <a:solidFill>
                <a:schemeClr val="lt2"/>
              </a:solidFill>
            </a:endParaRPr>
          </a:p>
        </p:txBody>
      </p:sp>
      <p:sp>
        <p:nvSpPr>
          <p:cNvPr id="937" name="Google Shape;937;p51"/>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28.1.0</a:t>
            </a:r>
            <a:r>
              <a:rPr lang="el" sz="5000">
                <a:solidFill>
                  <a:schemeClr val="accent6"/>
                </a:solidFill>
              </a:rPr>
              <a:t>{</a:t>
            </a:r>
            <a:endParaRPr sz="5000">
              <a:solidFill>
                <a:schemeClr val="accent6"/>
              </a:solidFill>
            </a:endParaRPr>
          </a:p>
        </p:txBody>
      </p:sp>
      <p:sp>
        <p:nvSpPr>
          <p:cNvPr id="938" name="Google Shape;938;p51"/>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Εφαρμογή Μοντέλων Machine </a:t>
            </a:r>
            <a:r>
              <a:rPr lang="el" sz="2400">
                <a:solidFill>
                  <a:schemeClr val="accent3"/>
                </a:solidFill>
              </a:rPr>
              <a:t>Learning </a:t>
            </a:r>
            <a:r>
              <a:rPr lang="el" sz="2400">
                <a:solidFill>
                  <a:schemeClr val="lt2"/>
                </a:solidFill>
              </a:rPr>
              <a:t>με το SciKit-Learn</a:t>
            </a:r>
            <a:endParaRPr sz="2400">
              <a:solidFill>
                <a:schemeClr val="lt2"/>
              </a:solidFill>
            </a:endParaRPr>
          </a:p>
        </p:txBody>
      </p:sp>
      <p:sp>
        <p:nvSpPr>
          <p:cNvPr id="939" name="Google Shape;939;p5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40" name="Google Shape;940;p51"/>
          <p:cNvCxnSpPr>
            <a:endCxn id="939"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941" name="Google Shape;941;p5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42" name="Google Shape;942;p5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43" name="Google Shape;943;p5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44" name="Google Shape;944;p51"/>
          <p:cNvSpPr txBox="1"/>
          <p:nvPr/>
        </p:nvSpPr>
        <p:spPr>
          <a:xfrm>
            <a:off x="2272650" y="1546925"/>
            <a:ext cx="28518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chemeClr val="accent3"/>
                </a:solidFill>
                <a:latin typeface="Fira Code"/>
                <a:ea typeface="Fira Code"/>
                <a:cs typeface="Fira Code"/>
                <a:sym typeface="Fira Code"/>
              </a:rPr>
              <a:t>Σε αυτό το μάθημα θα κάνουμε πρώτα μια Εξερευνητική Ανάλυση Δεδομένων (Exploratory Data Analysis - EDA) για να κατανοήσουμε το σύνολο δεδομένων μας και να αποφασίσουμε ποια μοντέλα θα χρησιμοποιήσουμε για Μηχανική Μάθηση.</a:t>
            </a:r>
            <a:endParaRPr>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52"/>
          <p:cNvSpPr txBox="1"/>
          <p:nvPr>
            <p:ph idx="1" type="subTitle"/>
          </p:nvPr>
        </p:nvSpPr>
        <p:spPr>
          <a:xfrm>
            <a:off x="5668200" y="2166475"/>
            <a:ext cx="3258600" cy="17826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t>Σ’ αυτό το αρχείο, υπάρχουν διάφορες μετρήσεις, με σκοπό να διαπιστώνεται η ποιότητα του κρασιού.</a:t>
            </a:r>
            <a:endParaRPr sz="1200"/>
          </a:p>
          <a:p>
            <a:pPr indent="0" lvl="0" marL="0" rtl="0" algn="l">
              <a:lnSpc>
                <a:spcPct val="100000"/>
              </a:lnSpc>
              <a:spcBef>
                <a:spcPts val="400"/>
              </a:spcBef>
              <a:spcAft>
                <a:spcPts val="0"/>
              </a:spcAft>
              <a:buNone/>
            </a:pPr>
            <a:r>
              <a:rPr lang="el" sz="1200"/>
              <a:t>Ξεκινάμε με την εισαγωγή της Pandas, την οποία έχουμε ήδη γνωρίσει, ώστε να γνωρίσουμε και τα δεδομένα μας.</a:t>
            </a:r>
            <a:endParaRPr sz="1200"/>
          </a:p>
          <a:p>
            <a:pPr indent="0" lvl="0" marL="0" rtl="0" algn="l">
              <a:lnSpc>
                <a:spcPct val="100000"/>
              </a:lnSpc>
              <a:spcBef>
                <a:spcPts val="400"/>
              </a:spcBef>
              <a:spcAft>
                <a:spcPts val="0"/>
              </a:spcAft>
              <a:buNone/>
            </a:pPr>
            <a:r>
              <a:rPr lang="el" sz="1200">
                <a:solidFill>
                  <a:schemeClr val="lt2"/>
                </a:solidFill>
              </a:rPr>
              <a:t>import pandas as pd</a:t>
            </a:r>
            <a:endParaRPr sz="1200">
              <a:solidFill>
                <a:schemeClr val="lt2"/>
              </a:solidFill>
            </a:endParaRPr>
          </a:p>
          <a:p>
            <a:pPr indent="0" lvl="0" marL="0" rtl="0" algn="l">
              <a:lnSpc>
                <a:spcPct val="100000"/>
              </a:lnSpc>
              <a:spcBef>
                <a:spcPts val="400"/>
              </a:spcBef>
              <a:spcAft>
                <a:spcPts val="0"/>
              </a:spcAft>
              <a:buNone/>
            </a:pPr>
            <a:r>
              <a:rPr lang="el" sz="1200"/>
              <a:t>και</a:t>
            </a:r>
            <a:endParaRPr sz="1200"/>
          </a:p>
          <a:p>
            <a:pPr indent="0" lvl="0" marL="0" rtl="0" algn="l">
              <a:lnSpc>
                <a:spcPct val="100000"/>
              </a:lnSpc>
              <a:spcBef>
                <a:spcPts val="400"/>
              </a:spcBef>
              <a:spcAft>
                <a:spcPts val="0"/>
              </a:spcAft>
              <a:buNone/>
            </a:pPr>
            <a:r>
              <a:rPr lang="el" sz="1200">
                <a:solidFill>
                  <a:schemeClr val="lt2"/>
                </a:solidFill>
              </a:rPr>
              <a:t>df = pd.read_csv("winequality-white.csv", sep=";")</a:t>
            </a:r>
            <a:endParaRPr sz="1200">
              <a:solidFill>
                <a:schemeClr val="lt2"/>
              </a:solidFill>
            </a:endParaRPr>
          </a:p>
          <a:p>
            <a:pPr indent="0" lvl="0" marL="0" rtl="0" algn="l">
              <a:lnSpc>
                <a:spcPct val="100000"/>
              </a:lnSpc>
              <a:spcBef>
                <a:spcPts val="400"/>
              </a:spcBef>
              <a:spcAft>
                <a:spcPts val="0"/>
              </a:spcAft>
              <a:buNone/>
            </a:pPr>
            <a:r>
              <a:t/>
            </a:r>
            <a:endParaRPr sz="1200">
              <a:solidFill>
                <a:schemeClr val="lt2"/>
              </a:solidFill>
            </a:endParaRPr>
          </a:p>
          <a:p>
            <a:pPr indent="0" lvl="0" marL="0" rtl="0" algn="l">
              <a:lnSpc>
                <a:spcPct val="100000"/>
              </a:lnSpc>
              <a:spcBef>
                <a:spcPts val="400"/>
              </a:spcBef>
              <a:spcAft>
                <a:spcPts val="400"/>
              </a:spcAft>
              <a:buNone/>
            </a:pPr>
            <a:r>
              <a:t/>
            </a:r>
            <a:endParaRPr sz="1200">
              <a:solidFill>
                <a:schemeClr val="lt2"/>
              </a:solidFill>
            </a:endParaRPr>
          </a:p>
        </p:txBody>
      </p:sp>
      <p:sp>
        <p:nvSpPr>
          <p:cNvPr id="950" name="Google Shape;950;p52"/>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28.1.2</a:t>
            </a:r>
            <a:r>
              <a:rPr lang="el" sz="5000">
                <a:solidFill>
                  <a:schemeClr val="accent6"/>
                </a:solidFill>
              </a:rPr>
              <a:t>{</a:t>
            </a:r>
            <a:endParaRPr sz="5000">
              <a:solidFill>
                <a:schemeClr val="accent6"/>
              </a:solidFill>
            </a:endParaRPr>
          </a:p>
        </p:txBody>
      </p:sp>
      <p:sp>
        <p:nvSpPr>
          <p:cNvPr id="951" name="Google Shape;951;p52"/>
          <p:cNvSpPr txBox="1"/>
          <p:nvPr>
            <p:ph idx="2" type="title"/>
          </p:nvPr>
        </p:nvSpPr>
        <p:spPr>
          <a:xfrm>
            <a:off x="2673675" y="686500"/>
            <a:ext cx="63456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400">
                <a:solidFill>
                  <a:schemeClr val="accent2"/>
                </a:solidFill>
              </a:rPr>
              <a:t>Wine Dataset </a:t>
            </a:r>
            <a:r>
              <a:rPr lang="el" sz="2400">
                <a:solidFill>
                  <a:schemeClr val="accent3"/>
                </a:solidFill>
              </a:rPr>
              <a:t>- </a:t>
            </a:r>
            <a:r>
              <a:rPr lang="el" sz="2400">
                <a:solidFill>
                  <a:schemeClr val="lt2"/>
                </a:solidFill>
              </a:rPr>
              <a:t>Δεδομένα κρασιού</a:t>
            </a:r>
            <a:endParaRPr sz="2400">
              <a:solidFill>
                <a:schemeClr val="lt2"/>
              </a:solidFill>
            </a:endParaRPr>
          </a:p>
        </p:txBody>
      </p:sp>
      <p:sp>
        <p:nvSpPr>
          <p:cNvPr id="952" name="Google Shape;952;p5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53" name="Google Shape;953;p52"/>
          <p:cNvCxnSpPr>
            <a:endCxn id="952" idx="0"/>
          </p:cNvCxnSpPr>
          <p:nvPr/>
        </p:nvCxnSpPr>
        <p:spPr>
          <a:xfrm flipH="1">
            <a:off x="1850600" y="1506075"/>
            <a:ext cx="38700" cy="2080500"/>
          </a:xfrm>
          <a:prstGeom prst="straightConnector1">
            <a:avLst/>
          </a:prstGeom>
          <a:noFill/>
          <a:ln cap="flat" cmpd="sng" w="9525">
            <a:solidFill>
              <a:schemeClr val="accent4"/>
            </a:solidFill>
            <a:prstDash val="solid"/>
            <a:round/>
            <a:headEnd len="med" w="med" type="none"/>
            <a:tailEnd len="med" w="med" type="none"/>
          </a:ln>
        </p:spPr>
      </p:cxnSp>
      <p:sp>
        <p:nvSpPr>
          <p:cNvPr id="954" name="Google Shape;954;p5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55" name="Google Shape;955;p5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56" name="Google Shape;956;p5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957" name="Google Shape;957;p52"/>
          <p:cNvSpPr txBox="1"/>
          <p:nvPr/>
        </p:nvSpPr>
        <p:spPr>
          <a:xfrm>
            <a:off x="2272650" y="1546925"/>
            <a:ext cx="33957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accent3"/>
                </a:solidFill>
                <a:latin typeface="Fira Code"/>
                <a:ea typeface="Fira Code"/>
                <a:cs typeface="Fira Code"/>
                <a:sym typeface="Fira Code"/>
              </a:rPr>
              <a:t>Χρειαζόμαστε ένα dataset για να πειραματιζόμαστε. Θα χρησιμοποιήσουμε ένα αρκετά διαδεδομένο δημόσιο dataset, το οποίο περιέχει δεδομένα κρασιού και είναι το winequality-white</a:t>
            </a:r>
            <a:endParaRPr sz="1200">
              <a:solidFill>
                <a:schemeClr val="accent3"/>
              </a:solidFill>
              <a:latin typeface="Fira Code"/>
              <a:ea typeface="Fira Code"/>
              <a:cs typeface="Fira Code"/>
              <a:sym typeface="Fira Cod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53"/>
          <p:cNvSpPr txBox="1"/>
          <p:nvPr>
            <p:ph idx="1" type="subTitle"/>
          </p:nvPr>
        </p:nvSpPr>
        <p:spPr>
          <a:xfrm>
            <a:off x="2678875" y="2161275"/>
            <a:ext cx="34365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100">
                <a:solidFill>
                  <a:schemeClr val="lt2"/>
                </a:solidFill>
              </a:rPr>
              <a:t>print(df.dtypes)</a:t>
            </a:r>
            <a:endParaRPr sz="1100">
              <a:solidFill>
                <a:schemeClr val="lt2"/>
              </a:solidFill>
            </a:endParaRPr>
          </a:p>
          <a:p>
            <a:pPr indent="0" lvl="0" marL="0" rtl="0" algn="l">
              <a:lnSpc>
                <a:spcPct val="100000"/>
              </a:lnSpc>
              <a:spcBef>
                <a:spcPts val="400"/>
              </a:spcBef>
              <a:spcAft>
                <a:spcPts val="0"/>
              </a:spcAft>
              <a:buNone/>
            </a:pPr>
            <a:r>
              <a:t/>
            </a:r>
            <a:endParaRPr sz="1100"/>
          </a:p>
          <a:p>
            <a:pPr indent="0" lvl="0" marL="0" rtl="0" algn="l">
              <a:lnSpc>
                <a:spcPct val="100000"/>
              </a:lnSpc>
              <a:spcBef>
                <a:spcPts val="400"/>
              </a:spcBef>
              <a:spcAft>
                <a:spcPts val="0"/>
              </a:spcAft>
              <a:buNone/>
            </a:pPr>
            <a:r>
              <a:rPr lang="el" sz="1100"/>
              <a:t>•	σταθερή οξύτητα – float64</a:t>
            </a:r>
            <a:endParaRPr sz="1100"/>
          </a:p>
          <a:p>
            <a:pPr indent="0" lvl="0" marL="0" rtl="0" algn="l">
              <a:lnSpc>
                <a:spcPct val="100000"/>
              </a:lnSpc>
              <a:spcBef>
                <a:spcPts val="400"/>
              </a:spcBef>
              <a:spcAft>
                <a:spcPts val="0"/>
              </a:spcAft>
              <a:buNone/>
            </a:pPr>
            <a:r>
              <a:rPr lang="el" sz="1100"/>
              <a:t>•	πτητική οξύτητα – float64</a:t>
            </a:r>
            <a:endParaRPr sz="1100"/>
          </a:p>
          <a:p>
            <a:pPr indent="0" lvl="0" marL="0" rtl="0" algn="l">
              <a:lnSpc>
                <a:spcPct val="100000"/>
              </a:lnSpc>
              <a:spcBef>
                <a:spcPts val="400"/>
              </a:spcBef>
              <a:spcAft>
                <a:spcPts val="0"/>
              </a:spcAft>
              <a:buNone/>
            </a:pPr>
            <a:r>
              <a:rPr lang="el" sz="1100"/>
              <a:t>•	κιτρικό οξύ – float64</a:t>
            </a:r>
            <a:endParaRPr sz="1100"/>
          </a:p>
          <a:p>
            <a:pPr indent="0" lvl="0" marL="0" rtl="0" algn="l">
              <a:lnSpc>
                <a:spcPct val="100000"/>
              </a:lnSpc>
              <a:spcBef>
                <a:spcPts val="400"/>
              </a:spcBef>
              <a:spcAft>
                <a:spcPts val="0"/>
              </a:spcAft>
              <a:buNone/>
            </a:pPr>
            <a:r>
              <a:rPr lang="el" sz="1100"/>
              <a:t>•	υπολειμματικά σάκχαρα– float64</a:t>
            </a:r>
            <a:endParaRPr sz="1100"/>
          </a:p>
          <a:p>
            <a:pPr indent="0" lvl="0" marL="0" rtl="0" algn="l">
              <a:lnSpc>
                <a:spcPct val="100000"/>
              </a:lnSpc>
              <a:spcBef>
                <a:spcPts val="400"/>
              </a:spcBef>
              <a:spcAft>
                <a:spcPts val="0"/>
              </a:spcAft>
              <a:buNone/>
            </a:pPr>
            <a:r>
              <a:rPr lang="el" sz="1100"/>
              <a:t>•	χλωρίδια – float64</a:t>
            </a:r>
            <a:endParaRPr sz="1100"/>
          </a:p>
          <a:p>
            <a:pPr indent="0" lvl="0" marL="0" rtl="0" algn="l">
              <a:lnSpc>
                <a:spcPct val="100000"/>
              </a:lnSpc>
              <a:spcBef>
                <a:spcPts val="400"/>
              </a:spcBef>
              <a:spcAft>
                <a:spcPts val="0"/>
              </a:spcAft>
              <a:buNone/>
            </a:pPr>
            <a:r>
              <a:rPr lang="el" sz="1100"/>
              <a:t>•	ελεύθερο διοξείδιο του θείου – float64</a:t>
            </a:r>
            <a:endParaRPr sz="1100"/>
          </a:p>
          <a:p>
            <a:pPr indent="0" lvl="0" marL="0" rtl="0" algn="l">
              <a:lnSpc>
                <a:spcPct val="100000"/>
              </a:lnSpc>
              <a:spcBef>
                <a:spcPts val="400"/>
              </a:spcBef>
              <a:spcAft>
                <a:spcPts val="0"/>
              </a:spcAft>
              <a:buNone/>
            </a:pPr>
            <a:r>
              <a:rPr lang="el" sz="1100"/>
              <a:t>•	ολικό διοξείδιο του θείου – float64</a:t>
            </a:r>
            <a:endParaRPr sz="1100"/>
          </a:p>
          <a:p>
            <a:pPr indent="0" lvl="0" marL="0" rtl="0" algn="l">
              <a:lnSpc>
                <a:spcPct val="100000"/>
              </a:lnSpc>
              <a:spcBef>
                <a:spcPts val="400"/>
              </a:spcBef>
              <a:spcAft>
                <a:spcPts val="0"/>
              </a:spcAft>
              <a:buNone/>
            </a:pPr>
            <a:r>
              <a:rPr lang="el" sz="1100"/>
              <a:t>•	πυκνότητα – float64</a:t>
            </a:r>
            <a:endParaRPr sz="1100"/>
          </a:p>
          <a:p>
            <a:pPr indent="0" lvl="0" marL="0" rtl="0" algn="l">
              <a:lnSpc>
                <a:spcPct val="100000"/>
              </a:lnSpc>
              <a:spcBef>
                <a:spcPts val="400"/>
              </a:spcBef>
              <a:spcAft>
                <a:spcPts val="0"/>
              </a:spcAft>
              <a:buNone/>
            </a:pPr>
            <a:r>
              <a:rPr lang="el" sz="1100"/>
              <a:t>•	pH – float64</a:t>
            </a:r>
            <a:endParaRPr sz="1100"/>
          </a:p>
          <a:p>
            <a:pPr indent="0" lvl="0" marL="0" rtl="0" algn="l">
              <a:lnSpc>
                <a:spcPct val="100000"/>
              </a:lnSpc>
              <a:spcBef>
                <a:spcPts val="400"/>
              </a:spcBef>
              <a:spcAft>
                <a:spcPts val="0"/>
              </a:spcAft>
              <a:buNone/>
            </a:pPr>
            <a:r>
              <a:rPr lang="el" sz="1100"/>
              <a:t>•	θειικά – float64</a:t>
            </a:r>
            <a:endParaRPr sz="1100"/>
          </a:p>
          <a:p>
            <a:pPr indent="0" lvl="0" marL="0" rtl="0" algn="l">
              <a:lnSpc>
                <a:spcPct val="100000"/>
              </a:lnSpc>
              <a:spcBef>
                <a:spcPts val="400"/>
              </a:spcBef>
              <a:spcAft>
                <a:spcPts val="0"/>
              </a:spcAft>
              <a:buNone/>
            </a:pPr>
            <a:r>
              <a:rPr lang="el" sz="1100"/>
              <a:t>•	alcohol – float64</a:t>
            </a:r>
            <a:endParaRPr sz="1100"/>
          </a:p>
          <a:p>
            <a:pPr indent="0" lvl="0" marL="0" rtl="0" algn="l">
              <a:lnSpc>
                <a:spcPct val="100000"/>
              </a:lnSpc>
              <a:spcBef>
                <a:spcPts val="400"/>
              </a:spcBef>
              <a:spcAft>
                <a:spcPts val="400"/>
              </a:spcAft>
              <a:buNone/>
            </a:pPr>
            <a:r>
              <a:rPr lang="el" sz="1100"/>
              <a:t>•	ποιότητα (προβλεπόμενη) – int64</a:t>
            </a:r>
            <a:endParaRPr sz="1100"/>
          </a:p>
        </p:txBody>
      </p:sp>
      <p:sp>
        <p:nvSpPr>
          <p:cNvPr id="963" name="Google Shape;963;p53"/>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28.1.3</a:t>
            </a:r>
            <a:r>
              <a:rPr lang="el" sz="5000">
                <a:solidFill>
                  <a:schemeClr val="accent6"/>
                </a:solidFill>
              </a:rPr>
              <a:t>{</a:t>
            </a:r>
            <a:endParaRPr sz="5000">
              <a:solidFill>
                <a:schemeClr val="accent6"/>
              </a:solidFill>
            </a:endParaRPr>
          </a:p>
        </p:txBody>
      </p:sp>
      <p:sp>
        <p:nvSpPr>
          <p:cNvPr id="964" name="Google Shape;964;p53"/>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Χαρακτηριστικά των </a:t>
            </a:r>
            <a:r>
              <a:rPr lang="el" sz="2500">
                <a:solidFill>
                  <a:schemeClr val="accent3"/>
                </a:solidFill>
              </a:rPr>
              <a:t>δεδομένων και</a:t>
            </a:r>
            <a:r>
              <a:rPr lang="el" sz="2500">
                <a:solidFill>
                  <a:schemeClr val="accent2"/>
                </a:solidFill>
              </a:rPr>
              <a:t> </a:t>
            </a:r>
            <a:r>
              <a:rPr lang="el" sz="2500">
                <a:solidFill>
                  <a:schemeClr val="lt2"/>
                </a:solidFill>
              </a:rPr>
              <a:t>στόχος του project</a:t>
            </a:r>
            <a:endParaRPr sz="2500">
              <a:solidFill>
                <a:schemeClr val="lt2"/>
              </a:solidFill>
            </a:endParaRPr>
          </a:p>
        </p:txBody>
      </p:sp>
      <p:sp>
        <p:nvSpPr>
          <p:cNvPr id="965" name="Google Shape;965;p5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66" name="Google Shape;966;p53"/>
          <p:cNvCxnSpPr/>
          <p:nvPr/>
        </p:nvCxnSpPr>
        <p:spPr>
          <a:xfrm flipH="1">
            <a:off x="1814325" y="1568550"/>
            <a:ext cx="21600" cy="2018100"/>
          </a:xfrm>
          <a:prstGeom prst="straightConnector1">
            <a:avLst/>
          </a:prstGeom>
          <a:noFill/>
          <a:ln cap="flat" cmpd="sng" w="9525">
            <a:solidFill>
              <a:schemeClr val="accent4"/>
            </a:solidFill>
            <a:prstDash val="solid"/>
            <a:round/>
            <a:headEnd len="med" w="med" type="none"/>
            <a:tailEnd len="med" w="med" type="none"/>
          </a:ln>
        </p:spPr>
      </p:cxnSp>
      <p:sp>
        <p:nvSpPr>
          <p:cNvPr id="967" name="Google Shape;967;p5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68" name="Google Shape;968;p5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69" name="Google Shape;969;p5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pic>
        <p:nvPicPr>
          <p:cNvPr id="970" name="Google Shape;970;p53"/>
          <p:cNvPicPr preferRelativeResize="0"/>
          <p:nvPr/>
        </p:nvPicPr>
        <p:blipFill>
          <a:blip r:embed="rId3">
            <a:alphaModFix/>
          </a:blip>
          <a:stretch>
            <a:fillRect/>
          </a:stretch>
        </p:blipFill>
        <p:spPr>
          <a:xfrm>
            <a:off x="6115343" y="1938346"/>
            <a:ext cx="2863832" cy="23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4"/>
          <p:cNvSpPr txBox="1"/>
          <p:nvPr>
            <p:ph idx="1" type="subTitle"/>
          </p:nvPr>
        </p:nvSpPr>
        <p:spPr>
          <a:xfrm>
            <a:off x="2964075" y="2784225"/>
            <a:ext cx="5769900" cy="11046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200">
                <a:solidFill>
                  <a:schemeClr val="lt2"/>
                </a:solidFill>
              </a:rPr>
              <a:t>Μονομεταβλητή Ανάλυση (Univariate Analysis)</a:t>
            </a:r>
            <a:endParaRPr sz="1200">
              <a:solidFill>
                <a:schemeClr val="lt2"/>
              </a:solidFill>
            </a:endParaRPr>
          </a:p>
          <a:p>
            <a:pPr indent="0" lvl="0" marL="0" rtl="0" algn="l">
              <a:lnSpc>
                <a:spcPct val="100000"/>
              </a:lnSpc>
              <a:spcBef>
                <a:spcPts val="400"/>
              </a:spcBef>
              <a:spcAft>
                <a:spcPts val="0"/>
              </a:spcAft>
              <a:buNone/>
            </a:pPr>
            <a:r>
              <a:rPr lang="el" sz="1200"/>
              <a:t>Η Μονομεταβλητή Ανάλυση είναι η διαδικασία επιθεώρησης κάθε χαρακτηριστικού ξεχωριστά.</a:t>
            </a:r>
            <a:endParaRPr sz="1200"/>
          </a:p>
          <a:p>
            <a:pPr indent="0" lvl="0" marL="0" rtl="0" algn="l">
              <a:lnSpc>
                <a:spcPct val="100000"/>
              </a:lnSpc>
              <a:spcBef>
                <a:spcPts val="400"/>
              </a:spcBef>
              <a:spcAft>
                <a:spcPts val="0"/>
              </a:spcAft>
              <a:buNone/>
            </a:pPr>
            <a:r>
              <a:rPr lang="el" sz="1200">
                <a:solidFill>
                  <a:schemeClr val="lt2"/>
                </a:solidFill>
              </a:rPr>
              <a:t>Αριθμητικά ή Κατηγορικά Δεδομένα;</a:t>
            </a:r>
            <a:endParaRPr sz="1200">
              <a:solidFill>
                <a:schemeClr val="lt2"/>
              </a:solidFill>
            </a:endParaRPr>
          </a:p>
          <a:p>
            <a:pPr indent="0" lvl="0" marL="0" rtl="0" algn="l">
              <a:lnSpc>
                <a:spcPct val="100000"/>
              </a:lnSpc>
              <a:spcBef>
                <a:spcPts val="400"/>
              </a:spcBef>
              <a:spcAft>
                <a:spcPts val="0"/>
              </a:spcAft>
              <a:buNone/>
            </a:pPr>
            <a:r>
              <a:rPr lang="el" sz="1200"/>
              <a:t>Πρώτα απ 'όλα, ας αναλύσουμε τα πιο σημαντικά δεδομένα για εμάς, τα δεδομένα της στήλης: quality.</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Τα Κατηγορικά Δεδομένα είναι δεδομένα που μπορούν να ομαδοποιηθούν σε συγκεκριμένες κατηγορίες.</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rPr lang="el" sz="1200"/>
              <a:t>Εδώ, μπορούμε, για παράδειγμα, να μιλήσουμε για κρασιά με ποιότητα 3. Αυτή είναι μια κατηγορία στο σύνολο δεδομένων μας.</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0"/>
              </a:spcAft>
              <a:buNone/>
            </a:pPr>
            <a:r>
              <a:t/>
            </a:r>
            <a:endParaRPr sz="1200"/>
          </a:p>
          <a:p>
            <a:pPr indent="0" lvl="0" marL="0" rtl="0" algn="l">
              <a:lnSpc>
                <a:spcPct val="100000"/>
              </a:lnSpc>
              <a:spcBef>
                <a:spcPts val="400"/>
              </a:spcBef>
              <a:spcAft>
                <a:spcPts val="400"/>
              </a:spcAft>
              <a:buNone/>
            </a:pPr>
            <a:r>
              <a:t/>
            </a:r>
            <a:endParaRPr sz="1200"/>
          </a:p>
        </p:txBody>
      </p:sp>
      <p:sp>
        <p:nvSpPr>
          <p:cNvPr id="976" name="Google Shape;976;p54"/>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28.1.4</a:t>
            </a:r>
            <a:r>
              <a:rPr lang="el" sz="5000">
                <a:solidFill>
                  <a:schemeClr val="accent6"/>
                </a:solidFill>
              </a:rPr>
              <a:t>{</a:t>
            </a:r>
            <a:endParaRPr sz="5000">
              <a:solidFill>
                <a:schemeClr val="accent6"/>
              </a:solidFill>
            </a:endParaRPr>
          </a:p>
        </p:txBody>
      </p:sp>
      <p:sp>
        <p:nvSpPr>
          <p:cNvPr id="977" name="Google Shape;977;p54"/>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Διερευνητική Ανάλυση </a:t>
            </a:r>
            <a:r>
              <a:rPr lang="el" sz="2500">
                <a:solidFill>
                  <a:schemeClr val="accent3"/>
                </a:solidFill>
              </a:rPr>
              <a:t>των </a:t>
            </a:r>
            <a:r>
              <a:rPr lang="el" sz="2500">
                <a:solidFill>
                  <a:schemeClr val="lt2"/>
                </a:solidFill>
              </a:rPr>
              <a:t>Δεδομένων</a:t>
            </a:r>
            <a:endParaRPr sz="2500">
              <a:solidFill>
                <a:schemeClr val="lt2"/>
              </a:solidFill>
            </a:endParaRPr>
          </a:p>
        </p:txBody>
      </p:sp>
      <p:sp>
        <p:nvSpPr>
          <p:cNvPr id="978" name="Google Shape;978;p54"/>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79" name="Google Shape;979;p54"/>
          <p:cNvCxnSpPr/>
          <p:nvPr/>
        </p:nvCxnSpPr>
        <p:spPr>
          <a:xfrm flipH="1">
            <a:off x="1814075" y="1577475"/>
            <a:ext cx="48600" cy="2009100"/>
          </a:xfrm>
          <a:prstGeom prst="straightConnector1">
            <a:avLst/>
          </a:prstGeom>
          <a:noFill/>
          <a:ln cap="flat" cmpd="sng" w="9525">
            <a:solidFill>
              <a:schemeClr val="accent4"/>
            </a:solidFill>
            <a:prstDash val="solid"/>
            <a:round/>
            <a:headEnd len="med" w="med" type="none"/>
            <a:tailEnd len="med" w="med" type="none"/>
          </a:ln>
        </p:spPr>
      </p:cxnSp>
      <p:sp>
        <p:nvSpPr>
          <p:cNvPr id="980" name="Google Shape;980;p5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81" name="Google Shape;981;p54"/>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82" name="Google Shape;982;p54"/>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5"/>
          <p:cNvSpPr txBox="1"/>
          <p:nvPr>
            <p:ph idx="1" type="subTitle"/>
          </p:nvPr>
        </p:nvSpPr>
        <p:spPr>
          <a:xfrm>
            <a:off x="2571900" y="1362900"/>
            <a:ext cx="5903700" cy="18834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Ας περάσουμε στην οπτική ανάλυση.</a:t>
            </a:r>
            <a:endParaRPr sz="1400"/>
          </a:p>
          <a:p>
            <a:pPr indent="0" lvl="0" marL="0" rtl="0" algn="l">
              <a:lnSpc>
                <a:spcPct val="100000"/>
              </a:lnSpc>
              <a:spcBef>
                <a:spcPts val="400"/>
              </a:spcBef>
              <a:spcAft>
                <a:spcPts val="0"/>
              </a:spcAft>
              <a:buNone/>
            </a:pPr>
            <a:r>
              <a:t/>
            </a:r>
            <a:endParaRPr sz="1400"/>
          </a:p>
          <a:p>
            <a:pPr indent="0" lvl="0" marL="0" rtl="0" algn="l">
              <a:lnSpc>
                <a:spcPct val="100000"/>
              </a:lnSpc>
              <a:spcBef>
                <a:spcPts val="400"/>
              </a:spcBef>
              <a:spcAft>
                <a:spcPts val="0"/>
              </a:spcAft>
              <a:buNone/>
            </a:pPr>
            <a:r>
              <a:rPr lang="el" sz="1400">
                <a:solidFill>
                  <a:schemeClr val="lt2"/>
                </a:solidFill>
              </a:rPr>
              <a:t>pip install seaborn</a:t>
            </a:r>
            <a:endParaRPr sz="1400">
              <a:solidFill>
                <a:schemeClr val="lt2"/>
              </a:solidFill>
            </a:endParaRPr>
          </a:p>
          <a:p>
            <a:pPr indent="0" lvl="0" marL="0" rtl="0" algn="l">
              <a:lnSpc>
                <a:spcPct val="100000"/>
              </a:lnSpc>
              <a:spcBef>
                <a:spcPts val="400"/>
              </a:spcBef>
              <a:spcAft>
                <a:spcPts val="0"/>
              </a:spcAft>
              <a:buNone/>
            </a:pPr>
            <a:r>
              <a:t/>
            </a:r>
            <a:endParaRPr sz="1400"/>
          </a:p>
          <a:p>
            <a:pPr indent="0" lvl="0" marL="0" rtl="0" algn="l">
              <a:lnSpc>
                <a:spcPct val="100000"/>
              </a:lnSpc>
              <a:spcBef>
                <a:spcPts val="400"/>
              </a:spcBef>
              <a:spcAft>
                <a:spcPts val="0"/>
              </a:spcAft>
              <a:buNone/>
            </a:pPr>
            <a:r>
              <a:rPr lang="el" sz="1400"/>
              <a:t>Αρχικά, εισάγουμε τις δύο κύριες βιβλιοθήκες για τη σχεδίαση γραφημάτων:</a:t>
            </a:r>
            <a:endParaRPr sz="1400"/>
          </a:p>
          <a:p>
            <a:pPr indent="0" lvl="0" marL="0" rtl="0" algn="l">
              <a:lnSpc>
                <a:spcPct val="100000"/>
              </a:lnSpc>
              <a:spcBef>
                <a:spcPts val="400"/>
              </a:spcBef>
              <a:spcAft>
                <a:spcPts val="0"/>
              </a:spcAft>
              <a:buNone/>
            </a:pPr>
            <a:r>
              <a:rPr lang="el" sz="1400">
                <a:solidFill>
                  <a:schemeClr val="lt2"/>
                </a:solidFill>
              </a:rPr>
              <a:t>import seaborn as sns</a:t>
            </a:r>
            <a:endParaRPr sz="1400">
              <a:solidFill>
                <a:schemeClr val="lt2"/>
              </a:solidFill>
            </a:endParaRPr>
          </a:p>
          <a:p>
            <a:pPr indent="0" lvl="0" marL="0" rtl="0" algn="l">
              <a:lnSpc>
                <a:spcPct val="100000"/>
              </a:lnSpc>
              <a:spcBef>
                <a:spcPts val="400"/>
              </a:spcBef>
              <a:spcAft>
                <a:spcPts val="400"/>
              </a:spcAft>
              <a:buNone/>
            </a:pPr>
            <a:r>
              <a:rPr lang="el" sz="1400">
                <a:solidFill>
                  <a:schemeClr val="lt2"/>
                </a:solidFill>
              </a:rPr>
              <a:t>import matplotlib.pyplot as plt</a:t>
            </a:r>
            <a:endParaRPr sz="1400"/>
          </a:p>
        </p:txBody>
      </p:sp>
      <p:sp>
        <p:nvSpPr>
          <p:cNvPr id="988" name="Google Shape;988;p55"/>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28.1.5</a:t>
            </a:r>
            <a:r>
              <a:rPr lang="el" sz="5000">
                <a:solidFill>
                  <a:schemeClr val="accent6"/>
                </a:solidFill>
              </a:rPr>
              <a:t>{</a:t>
            </a:r>
            <a:endParaRPr sz="5000">
              <a:solidFill>
                <a:schemeClr val="accent6"/>
              </a:solidFill>
            </a:endParaRPr>
          </a:p>
        </p:txBody>
      </p:sp>
      <p:sp>
        <p:nvSpPr>
          <p:cNvPr id="989" name="Google Shape;989;p55"/>
          <p:cNvSpPr txBox="1"/>
          <p:nvPr>
            <p:ph idx="2" type="title"/>
          </p:nvPr>
        </p:nvSpPr>
        <p:spPr>
          <a:xfrm>
            <a:off x="3176975" y="729375"/>
            <a:ext cx="57264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Διανομή </a:t>
            </a:r>
            <a:r>
              <a:rPr lang="el" sz="2500">
                <a:solidFill>
                  <a:schemeClr val="lt2"/>
                </a:solidFill>
              </a:rPr>
              <a:t>δεδομένων</a:t>
            </a:r>
            <a:endParaRPr sz="2500">
              <a:solidFill>
                <a:schemeClr val="lt2"/>
              </a:solidFill>
            </a:endParaRPr>
          </a:p>
        </p:txBody>
      </p:sp>
      <p:sp>
        <p:nvSpPr>
          <p:cNvPr id="990" name="Google Shape;990;p55"/>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991" name="Google Shape;991;p55"/>
          <p:cNvCxnSpPr>
            <a:endCxn id="990" idx="0"/>
          </p:cNvCxnSpPr>
          <p:nvPr/>
        </p:nvCxnSpPr>
        <p:spPr>
          <a:xfrm flipH="1">
            <a:off x="1850600" y="1532175"/>
            <a:ext cx="36600" cy="2054400"/>
          </a:xfrm>
          <a:prstGeom prst="straightConnector1">
            <a:avLst/>
          </a:prstGeom>
          <a:noFill/>
          <a:ln cap="flat" cmpd="sng" w="9525">
            <a:solidFill>
              <a:schemeClr val="accent4"/>
            </a:solidFill>
            <a:prstDash val="solid"/>
            <a:round/>
            <a:headEnd len="med" w="med" type="none"/>
            <a:tailEnd len="med" w="med" type="none"/>
          </a:ln>
        </p:spPr>
      </p:cxnSp>
      <p:sp>
        <p:nvSpPr>
          <p:cNvPr id="992" name="Google Shape;992;p5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993" name="Google Shape;993;p55"/>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994" name="Google Shape;994;p55"/>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pic>
        <p:nvPicPr>
          <p:cNvPr id="995" name="Google Shape;995;p55"/>
          <p:cNvPicPr preferRelativeResize="0"/>
          <p:nvPr/>
        </p:nvPicPr>
        <p:blipFill>
          <a:blip r:embed="rId3">
            <a:alphaModFix/>
          </a:blip>
          <a:stretch>
            <a:fillRect/>
          </a:stretch>
        </p:blipFill>
        <p:spPr>
          <a:xfrm>
            <a:off x="5575225" y="2906525"/>
            <a:ext cx="3344200" cy="175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56"/>
          <p:cNvSpPr txBox="1"/>
          <p:nvPr>
            <p:ph idx="1" type="subTitle"/>
          </p:nvPr>
        </p:nvSpPr>
        <p:spPr>
          <a:xfrm>
            <a:off x="2860850" y="1462625"/>
            <a:ext cx="5748300" cy="16032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solidFill>
                  <a:schemeClr val="lt2"/>
                </a:solidFill>
              </a:rPr>
              <a:t>Διανομή και Box plot</a:t>
            </a:r>
            <a:endParaRPr sz="1300">
              <a:solidFill>
                <a:schemeClr val="lt2"/>
              </a:solidFill>
            </a:endParaRPr>
          </a:p>
          <a:p>
            <a:pPr indent="0" lvl="0" marL="0" rtl="0" algn="l">
              <a:lnSpc>
                <a:spcPct val="100000"/>
              </a:lnSpc>
              <a:spcBef>
                <a:spcPts val="400"/>
              </a:spcBef>
              <a:spcAft>
                <a:spcPts val="0"/>
              </a:spcAft>
              <a:buNone/>
            </a:pPr>
            <a:r>
              <a:rPr lang="el" sz="1300"/>
              <a:t>Αρχικά, μπορούμε να δημιουργήσουμε ένα δευτερεύον DataFrame που περιέχει μόνο τα δεδομένα μας, δηλαδή, να αφαιρέσουμε τη στήλη της ποιότητας:</a:t>
            </a:r>
            <a:endParaRPr sz="1300"/>
          </a:p>
          <a:p>
            <a:pPr indent="0" lvl="0" marL="0" rtl="0" algn="l">
              <a:lnSpc>
                <a:spcPct val="100000"/>
              </a:lnSpc>
              <a:spcBef>
                <a:spcPts val="400"/>
              </a:spcBef>
              <a:spcAft>
                <a:spcPts val="0"/>
              </a:spcAft>
              <a:buNone/>
            </a:pPr>
            <a:r>
              <a:t/>
            </a:r>
            <a:endParaRPr sz="1300"/>
          </a:p>
          <a:p>
            <a:pPr indent="0" lvl="0" marL="0" rtl="0" algn="l">
              <a:lnSpc>
                <a:spcPct val="100000"/>
              </a:lnSpc>
              <a:spcBef>
                <a:spcPts val="400"/>
              </a:spcBef>
              <a:spcAft>
                <a:spcPts val="400"/>
              </a:spcAft>
              <a:buNone/>
            </a:pPr>
            <a:r>
              <a:rPr lang="el" sz="1300">
                <a:solidFill>
                  <a:schemeClr val="lt2"/>
                </a:solidFill>
              </a:rPr>
              <a:t>df_features = df.drop(columns='quality')</a:t>
            </a:r>
            <a:endParaRPr sz="1300">
              <a:solidFill>
                <a:schemeClr val="lt2"/>
              </a:solidFill>
            </a:endParaRPr>
          </a:p>
        </p:txBody>
      </p:sp>
      <p:sp>
        <p:nvSpPr>
          <p:cNvPr id="1001" name="Google Shape;1001;p56"/>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28.1.6</a:t>
            </a:r>
            <a:r>
              <a:rPr lang="el" sz="5000">
                <a:solidFill>
                  <a:schemeClr val="accent6"/>
                </a:solidFill>
              </a:rPr>
              <a:t>{</a:t>
            </a:r>
            <a:endParaRPr sz="5000">
              <a:solidFill>
                <a:schemeClr val="accent6"/>
              </a:solidFill>
            </a:endParaRPr>
          </a:p>
        </p:txBody>
      </p:sp>
      <p:sp>
        <p:nvSpPr>
          <p:cNvPr id="1002" name="Google Shape;1002;p56"/>
          <p:cNvSpPr txBox="1"/>
          <p:nvPr>
            <p:ph idx="2" type="title"/>
          </p:nvPr>
        </p:nvSpPr>
        <p:spPr>
          <a:xfrm>
            <a:off x="2990800" y="729375"/>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Χαρακτηριστικά </a:t>
            </a:r>
            <a:r>
              <a:rPr lang="el" sz="2500">
                <a:solidFill>
                  <a:schemeClr val="accent3"/>
                </a:solidFill>
              </a:rPr>
              <a:t>– </a:t>
            </a:r>
            <a:r>
              <a:rPr lang="el" sz="2500">
                <a:solidFill>
                  <a:schemeClr val="lt2"/>
                </a:solidFill>
              </a:rPr>
              <a:t>Αριθμητικά δεδομένα</a:t>
            </a:r>
            <a:endParaRPr sz="2500">
              <a:solidFill>
                <a:schemeClr val="lt2"/>
              </a:solidFill>
            </a:endParaRPr>
          </a:p>
        </p:txBody>
      </p:sp>
      <p:sp>
        <p:nvSpPr>
          <p:cNvPr id="1003" name="Google Shape;1003;p56"/>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04" name="Google Shape;1004;p56"/>
          <p:cNvCxnSpPr/>
          <p:nvPr/>
        </p:nvCxnSpPr>
        <p:spPr>
          <a:xfrm flipH="1">
            <a:off x="1814150" y="1568550"/>
            <a:ext cx="39600" cy="2018100"/>
          </a:xfrm>
          <a:prstGeom prst="straightConnector1">
            <a:avLst/>
          </a:prstGeom>
          <a:noFill/>
          <a:ln cap="flat" cmpd="sng" w="9525">
            <a:solidFill>
              <a:schemeClr val="accent4"/>
            </a:solidFill>
            <a:prstDash val="solid"/>
            <a:round/>
            <a:headEnd len="med" w="med" type="none"/>
            <a:tailEnd len="med" w="med" type="none"/>
          </a:ln>
        </p:spPr>
      </p:cxnSp>
      <p:sp>
        <p:nvSpPr>
          <p:cNvPr id="1005" name="Google Shape;1005;p5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06" name="Google Shape;1006;p56"/>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07" name="Google Shape;1007;p56"/>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pic>
        <p:nvPicPr>
          <p:cNvPr id="1008" name="Google Shape;1008;p56"/>
          <p:cNvPicPr preferRelativeResize="0"/>
          <p:nvPr/>
        </p:nvPicPr>
        <p:blipFill>
          <a:blip r:embed="rId3">
            <a:alphaModFix/>
          </a:blip>
          <a:stretch>
            <a:fillRect/>
          </a:stretch>
        </p:blipFill>
        <p:spPr>
          <a:xfrm>
            <a:off x="5044343" y="2955075"/>
            <a:ext cx="3780900" cy="173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7"/>
          <p:cNvSpPr txBox="1"/>
          <p:nvPr>
            <p:ph idx="1" type="subTitle"/>
          </p:nvPr>
        </p:nvSpPr>
        <p:spPr>
          <a:xfrm>
            <a:off x="2990800" y="1345100"/>
            <a:ext cx="4780800" cy="704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1300"/>
              <a:t>Εδώ, θα εμφανίσουμε τα ίδια γραφήματα όπως πριν, αλλά για όλες τις στήλες μας.</a:t>
            </a:r>
            <a:endParaRPr sz="1300"/>
          </a:p>
        </p:txBody>
      </p:sp>
      <p:sp>
        <p:nvSpPr>
          <p:cNvPr id="1014" name="Google Shape;1014;p57"/>
          <p:cNvSpPr txBox="1"/>
          <p:nvPr>
            <p:ph type="title"/>
          </p:nvPr>
        </p:nvSpPr>
        <p:spPr>
          <a:xfrm flipH="1">
            <a:off x="986450" y="752750"/>
            <a:ext cx="18744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28.1.7</a:t>
            </a:r>
            <a:r>
              <a:rPr lang="el" sz="5000">
                <a:solidFill>
                  <a:schemeClr val="accent6"/>
                </a:solidFill>
              </a:rPr>
              <a:t>{</a:t>
            </a:r>
            <a:endParaRPr sz="5000">
              <a:solidFill>
                <a:schemeClr val="accent6"/>
              </a:solidFill>
            </a:endParaRPr>
          </a:p>
        </p:txBody>
      </p:sp>
      <p:sp>
        <p:nvSpPr>
          <p:cNvPr id="1015" name="Google Shape;1015;p57"/>
          <p:cNvSpPr txBox="1"/>
          <p:nvPr>
            <p:ph idx="2" type="title"/>
          </p:nvPr>
        </p:nvSpPr>
        <p:spPr>
          <a:xfrm>
            <a:off x="2990800" y="752750"/>
            <a:ext cx="59127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500">
                <a:solidFill>
                  <a:schemeClr val="accent2"/>
                </a:solidFill>
              </a:rPr>
              <a:t>Ομαδοποιημένη </a:t>
            </a:r>
            <a:r>
              <a:rPr lang="el" sz="2500">
                <a:solidFill>
                  <a:schemeClr val="lt2"/>
                </a:solidFill>
              </a:rPr>
              <a:t>ανάλυση</a:t>
            </a:r>
            <a:endParaRPr sz="2500">
              <a:solidFill>
                <a:schemeClr val="lt2"/>
              </a:solidFill>
            </a:endParaRPr>
          </a:p>
        </p:txBody>
      </p:sp>
      <p:sp>
        <p:nvSpPr>
          <p:cNvPr id="1016" name="Google Shape;1016;p57"/>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1017" name="Google Shape;1017;p57"/>
          <p:cNvCxnSpPr/>
          <p:nvPr/>
        </p:nvCxnSpPr>
        <p:spPr>
          <a:xfrm flipH="1">
            <a:off x="1814250" y="1577475"/>
            <a:ext cx="30600" cy="2009100"/>
          </a:xfrm>
          <a:prstGeom prst="straightConnector1">
            <a:avLst/>
          </a:prstGeom>
          <a:noFill/>
          <a:ln cap="flat" cmpd="sng" w="9525">
            <a:solidFill>
              <a:schemeClr val="accent4"/>
            </a:solidFill>
            <a:prstDash val="solid"/>
            <a:round/>
            <a:headEnd len="med" w="med" type="none"/>
            <a:tailEnd len="med" w="med" type="none"/>
          </a:ln>
        </p:spPr>
      </p:cxnSp>
      <p:sp>
        <p:nvSpPr>
          <p:cNvPr id="1018" name="Google Shape;1018;p5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1019" name="Google Shape;1019;p57"/>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1020" name="Google Shape;1020;p57"/>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pic>
        <p:nvPicPr>
          <p:cNvPr id="1021" name="Google Shape;1021;p57"/>
          <p:cNvPicPr preferRelativeResize="0"/>
          <p:nvPr/>
        </p:nvPicPr>
        <p:blipFill>
          <a:blip r:embed="rId3">
            <a:alphaModFix/>
          </a:blip>
          <a:stretch>
            <a:fillRect/>
          </a:stretch>
        </p:blipFill>
        <p:spPr>
          <a:xfrm>
            <a:off x="3039100" y="2106650"/>
            <a:ext cx="5053250" cy="244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