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38"/>
      <p:bold r:id="rId39"/>
    </p:embeddedFont>
    <p:embeddedFont>
      <p:font typeface="Montserrat" panose="00000500000000000000" pitchFamily="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0e83822d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0e83822d8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0e83822d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0e83822d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0e83822d8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0e83822d8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0e984535b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0e984535b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91f83e7aba_0_1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91f83e7aba_0_1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91f83e7aba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91f83e7aba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91f83e7aba_0_1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91f83e7aba_0_1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91f83e7aba_0_1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91f83e7aba_0_1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91f83e7aba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91f83e7aba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91f83e7aba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91f83e7aba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91f83e7ab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91f83e7ab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91f83e7aba_0_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91f83e7aba_0_1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91f83e7aba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91f83e7aba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91f83e7aba_0_2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91f83e7aba_0_2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91f83e7aba_0_2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91f83e7aba_0_2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91f83e7aba_0_2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91f83e7aba_0_2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91f83e7aba_0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91f83e7aba_0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91f83e7aba_0_2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91f83e7aba_0_2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91f83e7aba_0_2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91f83e7aba_0_2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91f83e7aba_0_2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91f83e7aba_0_2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91f83e7aba_0_2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91f83e7aba_0_2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91f83e7aba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91f83e7aba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91f83e7aba_0_2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91f83e7aba_0_2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91f83e7aba_0_2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91f83e7aba_0_2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91f83e7aba_0_2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91f83e7aba_0_2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91f83e7aba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91f83e7aba_0_2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92014a77f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92014a77f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92014a77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92014a77f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91f83e7aba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91f83e7aba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f351d94a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f351d94a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f351d94a5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f351d94a5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.wikipedia.org/wiki/%CE%95%CE%BA%CF%84%CE%B5%CE%BB%CE%AD%CF%83%CE%B9%CE%BC%CE%BF_%CE%B1%CF%81%CF%87%CE%B5%CE%AF%CE%B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.wikipedia.org/wiki/%CE%A0%CF%81%CF%8C%CE%B3%CF%81%CE%B1%CE%BC%CE%BC%CE%B1_%CF%85%CF%80%CE%BF%CE%BB%CE%BF%CE%B3%CE%B9%CF%83%CF%84%CE%A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keywords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ython.github.io/byte-of-python/operators_and_expression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Γλώσσα</a:t>
            </a:r>
            <a:r>
              <a:rPr lang="en">
                <a:solidFill>
                  <a:schemeClr val="accent2"/>
                </a:solidFill>
              </a:rPr>
              <a:t>‘Προγραμματισμού’: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>
            <a:spLocks noGrp="1"/>
          </p:cNvSpPr>
          <p:nvPr>
            <p:ph type="subTitle" idx="1"/>
          </p:nvPr>
        </p:nvSpPr>
        <p:spPr>
          <a:xfrm>
            <a:off x="2389250" y="3608199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Εισηγητής: Νίκος Κούκος &gt;</a:t>
            </a:r>
            <a:endParaRPr dirty="0"/>
          </a:p>
        </p:txBody>
      </p:sp>
      <p:sp>
        <p:nvSpPr>
          <p:cNvPr id="456" name="Google Shape;456;p25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Python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461" name="Google Shape;4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5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ex-apostaseos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464" name="Google Shape;464;p25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65" name="Google Shape;465;p25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466" name="Google Shape;466;p25"/>
            <p:cNvSpPr/>
            <p:nvPr/>
          </p:nvSpPr>
          <p:spPr>
            <a:xfrm>
              <a:off x="3034838" y="5258150"/>
              <a:ext cx="46000" cy="229925"/>
            </a:xfrm>
            <a:custGeom>
              <a:avLst/>
              <a:gdLst/>
              <a:ahLst/>
              <a:cxnLst/>
              <a:rect l="l" t="t" r="r" b="b"/>
              <a:pathLst>
                <a:path w="1840" h="9197" extrusionOk="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2954238" y="5326875"/>
              <a:ext cx="46000" cy="161200"/>
            </a:xfrm>
            <a:custGeom>
              <a:avLst/>
              <a:gdLst/>
              <a:ahLst/>
              <a:cxnLst/>
              <a:rect l="l" t="t" r="r" b="b"/>
              <a:pathLst>
                <a:path w="1840" h="6448" extrusionOk="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2873663" y="5396100"/>
              <a:ext cx="46000" cy="91975"/>
            </a:xfrm>
            <a:custGeom>
              <a:avLst/>
              <a:gdLst/>
              <a:ahLst/>
              <a:cxnLst/>
              <a:rect l="l" t="t" r="r" b="b"/>
              <a:pathLst>
                <a:path w="1840" h="3679" extrusionOk="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3051888" y="5302000"/>
              <a:ext cx="12425" cy="11725"/>
            </a:xfrm>
            <a:custGeom>
              <a:avLst/>
              <a:gdLst/>
              <a:ahLst/>
              <a:cxnLst/>
              <a:rect l="l" t="t" r="r" b="b"/>
              <a:pathLst>
                <a:path w="497" h="469" extrusionOk="0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2806813" y="5231175"/>
              <a:ext cx="295500" cy="292625"/>
            </a:xfrm>
            <a:custGeom>
              <a:avLst/>
              <a:gdLst/>
              <a:ahLst/>
              <a:cxnLst/>
              <a:rect l="l" t="t" r="r" b="b"/>
              <a:pathLst>
                <a:path w="11820" h="11705" extrusionOk="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051888" y="5326000"/>
              <a:ext cx="11875" cy="44925"/>
            </a:xfrm>
            <a:custGeom>
              <a:avLst/>
              <a:gdLst/>
              <a:ahLst/>
              <a:cxnLst/>
              <a:rect l="l" t="t" r="r" b="b"/>
              <a:pathLst>
                <a:path w="475" h="1797" extrusionOk="0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25"/>
          <p:cNvSpPr txBox="1"/>
          <p:nvPr/>
        </p:nvSpPr>
        <p:spPr>
          <a:xfrm>
            <a:off x="7754825" y="640300"/>
            <a:ext cx="1266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" sz="100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29η Εβδομάδα</a:t>
            </a:r>
            <a:r>
              <a:rPr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endParaRPr sz="10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" name="Google Shape;457;p25">
            <a:extLst>
              <a:ext uri="{FF2B5EF4-FFF2-40B4-BE49-F238E27FC236}">
                <a16:creationId xmlns:a16="http://schemas.microsoft.com/office/drawing/2014/main" id="{391AE8F9-6AF5-1A12-8FBA-6FDA2435A55B}"/>
              </a:ext>
            </a:extLst>
          </p:cNvPr>
          <p:cNvSpPr txBox="1">
            <a:spLocks/>
          </p:cNvSpPr>
          <p:nvPr/>
        </p:nvSpPr>
        <p:spPr>
          <a:xfrm>
            <a:off x="1966025" y="2429375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l-GR" dirty="0">
                <a:solidFill>
                  <a:srgbClr val="FFC000"/>
                </a:solidFill>
              </a:rPr>
              <a:t>Επαναληπτικά Μαθήματα</a:t>
            </a:r>
            <a:r>
              <a:rPr lang="en-US" dirty="0">
                <a:solidFill>
                  <a:schemeClr val="accent6"/>
                </a:solidFill>
              </a:rPr>
              <a:t>]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4"/>
          <p:cNvSpPr txBox="1">
            <a:spLocks noGrp="1"/>
          </p:cNvSpPr>
          <p:nvPr>
            <p:ph type="title" idx="2"/>
          </p:nvPr>
        </p:nvSpPr>
        <p:spPr>
          <a:xfrm>
            <a:off x="2633477" y="112320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Τι είναι Προγραμματισμός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3122401" y="2418325"/>
            <a:ext cx="44088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</a:t>
            </a:r>
            <a:r>
              <a:rPr lang="en" sz="1700">
                <a:solidFill>
                  <a:schemeClr val="dk2"/>
                </a:solidFill>
              </a:rPr>
              <a:t>Προγραμματισμός υπολογιστών είναι η διαδικασία δημιουργίας ενός συνόλου υπολογισμών με σκοπό την επίτευξη συγκεκριμένων αποτελεσμάτων μέσω του σχεδιασμού /κατασκευής ενός </a:t>
            </a:r>
            <a:r>
              <a:rPr lang="en" sz="17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εκτελέσιμου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lang="en" sz="17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προγράμματος στον υπολογιστή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/>
              <a:t>&gt;</a:t>
            </a:r>
            <a:endParaRPr sz="1500"/>
          </a:p>
        </p:txBody>
      </p:sp>
      <p:sp>
        <p:nvSpPr>
          <p:cNvPr id="607" name="Google Shape;607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608" name="Google Shape;608;p34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9" name="Google Shape;609;p34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0" name="Google Shape;610;p34"/>
          <p:cNvSpPr txBox="1">
            <a:spLocks noGrp="1"/>
          </p:cNvSpPr>
          <p:nvPr>
            <p:ph type="title"/>
          </p:nvPr>
        </p:nvSpPr>
        <p:spPr>
          <a:xfrm flipH="1">
            <a:off x="1048775" y="868600"/>
            <a:ext cx="16695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29.6.0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11" name="Google Shape;611;p34"/>
          <p:cNvSpPr txBox="1"/>
          <p:nvPr/>
        </p:nvSpPr>
        <p:spPr>
          <a:xfrm>
            <a:off x="1567825" y="374903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12" name="Google Shape;612;p34"/>
          <p:cNvCxnSpPr>
            <a:endCxn id="611" idx="0"/>
          </p:cNvCxnSpPr>
          <p:nvPr/>
        </p:nvCxnSpPr>
        <p:spPr>
          <a:xfrm flipH="1">
            <a:off x="1820875" y="174893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IDE - Integrated Development Environment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8" name="Google Shape;618;p3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619" name="Google Shape;619;p35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0" name="Google Shape;620;p35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21" name="Google Shape;6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625" y="1584625"/>
            <a:ext cx="4428575" cy="27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5"/>
          <p:cNvSpPr txBox="1">
            <a:spLocks noGrp="1"/>
          </p:cNvSpPr>
          <p:nvPr>
            <p:ph type="title"/>
          </p:nvPr>
        </p:nvSpPr>
        <p:spPr>
          <a:xfrm flipH="1">
            <a:off x="710125" y="841850"/>
            <a:ext cx="16695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29.7.0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12291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4" name="Google Shape;624;p35"/>
          <p:cNvCxnSpPr>
            <a:endCxn id="623" idx="0"/>
          </p:cNvCxnSpPr>
          <p:nvPr/>
        </p:nvCxnSpPr>
        <p:spPr>
          <a:xfrm flipH="1">
            <a:off x="1482225" y="172218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Εισαγωγή στην Python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0" name="Google Shape;630;p36"/>
          <p:cNvSpPr txBox="1">
            <a:spLocks noGrp="1"/>
          </p:cNvSpPr>
          <p:nvPr>
            <p:ph type="subTitle" idx="4294967295"/>
          </p:nvPr>
        </p:nvSpPr>
        <p:spPr>
          <a:xfrm>
            <a:off x="710125" y="46871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631" name="Google Shape;631;p36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2" name="Google Shape;632;p3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3" name="Google Shape;633;p36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01</a:t>
            </a:r>
            <a:endParaRPr sz="3000"/>
          </a:p>
        </p:txBody>
      </p:sp>
      <p:sp>
        <p:nvSpPr>
          <p:cNvPr id="634" name="Google Shape;634;p36"/>
          <p:cNvSpPr txBox="1">
            <a:spLocks noGrp="1"/>
          </p:cNvSpPr>
          <p:nvPr>
            <p:ph type="subTitle" idx="4294967295"/>
          </p:nvPr>
        </p:nvSpPr>
        <p:spPr>
          <a:xfrm>
            <a:off x="2357600" y="1747613"/>
            <a:ext cx="64056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&lt; Δημιουργός, χρονολογίες, εκδόσεις, μέλλον &gt;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635" name="Google Shape;635;p36"/>
          <p:cNvSpPr txBox="1">
            <a:spLocks noGrp="1"/>
          </p:cNvSpPr>
          <p:nvPr>
            <p:ph type="subTitle" idx="4294967295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Ιστορία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636" name="Google Shape;636;p36"/>
          <p:cNvSpPr txBox="1">
            <a:spLocks noGrp="1"/>
          </p:cNvSpPr>
          <p:nvPr>
            <p:ph type="title" idx="2"/>
          </p:nvPr>
        </p:nvSpPr>
        <p:spPr>
          <a:xfrm flipH="1">
            <a:off x="2332550" y="220123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02</a:t>
            </a:r>
            <a:endParaRPr/>
          </a:p>
        </p:txBody>
      </p:sp>
      <p:sp>
        <p:nvSpPr>
          <p:cNvPr id="637" name="Google Shape;637;p36"/>
          <p:cNvSpPr txBox="1">
            <a:spLocks noGrp="1"/>
          </p:cNvSpPr>
          <p:nvPr>
            <p:ph type="subTitle" idx="4294967295"/>
          </p:nvPr>
        </p:nvSpPr>
        <p:spPr>
          <a:xfrm>
            <a:off x="3204650" y="2520288"/>
            <a:ext cx="53037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&lt; The Zen of Python - Tim Peters &gt;</a:t>
            </a:r>
            <a:endParaRPr sz="1200"/>
          </a:p>
        </p:txBody>
      </p:sp>
      <p:sp>
        <p:nvSpPr>
          <p:cNvPr id="638" name="Google Shape;638;p36"/>
          <p:cNvSpPr txBox="1">
            <a:spLocks noGrp="1"/>
          </p:cNvSpPr>
          <p:nvPr>
            <p:ph type="subTitle" idx="4294967295"/>
          </p:nvPr>
        </p:nvSpPr>
        <p:spPr>
          <a:xfrm>
            <a:off x="3204650" y="2199838"/>
            <a:ext cx="4711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Φιλοσοφία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39" name="Google Shape;639;p36"/>
          <p:cNvSpPr txBox="1">
            <a:spLocks noGrp="1"/>
          </p:cNvSpPr>
          <p:nvPr>
            <p:ph type="title" idx="4294967295"/>
          </p:nvPr>
        </p:nvSpPr>
        <p:spPr>
          <a:xfrm flipH="1">
            <a:off x="3204650" y="2820621"/>
            <a:ext cx="8721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0" name="Google Shape;640;p36"/>
          <p:cNvSpPr txBox="1">
            <a:spLocks noGrp="1"/>
          </p:cNvSpPr>
          <p:nvPr>
            <p:ph type="subTitle" idx="1"/>
          </p:nvPr>
        </p:nvSpPr>
        <p:spPr>
          <a:xfrm>
            <a:off x="4278900" y="4188488"/>
            <a:ext cx="48651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 “Hello World!”&gt;</a:t>
            </a:r>
            <a:endParaRPr sz="1600"/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4294967295"/>
          </p:nvPr>
        </p:nvSpPr>
        <p:spPr>
          <a:xfrm>
            <a:off x="3932125" y="3061950"/>
            <a:ext cx="4518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Εγκατάσταση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42" name="Google Shape;642;p36"/>
          <p:cNvSpPr txBox="1">
            <a:spLocks noGrp="1"/>
          </p:cNvSpPr>
          <p:nvPr>
            <p:ph type="title" idx="4294967295"/>
          </p:nvPr>
        </p:nvSpPr>
        <p:spPr>
          <a:xfrm flipH="1">
            <a:off x="4135950" y="3717434"/>
            <a:ext cx="8721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3" name="Google Shape;643;p36"/>
          <p:cNvSpPr txBox="1">
            <a:spLocks noGrp="1"/>
          </p:cNvSpPr>
          <p:nvPr>
            <p:ph type="subTitle" idx="4294967295"/>
          </p:nvPr>
        </p:nvSpPr>
        <p:spPr>
          <a:xfrm>
            <a:off x="4886725" y="3813950"/>
            <a:ext cx="40116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Το πρώτο μας προγραμματάκι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44" name="Google Shape;644;p36"/>
          <p:cNvSpPr txBox="1">
            <a:spLocks noGrp="1"/>
          </p:cNvSpPr>
          <p:nvPr>
            <p:ph type="subTitle" idx="1"/>
          </p:nvPr>
        </p:nvSpPr>
        <p:spPr>
          <a:xfrm>
            <a:off x="4033225" y="3325850"/>
            <a:ext cx="48651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 “Κατέβασμα” και εγκατάσταση της Python&gt;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&gt;</a:t>
            </a:r>
            <a:endParaRPr sz="1600"/>
          </a:p>
        </p:txBody>
      </p:sp>
      <p:sp>
        <p:nvSpPr>
          <p:cNvPr id="645" name="Google Shape;645;p36"/>
          <p:cNvSpPr txBox="1">
            <a:spLocks noGrp="1"/>
          </p:cNvSpPr>
          <p:nvPr>
            <p:ph type="title"/>
          </p:nvPr>
        </p:nvSpPr>
        <p:spPr>
          <a:xfrm flipH="1">
            <a:off x="710125" y="841850"/>
            <a:ext cx="16695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29.8.0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46" name="Google Shape;646;p36"/>
          <p:cNvSpPr txBox="1"/>
          <p:nvPr/>
        </p:nvSpPr>
        <p:spPr>
          <a:xfrm>
            <a:off x="12291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47" name="Google Shape;647;p36"/>
          <p:cNvCxnSpPr>
            <a:endCxn id="646" idx="0"/>
          </p:cNvCxnSpPr>
          <p:nvPr/>
        </p:nvCxnSpPr>
        <p:spPr>
          <a:xfrm flipH="1">
            <a:off x="1482225" y="172218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7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Εισαγωγή στην Python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53" name="Google Shape;653;p37"/>
          <p:cNvSpPr txBox="1">
            <a:spLocks noGrp="1"/>
          </p:cNvSpPr>
          <p:nvPr>
            <p:ph type="subTitle" idx="4294967295"/>
          </p:nvPr>
        </p:nvSpPr>
        <p:spPr>
          <a:xfrm>
            <a:off x="710125" y="46871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654" name="Google Shape;654;p37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5" name="Google Shape;655;p37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6" name="Google Shape;656;p37"/>
          <p:cNvSpPr txBox="1">
            <a:spLocks noGrp="1"/>
          </p:cNvSpPr>
          <p:nvPr>
            <p:ph type="subTitle" idx="1"/>
          </p:nvPr>
        </p:nvSpPr>
        <p:spPr>
          <a:xfrm>
            <a:off x="1484025" y="1481400"/>
            <a:ext cx="51375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Zen of Python &lt; Tim Peters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2200">
                <a:solidFill>
                  <a:schemeClr val="accent6"/>
                </a:solidFill>
              </a:rPr>
              <a:t>{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657" name="Google Shape;657;p37"/>
          <p:cNvSpPr txBox="1">
            <a:spLocks noGrp="1"/>
          </p:cNvSpPr>
          <p:nvPr>
            <p:ph type="subTitle" idx="4294967295"/>
          </p:nvPr>
        </p:nvSpPr>
        <p:spPr>
          <a:xfrm>
            <a:off x="2580925" y="2012100"/>
            <a:ext cx="5137500" cy="23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 Beautiful is better than ugly.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Explicit is better than implicit.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Simple is better than complex.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Complex is better than complicated.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Flat is better than  nested.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Sparse is better than dense.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Readability counts.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&gt;</a:t>
            </a:r>
            <a:endParaRPr sz="1200"/>
          </a:p>
        </p:txBody>
      </p:sp>
      <p:grpSp>
        <p:nvGrpSpPr>
          <p:cNvPr id="658" name="Google Shape;658;p37"/>
          <p:cNvGrpSpPr/>
          <p:nvPr/>
        </p:nvGrpSpPr>
        <p:grpSpPr>
          <a:xfrm>
            <a:off x="2024709" y="2244314"/>
            <a:ext cx="320076" cy="320076"/>
            <a:chOff x="1562938" y="4248450"/>
            <a:chExt cx="475950" cy="475950"/>
          </a:xfrm>
        </p:grpSpPr>
        <p:sp>
          <p:nvSpPr>
            <p:cNvPr id="659" name="Google Shape;659;p37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7"/>
          <p:cNvGrpSpPr/>
          <p:nvPr/>
        </p:nvGrpSpPr>
        <p:grpSpPr>
          <a:xfrm>
            <a:off x="1931701" y="2191046"/>
            <a:ext cx="506092" cy="426611"/>
            <a:chOff x="1665363" y="1706700"/>
            <a:chExt cx="578325" cy="487500"/>
          </a:xfrm>
        </p:grpSpPr>
        <p:sp>
          <p:nvSpPr>
            <p:cNvPr id="675" name="Google Shape;675;p37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37"/>
          <p:cNvSpPr txBox="1">
            <a:spLocks noGrp="1"/>
          </p:cNvSpPr>
          <p:nvPr>
            <p:ph type="title"/>
          </p:nvPr>
        </p:nvSpPr>
        <p:spPr>
          <a:xfrm flipH="1">
            <a:off x="710125" y="841850"/>
            <a:ext cx="16695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29.9.0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78" name="Google Shape;678;p37"/>
          <p:cNvSpPr txBox="1"/>
          <p:nvPr/>
        </p:nvSpPr>
        <p:spPr>
          <a:xfrm>
            <a:off x="12291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79" name="Google Shape;679;p37"/>
          <p:cNvCxnSpPr>
            <a:endCxn id="678" idx="0"/>
          </p:cNvCxnSpPr>
          <p:nvPr/>
        </p:nvCxnSpPr>
        <p:spPr>
          <a:xfrm flipH="1">
            <a:off x="1482225" y="172218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 txBox="1">
            <a:spLocks noGrp="1"/>
          </p:cNvSpPr>
          <p:nvPr>
            <p:ph type="title" idx="2"/>
          </p:nvPr>
        </p:nvSpPr>
        <p:spPr>
          <a:xfrm>
            <a:off x="2565888" y="11828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Βασική Σύνταξη της Python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5" name="Google Shape;685;p38"/>
          <p:cNvSpPr txBox="1">
            <a:spLocks noGrp="1"/>
          </p:cNvSpPr>
          <p:nvPr>
            <p:ph type="subTitle" idx="1"/>
          </p:nvPr>
        </p:nvSpPr>
        <p:spPr>
          <a:xfrm>
            <a:off x="3050101" y="2385475"/>
            <a:ext cx="44088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Ευκολία, απλότητα (Δυναμικοί Τύποι)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Διερμηνευτής της Python (γραμμή-γραμμή)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</p:txBody>
      </p:sp>
      <p:sp>
        <p:nvSpPr>
          <p:cNvPr id="686" name="Google Shape;686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687" name="Google Shape;687;p3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8" name="Google Shape;688;p3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9" name="Google Shape;689;p38"/>
          <p:cNvSpPr txBox="1">
            <a:spLocks noGrp="1"/>
          </p:cNvSpPr>
          <p:nvPr>
            <p:ph type="title"/>
          </p:nvPr>
        </p:nvSpPr>
        <p:spPr>
          <a:xfrm flipH="1">
            <a:off x="852700" y="841850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29.10.0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90" name="Google Shape;690;p38"/>
          <p:cNvSpPr txBox="1"/>
          <p:nvPr/>
        </p:nvSpPr>
        <p:spPr>
          <a:xfrm>
            <a:off x="13717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91" name="Google Shape;691;p38"/>
          <p:cNvCxnSpPr>
            <a:endCxn id="690" idx="0"/>
          </p:cNvCxnSpPr>
          <p:nvPr/>
        </p:nvCxnSpPr>
        <p:spPr>
          <a:xfrm flipH="1">
            <a:off x="1624825" y="172218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9"/>
          <p:cNvSpPr txBox="1">
            <a:spLocks noGrp="1"/>
          </p:cNvSpPr>
          <p:nvPr>
            <p:ph type="title" idx="2"/>
          </p:nvPr>
        </p:nvSpPr>
        <p:spPr>
          <a:xfrm>
            <a:off x="2583963" y="155329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Εσοχή(indentation)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97" name="Google Shape;697;p39"/>
          <p:cNvSpPr txBox="1">
            <a:spLocks noGrp="1"/>
          </p:cNvSpPr>
          <p:nvPr>
            <p:ph type="subTitle" idx="1"/>
          </p:nvPr>
        </p:nvSpPr>
        <p:spPr>
          <a:xfrm>
            <a:off x="3068176" y="2755950"/>
            <a:ext cx="44088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Υποδεικνύει το εύρος ενός block κώδικα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Πρέπει να είναι συνεπής για την αποφυγή συντακτικών λαθών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&gt;</a:t>
            </a:r>
            <a:endParaRPr sz="1500"/>
          </a:p>
        </p:txBody>
      </p:sp>
      <p:sp>
        <p:nvSpPr>
          <p:cNvPr id="698" name="Google Shape;698;p3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699" name="Google Shape;699;p39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0" name="Google Shape;700;p39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1" name="Google Shape;701;p39"/>
          <p:cNvSpPr txBox="1">
            <a:spLocks noGrp="1"/>
          </p:cNvSpPr>
          <p:nvPr>
            <p:ph type="title"/>
          </p:nvPr>
        </p:nvSpPr>
        <p:spPr>
          <a:xfrm flipH="1">
            <a:off x="852700" y="841850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29.11.0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02" name="Google Shape;702;p39"/>
          <p:cNvSpPr txBox="1"/>
          <p:nvPr/>
        </p:nvSpPr>
        <p:spPr>
          <a:xfrm>
            <a:off x="13717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03" name="Google Shape;703;p39"/>
          <p:cNvCxnSpPr>
            <a:endCxn id="702" idx="0"/>
          </p:cNvCxnSpPr>
          <p:nvPr/>
        </p:nvCxnSpPr>
        <p:spPr>
          <a:xfrm flipH="1">
            <a:off x="1624825" y="172218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0"/>
          <p:cNvSpPr txBox="1">
            <a:spLocks noGrp="1"/>
          </p:cNvSpPr>
          <p:nvPr>
            <p:ph type="title" idx="2"/>
          </p:nvPr>
        </p:nvSpPr>
        <p:spPr>
          <a:xfrm>
            <a:off x="2583963" y="155329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Σχόλια(comments)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09" name="Google Shape;709;p40"/>
          <p:cNvSpPr txBox="1">
            <a:spLocks noGrp="1"/>
          </p:cNvSpPr>
          <p:nvPr>
            <p:ph type="subTitle" idx="1"/>
          </p:nvPr>
        </p:nvSpPr>
        <p:spPr>
          <a:xfrm>
            <a:off x="2932626" y="2421625"/>
            <a:ext cx="44088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Επεξηγήσεις και πρόσθετες πληροφορίες (χρήση συμβόλου #)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Πρέπει να είναι αναλυτικά και πολλά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Αγνοούνται από τον διερμηνευτή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&gt;</a:t>
            </a:r>
            <a:endParaRPr sz="1500"/>
          </a:p>
        </p:txBody>
      </p:sp>
      <p:sp>
        <p:nvSpPr>
          <p:cNvPr id="710" name="Google Shape;710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711" name="Google Shape;711;p40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2" name="Google Shape;712;p40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3" name="Google Shape;713;p40"/>
          <p:cNvSpPr txBox="1">
            <a:spLocks noGrp="1"/>
          </p:cNvSpPr>
          <p:nvPr>
            <p:ph type="title"/>
          </p:nvPr>
        </p:nvSpPr>
        <p:spPr>
          <a:xfrm flipH="1">
            <a:off x="852700" y="841850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29.12.0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14" name="Google Shape;714;p40"/>
          <p:cNvSpPr txBox="1"/>
          <p:nvPr/>
        </p:nvSpPr>
        <p:spPr>
          <a:xfrm>
            <a:off x="13717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15" name="Google Shape;715;p40"/>
          <p:cNvCxnSpPr>
            <a:endCxn id="714" idx="0"/>
          </p:cNvCxnSpPr>
          <p:nvPr/>
        </p:nvCxnSpPr>
        <p:spPr>
          <a:xfrm flipH="1">
            <a:off x="1624825" y="172218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1"/>
          <p:cNvSpPr txBox="1">
            <a:spLocks noGrp="1"/>
          </p:cNvSpPr>
          <p:nvPr>
            <p:ph type="title" idx="2"/>
          </p:nvPr>
        </p:nvSpPr>
        <p:spPr>
          <a:xfrm>
            <a:off x="2583963" y="155329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6"/>
                </a:solidFill>
              </a:rPr>
              <a:t>[</a:t>
            </a:r>
            <a:r>
              <a:rPr lang="en" sz="2900">
                <a:solidFill>
                  <a:schemeClr val="accent1"/>
                </a:solidFill>
              </a:rPr>
              <a:t>Μεταβλητές(variables)</a:t>
            </a:r>
            <a:r>
              <a:rPr lang="en" sz="2900">
                <a:solidFill>
                  <a:schemeClr val="accent6"/>
                </a:solidFill>
              </a:rPr>
              <a:t>]</a:t>
            </a:r>
            <a:r>
              <a:rPr lang="en" sz="2900">
                <a:solidFill>
                  <a:schemeClr val="accent1"/>
                </a:solidFill>
              </a:rPr>
              <a:t> </a:t>
            </a:r>
            <a:endParaRPr sz="2900">
              <a:solidFill>
                <a:schemeClr val="accent3"/>
              </a:solidFill>
            </a:endParaRPr>
          </a:p>
        </p:txBody>
      </p:sp>
      <p:sp>
        <p:nvSpPr>
          <p:cNvPr id="721" name="Google Shape;721;p41"/>
          <p:cNvSpPr txBox="1">
            <a:spLocks noGrp="1"/>
          </p:cNvSpPr>
          <p:nvPr>
            <p:ph type="subTitle" idx="1"/>
          </p:nvPr>
        </p:nvSpPr>
        <p:spPr>
          <a:xfrm>
            <a:off x="2932626" y="2421625"/>
            <a:ext cx="44088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ΤΥΠΟΙ: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Συμβολοσειρές (strings)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Ακέραιοι (int)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Δεκαδικοί (float)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&gt;</a:t>
            </a:r>
            <a:endParaRPr sz="1500"/>
          </a:p>
        </p:txBody>
      </p:sp>
      <p:sp>
        <p:nvSpPr>
          <p:cNvPr id="722" name="Google Shape;722;p4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723" name="Google Shape;723;p41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4" name="Google Shape;724;p41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5" name="Google Shape;725;p41"/>
          <p:cNvSpPr txBox="1">
            <a:spLocks noGrp="1"/>
          </p:cNvSpPr>
          <p:nvPr>
            <p:ph type="title"/>
          </p:nvPr>
        </p:nvSpPr>
        <p:spPr>
          <a:xfrm flipH="1">
            <a:off x="852700" y="841850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29.13.0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26" name="Google Shape;726;p41"/>
          <p:cNvSpPr txBox="1"/>
          <p:nvPr/>
        </p:nvSpPr>
        <p:spPr>
          <a:xfrm>
            <a:off x="13717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27" name="Google Shape;727;p41"/>
          <p:cNvCxnSpPr>
            <a:endCxn id="726" idx="0"/>
          </p:cNvCxnSpPr>
          <p:nvPr/>
        </p:nvCxnSpPr>
        <p:spPr>
          <a:xfrm flipH="1">
            <a:off x="1624825" y="172218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2"/>
          <p:cNvSpPr txBox="1">
            <a:spLocks noGrp="1"/>
          </p:cNvSpPr>
          <p:nvPr>
            <p:ph type="title" idx="2"/>
          </p:nvPr>
        </p:nvSpPr>
        <p:spPr>
          <a:xfrm>
            <a:off x="2583963" y="155329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6"/>
                </a:solidFill>
              </a:rPr>
              <a:t>[</a:t>
            </a:r>
            <a:r>
              <a:rPr lang="en" sz="2900">
                <a:solidFill>
                  <a:schemeClr val="accent1"/>
                </a:solidFill>
              </a:rPr>
              <a:t>Μεταβλητές(variables)</a:t>
            </a:r>
            <a:r>
              <a:rPr lang="en" sz="2900">
                <a:solidFill>
                  <a:schemeClr val="accent6"/>
                </a:solidFill>
              </a:rPr>
              <a:t>]</a:t>
            </a:r>
            <a:r>
              <a:rPr lang="en" sz="2900">
                <a:solidFill>
                  <a:schemeClr val="accent1"/>
                </a:solidFill>
              </a:rPr>
              <a:t> </a:t>
            </a:r>
            <a:endParaRPr sz="2900">
              <a:solidFill>
                <a:schemeClr val="accent3"/>
              </a:solidFill>
            </a:endParaRPr>
          </a:p>
        </p:txBody>
      </p:sp>
      <p:sp>
        <p:nvSpPr>
          <p:cNvPr id="733" name="Google Shape;733;p42"/>
          <p:cNvSpPr txBox="1">
            <a:spLocks noGrp="1"/>
          </p:cNvSpPr>
          <p:nvPr>
            <p:ph type="subTitle" idx="1"/>
          </p:nvPr>
        </p:nvSpPr>
        <p:spPr>
          <a:xfrm>
            <a:off x="2932626" y="2683675"/>
            <a:ext cx="44088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Δημιουργία μεταβλητών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Ορισμός ή αλλαγή τύπου (casting)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Εύρεση τύπου μεταβλητής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Διάκριση πεζών κεφαλαίων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&gt;</a:t>
            </a:r>
            <a:endParaRPr sz="1500"/>
          </a:p>
        </p:txBody>
      </p:sp>
      <p:sp>
        <p:nvSpPr>
          <p:cNvPr id="734" name="Google Shape;734;p4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735" name="Google Shape;735;p42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6" name="Google Shape;736;p42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7" name="Google Shape;737;p42"/>
          <p:cNvSpPr txBox="1">
            <a:spLocks noGrp="1"/>
          </p:cNvSpPr>
          <p:nvPr>
            <p:ph type="title"/>
          </p:nvPr>
        </p:nvSpPr>
        <p:spPr>
          <a:xfrm flipH="1">
            <a:off x="852700" y="841850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29.13.1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38" name="Google Shape;738;p42"/>
          <p:cNvSpPr txBox="1"/>
          <p:nvPr/>
        </p:nvSpPr>
        <p:spPr>
          <a:xfrm>
            <a:off x="13717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39" name="Google Shape;739;p42"/>
          <p:cNvCxnSpPr>
            <a:endCxn id="738" idx="0"/>
          </p:cNvCxnSpPr>
          <p:nvPr/>
        </p:nvCxnSpPr>
        <p:spPr>
          <a:xfrm flipH="1">
            <a:off x="1624825" y="1417088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3"/>
          <p:cNvSpPr txBox="1">
            <a:spLocks noGrp="1"/>
          </p:cNvSpPr>
          <p:nvPr>
            <p:ph type="title" idx="2"/>
          </p:nvPr>
        </p:nvSpPr>
        <p:spPr>
          <a:xfrm>
            <a:off x="2565888" y="103179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Ονοματοδοσία μεταβλητών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745" name="Google Shape;745;p43"/>
          <p:cNvSpPr txBox="1">
            <a:spLocks noGrp="1"/>
          </p:cNvSpPr>
          <p:nvPr>
            <p:ph type="subTitle" idx="1"/>
          </p:nvPr>
        </p:nvSpPr>
        <p:spPr>
          <a:xfrm>
            <a:off x="2932626" y="2683675"/>
            <a:ext cx="44088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Να ξεκινάει με γράμμα ή χαρακτήρα underscore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Δεν μπορεί να ξεκινάει με αριθμό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Μπορεί να περιέχει μόνο αλφαριθμητικούς χαρακτήρες και  underscores (A-z, 0-9, και _ )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Τα ονόματα των μεταβλητών είναι case-sensitive 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Δεν μπορεί να είναι μια λέξη κλειδί της </a:t>
            </a:r>
            <a:r>
              <a:rPr lang="en" sz="1500">
                <a:uFill>
                  <a:noFill/>
                </a:uFill>
                <a:hlinkClick r:id="rId3"/>
              </a:rPr>
              <a:t>Python</a:t>
            </a:r>
            <a:r>
              <a:rPr lang="en" sz="1500"/>
              <a:t>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&gt;</a:t>
            </a:r>
            <a:endParaRPr sz="1500"/>
          </a:p>
        </p:txBody>
      </p:sp>
      <p:sp>
        <p:nvSpPr>
          <p:cNvPr id="746" name="Google Shape;746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747" name="Google Shape;747;p43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48" name="Google Shape;748;p43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49" name="Google Shape;749;p43"/>
          <p:cNvSpPr txBox="1">
            <a:spLocks noGrp="1"/>
          </p:cNvSpPr>
          <p:nvPr>
            <p:ph type="title"/>
          </p:nvPr>
        </p:nvSpPr>
        <p:spPr>
          <a:xfrm flipH="1">
            <a:off x="852700" y="841850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29.13.2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50" name="Google Shape;750;p43"/>
          <p:cNvSpPr txBox="1"/>
          <p:nvPr/>
        </p:nvSpPr>
        <p:spPr>
          <a:xfrm>
            <a:off x="13717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51" name="Google Shape;751;p43"/>
          <p:cNvCxnSpPr>
            <a:endCxn id="750" idx="0"/>
          </p:cNvCxnSpPr>
          <p:nvPr/>
        </p:nvCxnSpPr>
        <p:spPr>
          <a:xfrm flipH="1">
            <a:off x="1624825" y="1417088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29.0.1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78" name="Google Shape;478;p26"/>
          <p:cNvSpPr txBox="1">
            <a:spLocks noGrp="1"/>
          </p:cNvSpPr>
          <p:nvPr>
            <p:ph type="title" idx="2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Προηγούμενες </a:t>
            </a:r>
            <a:r>
              <a:rPr lang="en" sz="2500">
                <a:solidFill>
                  <a:schemeClr val="accent2"/>
                </a:solidFill>
              </a:rPr>
              <a:t>Ασκήσεις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479" name="Google Shape;479;p2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0" name="Google Shape;480;p26"/>
          <p:cNvCxnSpPr>
            <a:endCxn id="479" idx="0"/>
          </p:cNvCxnSpPr>
          <p:nvPr/>
        </p:nvCxnSpPr>
        <p:spPr>
          <a:xfrm flipH="1">
            <a:off x="1850600" y="1586475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2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482" name="Google Shape;482;p26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3" name="Google Shape;483;p2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4" name="Google Shape;484;p26"/>
          <p:cNvSpPr txBox="1">
            <a:spLocks noGrp="1"/>
          </p:cNvSpPr>
          <p:nvPr>
            <p:ph type="subTitle" idx="1"/>
          </p:nvPr>
        </p:nvSpPr>
        <p:spPr>
          <a:xfrm>
            <a:off x="2429325" y="1212100"/>
            <a:ext cx="2508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/>
              <a:t>Άσκηση 1: Data Splitting</a:t>
            </a:r>
            <a:endParaRPr sz="1200"/>
          </a:p>
        </p:txBody>
      </p:sp>
      <p:sp>
        <p:nvSpPr>
          <p:cNvPr id="485" name="Google Shape;485;p26"/>
          <p:cNvSpPr txBox="1">
            <a:spLocks noGrp="1"/>
          </p:cNvSpPr>
          <p:nvPr>
            <p:ph type="subTitle" idx="1"/>
          </p:nvPr>
        </p:nvSpPr>
        <p:spPr>
          <a:xfrm>
            <a:off x="2429325" y="1693300"/>
            <a:ext cx="6149700" cy="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Διαχωρίστε το dataset των κρασιών σε δύο training και testing sets χρησιμοποιώντας μια ποσοστοποίηση 70% - 30%.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486" name="Google Shape;486;p26"/>
          <p:cNvSpPr txBox="1">
            <a:spLocks noGrp="1"/>
          </p:cNvSpPr>
          <p:nvPr>
            <p:ph type="subTitle" idx="1"/>
          </p:nvPr>
        </p:nvSpPr>
        <p:spPr>
          <a:xfrm>
            <a:off x="2501525" y="2375900"/>
            <a:ext cx="61497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import pandas as pd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from sklearn.model_selection import train_test_split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# Φόρτωση του dataset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df = pd.read_csv("winequality-white.csv", sep=";")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# Προετοιμασία χαρακτηριστικών και δεδομένων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df_features = df.drop(columns='quality')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df_label = df['quality']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 </a:t>
            </a:r>
            <a:endParaRPr sz="9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Δείτε όλη τη λύση στις σημειώσεις…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4"/>
          <p:cNvSpPr txBox="1">
            <a:spLocks noGrp="1"/>
          </p:cNvSpPr>
          <p:nvPr>
            <p:ph type="title" idx="2"/>
          </p:nvPr>
        </p:nvSpPr>
        <p:spPr>
          <a:xfrm>
            <a:off x="2565888" y="103179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2"/>
                </a:solidFill>
              </a:rPr>
              <a:t>Αποδεκτές</a:t>
            </a:r>
            <a:r>
              <a:rPr lang="en" sz="2700">
                <a:solidFill>
                  <a:schemeClr val="accent1"/>
                </a:solidFill>
              </a:rPr>
              <a:t> και </a:t>
            </a:r>
            <a:r>
              <a:rPr lang="en" sz="2700">
                <a:solidFill>
                  <a:schemeClr val="lt1"/>
                </a:solidFill>
              </a:rPr>
              <a:t>μη αποδεκτές </a:t>
            </a:r>
            <a:r>
              <a:rPr lang="en" sz="2700">
                <a:solidFill>
                  <a:schemeClr val="accent1"/>
                </a:solidFill>
              </a:rPr>
              <a:t>μεταβλητές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757" name="Google Shape;757;p4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758" name="Google Shape;758;p44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59" name="Google Shape;759;p44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60" name="Google Shape;760;p44"/>
          <p:cNvSpPr txBox="1">
            <a:spLocks noGrp="1"/>
          </p:cNvSpPr>
          <p:nvPr>
            <p:ph type="subTitle" idx="4294967295"/>
          </p:nvPr>
        </p:nvSpPr>
        <p:spPr>
          <a:xfrm>
            <a:off x="2592225" y="2950196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myvar = "John"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my_var = "John"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_my_var = "John"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myVar = "John"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MYVAR = "John"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myvar2 = "John"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&gt;</a:t>
            </a:r>
            <a:endParaRPr/>
          </a:p>
        </p:txBody>
      </p:sp>
      <p:sp>
        <p:nvSpPr>
          <p:cNvPr id="761" name="Google Shape;761;p44"/>
          <p:cNvSpPr txBox="1">
            <a:spLocks noGrp="1"/>
          </p:cNvSpPr>
          <p:nvPr>
            <p:ph type="subTitle" idx="4294967295"/>
          </p:nvPr>
        </p:nvSpPr>
        <p:spPr>
          <a:xfrm>
            <a:off x="2592225" y="19424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Αποδεκτές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62" name="Google Shape;762;p44"/>
          <p:cNvSpPr txBox="1">
            <a:spLocks noGrp="1"/>
          </p:cNvSpPr>
          <p:nvPr>
            <p:ph type="subTitle" idx="1"/>
          </p:nvPr>
        </p:nvSpPr>
        <p:spPr>
          <a:xfrm>
            <a:off x="5693725" y="19424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Μη-αποδεκτές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63" name="Google Shape;763;p44"/>
          <p:cNvGrpSpPr/>
          <p:nvPr/>
        </p:nvGrpSpPr>
        <p:grpSpPr>
          <a:xfrm>
            <a:off x="4968675" y="2224450"/>
            <a:ext cx="578325" cy="487500"/>
            <a:chOff x="4764875" y="1706700"/>
            <a:chExt cx="578325" cy="487500"/>
          </a:xfrm>
        </p:grpSpPr>
        <p:sp>
          <p:nvSpPr>
            <p:cNvPr id="764" name="Google Shape;764;p44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4"/>
          <p:cNvGrpSpPr/>
          <p:nvPr/>
        </p:nvGrpSpPr>
        <p:grpSpPr>
          <a:xfrm>
            <a:off x="5067643" y="2285319"/>
            <a:ext cx="365767" cy="365751"/>
            <a:chOff x="4596788" y="1356600"/>
            <a:chExt cx="315725" cy="315575"/>
          </a:xfrm>
        </p:grpSpPr>
        <p:sp>
          <p:nvSpPr>
            <p:cNvPr id="767" name="Google Shape;767;p44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44"/>
          <p:cNvSpPr txBox="1">
            <a:spLocks noGrp="1"/>
          </p:cNvSpPr>
          <p:nvPr>
            <p:ph type="subTitle" idx="4294967295"/>
          </p:nvPr>
        </p:nvSpPr>
        <p:spPr>
          <a:xfrm>
            <a:off x="5623125" y="257298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2myvar = "John"</a:t>
            </a:r>
            <a:endParaRPr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my-var = "John"</a:t>
            </a:r>
            <a:endParaRPr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my var = "John"</a:t>
            </a:r>
            <a:endParaRPr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&gt;</a:t>
            </a:r>
            <a:endParaRPr/>
          </a:p>
        </p:txBody>
      </p:sp>
      <p:sp>
        <p:nvSpPr>
          <p:cNvPr id="772" name="Google Shape;772;p44"/>
          <p:cNvSpPr txBox="1">
            <a:spLocks noGrp="1"/>
          </p:cNvSpPr>
          <p:nvPr>
            <p:ph type="title"/>
          </p:nvPr>
        </p:nvSpPr>
        <p:spPr>
          <a:xfrm flipH="1">
            <a:off x="852700" y="841850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29.13.4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73" name="Google Shape;773;p44"/>
          <p:cNvSpPr txBox="1"/>
          <p:nvPr/>
        </p:nvSpPr>
        <p:spPr>
          <a:xfrm>
            <a:off x="13717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74" name="Google Shape;774;p44"/>
          <p:cNvCxnSpPr>
            <a:endCxn id="773" idx="0"/>
          </p:cNvCxnSpPr>
          <p:nvPr/>
        </p:nvCxnSpPr>
        <p:spPr>
          <a:xfrm flipH="1">
            <a:off x="1624825" y="1417088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5"/>
          <p:cNvSpPr txBox="1">
            <a:spLocks noGrp="1"/>
          </p:cNvSpPr>
          <p:nvPr>
            <p:ph type="title" idx="2"/>
          </p:nvPr>
        </p:nvSpPr>
        <p:spPr>
          <a:xfrm>
            <a:off x="2814900" y="803775"/>
            <a:ext cx="5635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</a:rPr>
              <a:t>[</a:t>
            </a:r>
            <a:r>
              <a:rPr lang="en" sz="2600">
                <a:solidFill>
                  <a:schemeClr val="accent1"/>
                </a:solidFill>
              </a:rPr>
              <a:t>Είδη ονομασιών μεταβλητών πολλαπλών λέξεων</a:t>
            </a:r>
            <a:r>
              <a:rPr lang="en" sz="2600">
                <a:solidFill>
                  <a:schemeClr val="accent6"/>
                </a:solidFill>
              </a:rPr>
              <a:t>]</a:t>
            </a:r>
            <a:r>
              <a:rPr lang="en" sz="2600">
                <a:solidFill>
                  <a:schemeClr val="accent1"/>
                </a:solidFill>
              </a:rPr>
              <a:t> 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780" name="Google Shape;780;p4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781" name="Google Shape;781;p45"/>
          <p:cNvSpPr txBox="1">
            <a:spLocks noGrp="1"/>
          </p:cNvSpPr>
          <p:nvPr>
            <p:ph type="subTitle" idx="4294967295"/>
          </p:nvPr>
        </p:nvSpPr>
        <p:spPr>
          <a:xfrm>
            <a:off x="101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2" name="Google Shape;782;p45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3" name="Google Shape;783;p45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01</a:t>
            </a:r>
            <a:endParaRPr sz="3000"/>
          </a:p>
        </p:txBody>
      </p:sp>
      <p:sp>
        <p:nvSpPr>
          <p:cNvPr id="784" name="Google Shape;784;p45"/>
          <p:cNvSpPr txBox="1">
            <a:spLocks noGrp="1"/>
          </p:cNvSpPr>
          <p:nvPr>
            <p:ph type="subTitle" idx="4294967295"/>
          </p:nvPr>
        </p:nvSpPr>
        <p:spPr>
          <a:xfrm>
            <a:off x="2357600" y="1747629"/>
            <a:ext cx="6405600" cy="6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&lt; myVariableName = "John" </a:t>
            </a:r>
            <a:endParaRPr sz="16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&gt;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785" name="Google Shape;785;p45"/>
          <p:cNvSpPr txBox="1">
            <a:spLocks noGrp="1"/>
          </p:cNvSpPr>
          <p:nvPr>
            <p:ph type="subTitle" idx="4294967295"/>
          </p:nvPr>
        </p:nvSpPr>
        <p:spPr>
          <a:xfrm>
            <a:off x="235760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Camel Case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786" name="Google Shape;786;p45"/>
          <p:cNvSpPr txBox="1">
            <a:spLocks noGrp="1"/>
          </p:cNvSpPr>
          <p:nvPr>
            <p:ph type="title" idx="2"/>
          </p:nvPr>
        </p:nvSpPr>
        <p:spPr>
          <a:xfrm flipH="1">
            <a:off x="2332550" y="24147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02</a:t>
            </a:r>
            <a:endParaRPr/>
          </a:p>
        </p:txBody>
      </p:sp>
      <p:sp>
        <p:nvSpPr>
          <p:cNvPr id="787" name="Google Shape;787;p45"/>
          <p:cNvSpPr txBox="1">
            <a:spLocks noGrp="1"/>
          </p:cNvSpPr>
          <p:nvPr>
            <p:ph type="subTitle" idx="4294967295"/>
          </p:nvPr>
        </p:nvSpPr>
        <p:spPr>
          <a:xfrm>
            <a:off x="3204650" y="2772938"/>
            <a:ext cx="53037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&lt; MyVariableName = "John" </a:t>
            </a:r>
            <a:endParaRPr sz="16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&gt;</a:t>
            </a:r>
            <a:endParaRPr sz="1600"/>
          </a:p>
        </p:txBody>
      </p:sp>
      <p:sp>
        <p:nvSpPr>
          <p:cNvPr id="788" name="Google Shape;788;p45"/>
          <p:cNvSpPr txBox="1">
            <a:spLocks noGrp="1"/>
          </p:cNvSpPr>
          <p:nvPr>
            <p:ph type="subTitle" idx="4294967295"/>
          </p:nvPr>
        </p:nvSpPr>
        <p:spPr>
          <a:xfrm>
            <a:off x="3204650" y="2413363"/>
            <a:ext cx="4711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Pascal Case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89" name="Google Shape;789;p45"/>
          <p:cNvSpPr txBox="1">
            <a:spLocks noGrp="1"/>
          </p:cNvSpPr>
          <p:nvPr>
            <p:ph type="title" idx="4294967295"/>
          </p:nvPr>
        </p:nvSpPr>
        <p:spPr>
          <a:xfrm flipH="1">
            <a:off x="3264225" y="3261046"/>
            <a:ext cx="8721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0" name="Google Shape;790;p45"/>
          <p:cNvSpPr txBox="1">
            <a:spLocks noGrp="1"/>
          </p:cNvSpPr>
          <p:nvPr>
            <p:ph type="subTitle" idx="1"/>
          </p:nvPr>
        </p:nvSpPr>
        <p:spPr>
          <a:xfrm>
            <a:off x="4112075" y="3840775"/>
            <a:ext cx="48651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 my_variable_name = "John"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&gt;</a:t>
            </a:r>
            <a:endParaRPr sz="1600"/>
          </a:p>
        </p:txBody>
      </p:sp>
      <p:sp>
        <p:nvSpPr>
          <p:cNvPr id="791" name="Google Shape;791;p45"/>
          <p:cNvSpPr txBox="1">
            <a:spLocks noGrp="1"/>
          </p:cNvSpPr>
          <p:nvPr>
            <p:ph type="subTitle" idx="4294967295"/>
          </p:nvPr>
        </p:nvSpPr>
        <p:spPr>
          <a:xfrm>
            <a:off x="3990350" y="3493000"/>
            <a:ext cx="45180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Snake Case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92" name="Google Shape;792;p45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29.13.5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93" name="Google Shape;793;p45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94" name="Google Shape;794;p45"/>
          <p:cNvCxnSpPr>
            <a:endCxn id="793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6"/>
          <p:cNvSpPr txBox="1">
            <a:spLocks noGrp="1"/>
          </p:cNvSpPr>
          <p:nvPr>
            <p:ph type="title" idx="2"/>
          </p:nvPr>
        </p:nvSpPr>
        <p:spPr>
          <a:xfrm>
            <a:off x="2814900" y="803775"/>
            <a:ext cx="5635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</a:rPr>
              <a:t>[</a:t>
            </a:r>
            <a:r>
              <a:rPr lang="en" sz="2600">
                <a:solidFill>
                  <a:schemeClr val="accent1"/>
                </a:solidFill>
              </a:rPr>
              <a:t>Ανάθεση μεταβλητών</a:t>
            </a:r>
            <a:r>
              <a:rPr lang="en" sz="2600">
                <a:solidFill>
                  <a:schemeClr val="accent6"/>
                </a:solidFill>
              </a:rPr>
              <a:t>]</a:t>
            </a:r>
            <a:r>
              <a:rPr lang="en" sz="2600">
                <a:solidFill>
                  <a:schemeClr val="accent1"/>
                </a:solidFill>
              </a:rPr>
              <a:t> 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800" name="Google Shape;800;p4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801" name="Google Shape;801;p46"/>
          <p:cNvSpPr txBox="1">
            <a:spLocks noGrp="1"/>
          </p:cNvSpPr>
          <p:nvPr>
            <p:ph type="subTitle" idx="4294967295"/>
          </p:nvPr>
        </p:nvSpPr>
        <p:spPr>
          <a:xfrm>
            <a:off x="101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02" name="Google Shape;802;p4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03" name="Google Shape;803;p46"/>
          <p:cNvSpPr txBox="1">
            <a:spLocks noGrp="1"/>
          </p:cNvSpPr>
          <p:nvPr>
            <p:ph type="subTitle" idx="4294967295"/>
          </p:nvPr>
        </p:nvSpPr>
        <p:spPr>
          <a:xfrm>
            <a:off x="2357600" y="1688751"/>
            <a:ext cx="6405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&lt; x = 3 &gt;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804" name="Google Shape;804;p46"/>
          <p:cNvSpPr txBox="1">
            <a:spLocks noGrp="1"/>
          </p:cNvSpPr>
          <p:nvPr>
            <p:ph type="subTitle" idx="4294967295"/>
          </p:nvPr>
        </p:nvSpPr>
        <p:spPr>
          <a:xfrm>
            <a:off x="235760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Απλή ανάθεση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805" name="Google Shape;805;p46"/>
          <p:cNvSpPr txBox="1">
            <a:spLocks noGrp="1"/>
          </p:cNvSpPr>
          <p:nvPr>
            <p:ph type="subTitle" idx="4294967295"/>
          </p:nvPr>
        </p:nvSpPr>
        <p:spPr>
          <a:xfrm>
            <a:off x="2980650" y="2361275"/>
            <a:ext cx="53037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&lt; x, y, z = "apple", "orange", "cherry" &gt;</a:t>
            </a:r>
            <a:endParaRPr sz="1600"/>
          </a:p>
        </p:txBody>
      </p:sp>
      <p:sp>
        <p:nvSpPr>
          <p:cNvPr id="806" name="Google Shape;806;p46"/>
          <p:cNvSpPr txBox="1">
            <a:spLocks noGrp="1"/>
          </p:cNvSpPr>
          <p:nvPr>
            <p:ph type="subTitle" idx="1"/>
          </p:nvPr>
        </p:nvSpPr>
        <p:spPr>
          <a:xfrm>
            <a:off x="3508463" y="3063588"/>
            <a:ext cx="48651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 x = y = z = "Orange" &gt;</a:t>
            </a:r>
            <a:endParaRPr sz="1600"/>
          </a:p>
        </p:txBody>
      </p:sp>
      <p:sp>
        <p:nvSpPr>
          <p:cNvPr id="807" name="Google Shape;807;p46"/>
          <p:cNvSpPr txBox="1">
            <a:spLocks noGrp="1"/>
          </p:cNvSpPr>
          <p:nvPr>
            <p:ph type="subTitle" idx="4294967295"/>
          </p:nvPr>
        </p:nvSpPr>
        <p:spPr>
          <a:xfrm>
            <a:off x="3386738" y="2688113"/>
            <a:ext cx="45180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Μία τιμή σε πολλές μεταβλητές</a:t>
            </a:r>
            <a:endParaRPr/>
          </a:p>
        </p:txBody>
      </p:sp>
      <p:grpSp>
        <p:nvGrpSpPr>
          <p:cNvPr id="808" name="Google Shape;808;p46"/>
          <p:cNvGrpSpPr/>
          <p:nvPr/>
        </p:nvGrpSpPr>
        <p:grpSpPr>
          <a:xfrm>
            <a:off x="3020992" y="3567116"/>
            <a:ext cx="365747" cy="365752"/>
            <a:chOff x="2036988" y="4249875"/>
            <a:chExt cx="525725" cy="524300"/>
          </a:xfrm>
        </p:grpSpPr>
        <p:sp>
          <p:nvSpPr>
            <p:cNvPr id="809" name="Google Shape;809;p46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6"/>
          <p:cNvGrpSpPr/>
          <p:nvPr/>
        </p:nvGrpSpPr>
        <p:grpSpPr>
          <a:xfrm>
            <a:off x="2597529" y="2790078"/>
            <a:ext cx="365747" cy="365752"/>
            <a:chOff x="2036988" y="4249875"/>
            <a:chExt cx="525725" cy="524300"/>
          </a:xfrm>
        </p:grpSpPr>
        <p:sp>
          <p:nvSpPr>
            <p:cNvPr id="820" name="Google Shape;820;p46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6"/>
          <p:cNvGrpSpPr/>
          <p:nvPr/>
        </p:nvGrpSpPr>
        <p:grpSpPr>
          <a:xfrm>
            <a:off x="2218942" y="2246366"/>
            <a:ext cx="365747" cy="365752"/>
            <a:chOff x="2036988" y="4249875"/>
            <a:chExt cx="525725" cy="524300"/>
          </a:xfrm>
        </p:grpSpPr>
        <p:sp>
          <p:nvSpPr>
            <p:cNvPr id="831" name="Google Shape;831;p46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6"/>
          <p:cNvGrpSpPr/>
          <p:nvPr/>
        </p:nvGrpSpPr>
        <p:grpSpPr>
          <a:xfrm>
            <a:off x="1853192" y="1423041"/>
            <a:ext cx="365747" cy="365752"/>
            <a:chOff x="2036988" y="4249875"/>
            <a:chExt cx="525725" cy="524300"/>
          </a:xfrm>
        </p:grpSpPr>
        <p:sp>
          <p:nvSpPr>
            <p:cNvPr id="842" name="Google Shape;842;p46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46"/>
          <p:cNvSpPr txBox="1">
            <a:spLocks noGrp="1"/>
          </p:cNvSpPr>
          <p:nvPr>
            <p:ph type="subTitle" idx="4294967295"/>
          </p:nvPr>
        </p:nvSpPr>
        <p:spPr>
          <a:xfrm>
            <a:off x="2889500" y="2087738"/>
            <a:ext cx="519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Πολλές τιμές σε πολλές μεταβλητές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853" name="Google Shape;853;p46"/>
          <p:cNvSpPr txBox="1">
            <a:spLocks noGrp="1"/>
          </p:cNvSpPr>
          <p:nvPr>
            <p:ph type="subTitle" idx="1"/>
          </p:nvPr>
        </p:nvSpPr>
        <p:spPr>
          <a:xfrm>
            <a:off x="3938475" y="4044175"/>
            <a:ext cx="48651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 fruits = ["apple", "banana", "cherry"]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x, y, z = fruits &gt;</a:t>
            </a:r>
            <a:endParaRPr sz="1600"/>
          </a:p>
        </p:txBody>
      </p:sp>
      <p:sp>
        <p:nvSpPr>
          <p:cNvPr id="854" name="Google Shape;854;p46"/>
          <p:cNvSpPr txBox="1">
            <a:spLocks noGrp="1"/>
          </p:cNvSpPr>
          <p:nvPr>
            <p:ph type="subTitle" idx="4294967295"/>
          </p:nvPr>
        </p:nvSpPr>
        <p:spPr>
          <a:xfrm>
            <a:off x="3677725" y="3519750"/>
            <a:ext cx="45180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Από “ξεπακετάρισμα” συλλογής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855" name="Google Shape;855;p46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29.13.6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57" name="Google Shape;857;p46"/>
          <p:cNvCxnSpPr>
            <a:endCxn id="856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7"/>
          <p:cNvSpPr txBox="1">
            <a:spLocks noGrp="1"/>
          </p:cNvSpPr>
          <p:nvPr>
            <p:ph type="title" idx="2"/>
          </p:nvPr>
        </p:nvSpPr>
        <p:spPr>
          <a:xfrm>
            <a:off x="2565888" y="103179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Εξοικίωση με την Python και το IDLE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863" name="Google Shape;863;p47"/>
          <p:cNvSpPr txBox="1">
            <a:spLocks noGrp="1"/>
          </p:cNvSpPr>
          <p:nvPr>
            <p:ph type="subTitle" idx="1"/>
          </p:nvPr>
        </p:nvSpPr>
        <p:spPr>
          <a:xfrm>
            <a:off x="2932626" y="2683675"/>
            <a:ext cx="44088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Παραδείγματα αναθέσεων: </a:t>
            </a:r>
            <a:endParaRPr sz="1500"/>
          </a:p>
          <a:p>
            <a:pPr marL="9144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Απλή</a:t>
            </a:r>
            <a:endParaRPr sz="1500"/>
          </a:p>
          <a:p>
            <a:pPr marL="9144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Πολλές τιμές</a:t>
            </a:r>
            <a:endParaRPr sz="1500"/>
          </a:p>
          <a:p>
            <a:pPr marL="9144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Μία τιμή σε πολλές</a:t>
            </a:r>
            <a:endParaRPr sz="1500"/>
          </a:p>
          <a:p>
            <a:pPr marL="9144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Ξεπακετάρισμα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Ο τελεστής ανάθεσης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Αριθμοί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Αριθμοί και Αριθμητικοί τελεστές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&gt;</a:t>
            </a:r>
            <a:endParaRPr sz="1500"/>
          </a:p>
        </p:txBody>
      </p:sp>
      <p:sp>
        <p:nvSpPr>
          <p:cNvPr id="864" name="Google Shape;864;p47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865" name="Google Shape;865;p47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6" name="Google Shape;866;p47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7" name="Google Shape;867;p47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29.14.0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868" name="Google Shape;868;p47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69" name="Google Shape;869;p47"/>
          <p:cNvCxnSpPr>
            <a:endCxn id="868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8"/>
          <p:cNvSpPr txBox="1">
            <a:spLocks noGrp="1"/>
          </p:cNvSpPr>
          <p:nvPr>
            <p:ph type="title" idx="2"/>
          </p:nvPr>
        </p:nvSpPr>
        <p:spPr>
          <a:xfrm>
            <a:off x="2565888" y="103179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Unpacking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875" name="Google Shape;875;p48"/>
          <p:cNvSpPr txBox="1">
            <a:spLocks noGrp="1"/>
          </p:cNvSpPr>
          <p:nvPr>
            <p:ph type="subTitle" idx="1"/>
          </p:nvPr>
        </p:nvSpPr>
        <p:spPr>
          <a:xfrm>
            <a:off x="2932626" y="2683675"/>
            <a:ext cx="44088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Παραδείγματα αναθέσεων: </a:t>
            </a:r>
            <a:endParaRPr sz="1500"/>
          </a:p>
          <a:p>
            <a:pPr marL="9144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Απλή</a:t>
            </a:r>
            <a:endParaRPr sz="1500"/>
          </a:p>
          <a:p>
            <a:pPr marL="9144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Πολλές τιμές</a:t>
            </a:r>
            <a:endParaRPr sz="1500"/>
          </a:p>
          <a:p>
            <a:pPr marL="9144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Μία τιμή σε πολλές</a:t>
            </a:r>
            <a:endParaRPr sz="1500"/>
          </a:p>
          <a:p>
            <a:pPr marL="9144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Ξεπακετάρισμα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Ο τελεστής ανάθεσης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Αριθμοί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Αριθμοί και Αριθμητικοί τελεστές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&gt;</a:t>
            </a:r>
            <a:endParaRPr sz="1500"/>
          </a:p>
        </p:txBody>
      </p:sp>
      <p:sp>
        <p:nvSpPr>
          <p:cNvPr id="876" name="Google Shape;876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877" name="Google Shape;877;p4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78" name="Google Shape;878;p4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79" name="Google Shape;879;p48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29.14.1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880" name="Google Shape;880;p48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81" name="Google Shape;881;p48"/>
          <p:cNvCxnSpPr>
            <a:endCxn id="880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9"/>
          <p:cNvSpPr txBox="1">
            <a:spLocks noGrp="1"/>
          </p:cNvSpPr>
          <p:nvPr>
            <p:ph type="title" idx="2"/>
          </p:nvPr>
        </p:nvSpPr>
        <p:spPr>
          <a:xfrm>
            <a:off x="2565888" y="103179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Τελεστές </a:t>
            </a:r>
            <a:r>
              <a:rPr lang="en" sz="2700">
                <a:solidFill>
                  <a:schemeClr val="accent2"/>
                </a:solidFill>
              </a:rPr>
              <a:t>+</a:t>
            </a:r>
            <a:r>
              <a:rPr lang="en" sz="2700">
                <a:solidFill>
                  <a:schemeClr val="accent1"/>
                </a:solidFill>
              </a:rPr>
              <a:t> </a:t>
            </a:r>
            <a:r>
              <a:rPr lang="en" sz="2700">
                <a:solidFill>
                  <a:schemeClr val="lt2"/>
                </a:solidFill>
              </a:rPr>
              <a:t>πράξεις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887" name="Google Shape;887;p49"/>
          <p:cNvSpPr txBox="1">
            <a:spLocks noGrp="1"/>
          </p:cNvSpPr>
          <p:nvPr>
            <p:ph type="subTitle" idx="1"/>
          </p:nvPr>
        </p:nvSpPr>
        <p:spPr>
          <a:xfrm>
            <a:off x="2882975" y="2346075"/>
            <a:ext cx="4797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&lt; </a:t>
            </a:r>
            <a:endParaRPr sz="2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Αριθμητικοί τελεστές</a:t>
            </a:r>
            <a:endParaRPr sz="2100"/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Αριθμομηχανή</a:t>
            </a:r>
            <a:endParaRPr sz="2100"/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Ακέραιοι και δεκαδικοί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Παραδείγματα + εξοικίωση</a:t>
            </a:r>
            <a:endParaRPr sz="2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&gt;</a:t>
            </a:r>
            <a:endParaRPr sz="2100"/>
          </a:p>
        </p:txBody>
      </p:sp>
      <p:sp>
        <p:nvSpPr>
          <p:cNvPr id="888" name="Google Shape;888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889" name="Google Shape;889;p49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90" name="Google Shape;890;p49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91" name="Google Shape;891;p49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29.15.0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892" name="Google Shape;892;p49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93" name="Google Shape;893;p49"/>
          <p:cNvCxnSpPr>
            <a:endCxn id="892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title" idx="2"/>
          </p:nvPr>
        </p:nvSpPr>
        <p:spPr>
          <a:xfrm>
            <a:off x="2415226" y="1025825"/>
            <a:ext cx="5643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Floor Division </a:t>
            </a:r>
            <a:r>
              <a:rPr lang="en" sz="2700">
                <a:solidFill>
                  <a:schemeClr val="accent2"/>
                </a:solidFill>
              </a:rPr>
              <a:t>+</a:t>
            </a:r>
            <a:r>
              <a:rPr lang="en" sz="2700">
                <a:solidFill>
                  <a:schemeClr val="accent1"/>
                </a:solidFill>
              </a:rPr>
              <a:t> </a:t>
            </a:r>
            <a:r>
              <a:rPr lang="en" sz="2700">
                <a:solidFill>
                  <a:schemeClr val="lt2"/>
                </a:solidFill>
              </a:rPr>
              <a:t>Modulus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899" name="Google Shape;899;p50"/>
          <p:cNvSpPr txBox="1">
            <a:spLocks noGrp="1"/>
          </p:cNvSpPr>
          <p:nvPr>
            <p:ph type="subTitle" idx="1"/>
          </p:nvPr>
        </p:nvSpPr>
        <p:spPr>
          <a:xfrm>
            <a:off x="2874075" y="2898650"/>
            <a:ext cx="2446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i in range(1, 11):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quotient = i // 3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print(f"Quotient of {i} // 3 = {quotient}")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</a:t>
            </a:r>
            <a:endParaRPr sz="1400"/>
          </a:p>
        </p:txBody>
      </p:sp>
      <p:sp>
        <p:nvSpPr>
          <p:cNvPr id="900" name="Google Shape;900;p5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901" name="Google Shape;901;p50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2" name="Google Shape;902;p50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3" name="Google Shape;903;p50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29.15.1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04" name="Google Shape;904;p50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05" name="Google Shape;905;p50"/>
          <p:cNvCxnSpPr>
            <a:endCxn id="904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6" name="Google Shape;906;p50"/>
          <p:cNvSpPr txBox="1"/>
          <p:nvPr/>
        </p:nvSpPr>
        <p:spPr>
          <a:xfrm>
            <a:off x="2941050" y="1737900"/>
            <a:ext cx="2379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Floor Division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7" name="Google Shape;907;p50"/>
          <p:cNvSpPr txBox="1">
            <a:spLocks noGrp="1"/>
          </p:cNvSpPr>
          <p:nvPr>
            <p:ph type="subTitle" idx="1"/>
          </p:nvPr>
        </p:nvSpPr>
        <p:spPr>
          <a:xfrm>
            <a:off x="5477350" y="2898650"/>
            <a:ext cx="2446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i in range(1, 11):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if i % 2 == 0: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print(f"Ο {i} είναι άρτιος.")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else: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print(f"ο {i} είναι περιττός.")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</a:t>
            </a:r>
            <a:endParaRPr sz="1400"/>
          </a:p>
        </p:txBody>
      </p:sp>
      <p:sp>
        <p:nvSpPr>
          <p:cNvPr id="908" name="Google Shape;908;p50"/>
          <p:cNvSpPr txBox="1"/>
          <p:nvPr/>
        </p:nvSpPr>
        <p:spPr>
          <a:xfrm>
            <a:off x="5544325" y="1737900"/>
            <a:ext cx="2379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Modulus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1"/>
          <p:cNvSpPr txBox="1">
            <a:spLocks noGrp="1"/>
          </p:cNvSpPr>
          <p:nvPr>
            <p:ph type="title" idx="2"/>
          </p:nvPr>
        </p:nvSpPr>
        <p:spPr>
          <a:xfrm>
            <a:off x="2565901" y="1031800"/>
            <a:ext cx="56955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Τελεστές </a:t>
            </a:r>
            <a:r>
              <a:rPr lang="en" sz="2700">
                <a:solidFill>
                  <a:schemeClr val="accent2"/>
                </a:solidFill>
              </a:rPr>
              <a:t>+</a:t>
            </a:r>
            <a:r>
              <a:rPr lang="en" sz="2700">
                <a:solidFill>
                  <a:schemeClr val="accent1"/>
                </a:solidFill>
              </a:rPr>
              <a:t> </a:t>
            </a:r>
            <a:r>
              <a:rPr lang="en" sz="2700">
                <a:solidFill>
                  <a:schemeClr val="lt2"/>
                </a:solidFill>
              </a:rPr>
              <a:t>προτεραιότητα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914" name="Google Shape;914;p5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915" name="Google Shape;915;p51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16" name="Google Shape;916;p51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17" name="Google Shape;917;p51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29.16.0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18" name="Google Shape;918;p51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19" name="Google Shape;919;p51"/>
          <p:cNvCxnSpPr>
            <a:endCxn id="918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0" name="Google Shape;920;p51"/>
          <p:cNvSpPr txBox="1">
            <a:spLocks noGrp="1"/>
          </p:cNvSpPr>
          <p:nvPr>
            <p:ph type="subTitle" idx="1"/>
          </p:nvPr>
        </p:nvSpPr>
        <p:spPr>
          <a:xfrm>
            <a:off x="2882976" y="2346075"/>
            <a:ext cx="44088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&lt; </a:t>
            </a:r>
            <a:endParaRPr sz="2100"/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Συνδυασμός τελεστών</a:t>
            </a:r>
            <a:endParaRPr sz="2100"/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Πολλαπλές πράξεις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Προτεραιότητα τελεστών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Δείτε τον πλήρη πίνακα στις σημειώσεις…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&gt;</a:t>
            </a:r>
            <a:endParaRPr sz="2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2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Τύποι </a:t>
            </a:r>
            <a:r>
              <a:rPr lang="en" sz="2700">
                <a:solidFill>
                  <a:schemeClr val="lt2"/>
                </a:solidFill>
              </a:rPr>
              <a:t>δεδομένων στην </a:t>
            </a:r>
            <a:r>
              <a:rPr lang="en" sz="2700">
                <a:solidFill>
                  <a:schemeClr val="lt1"/>
                </a:solidFill>
              </a:rPr>
              <a:t>Python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926" name="Google Shape;926;p52"/>
          <p:cNvSpPr txBox="1">
            <a:spLocks noGrp="1"/>
          </p:cNvSpPr>
          <p:nvPr>
            <p:ph type="subTitle" idx="1"/>
          </p:nvPr>
        </p:nvSpPr>
        <p:spPr>
          <a:xfrm>
            <a:off x="2882976" y="2346075"/>
            <a:ext cx="44088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Κάθε μεταβλητή μπορεί να αποθηκεύει διαφορετικό τύπο δεδομένων. Διαφορετικοί τύποι μπορούν να κάνουν διαφορετικά πράγματα(δείτε όλους τους τύπους δεδομένων της Python, </a:t>
            </a:r>
            <a:r>
              <a:rPr lang="en" u="sng">
                <a:solidFill>
                  <a:schemeClr val="hlink"/>
                </a:solidFill>
                <a:hlinkClick r:id="rId3"/>
              </a:rPr>
              <a:t>εδώ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</p:txBody>
      </p:sp>
      <p:sp>
        <p:nvSpPr>
          <p:cNvPr id="927" name="Google Shape;927;p5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928" name="Google Shape;928;p52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9" name="Google Shape;929;p52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0" name="Google Shape;930;p52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29.17.0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31" name="Google Shape;931;p52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32" name="Google Shape;932;p52"/>
          <p:cNvCxnSpPr>
            <a:endCxn id="931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3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Τύποι </a:t>
            </a:r>
            <a:r>
              <a:rPr lang="en" sz="2700">
                <a:solidFill>
                  <a:schemeClr val="lt2"/>
                </a:solidFill>
              </a:rPr>
              <a:t>δεδομένων στην </a:t>
            </a:r>
            <a:r>
              <a:rPr lang="en" sz="2700">
                <a:solidFill>
                  <a:schemeClr val="lt1"/>
                </a:solidFill>
              </a:rPr>
              <a:t>Python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938" name="Google Shape;938;p53"/>
          <p:cNvSpPr txBox="1">
            <a:spLocks noGrp="1"/>
          </p:cNvSpPr>
          <p:nvPr>
            <p:ph type="subTitle" idx="1"/>
          </p:nvPr>
        </p:nvSpPr>
        <p:spPr>
          <a:xfrm>
            <a:off x="2873950" y="2290425"/>
            <a:ext cx="5845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&lt;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Αριθμητικοί τύποι:int, float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Τύποι ακολουθιών: list, tuple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Τύπος χαρτογράφησης:  dict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Τύπος Boolean:  bool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&gt;</a:t>
            </a:r>
            <a:endParaRPr sz="2000"/>
          </a:p>
        </p:txBody>
      </p:sp>
      <p:sp>
        <p:nvSpPr>
          <p:cNvPr id="939" name="Google Shape;939;p5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940" name="Google Shape;940;p53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1" name="Google Shape;941;p53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2" name="Google Shape;942;p53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29.18.0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43" name="Google Shape;943;p53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44" name="Google Shape;944;p53"/>
          <p:cNvCxnSpPr>
            <a:endCxn id="943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29.0.2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92" name="Google Shape;492;p27"/>
          <p:cNvSpPr txBox="1">
            <a:spLocks noGrp="1"/>
          </p:cNvSpPr>
          <p:nvPr>
            <p:ph type="title" idx="2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Ασκήσεις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493" name="Google Shape;493;p2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4" name="Google Shape;494;p27"/>
          <p:cNvCxnSpPr>
            <a:endCxn id="493" idx="0"/>
          </p:cNvCxnSpPr>
          <p:nvPr/>
        </p:nvCxnSpPr>
        <p:spPr>
          <a:xfrm flipH="1">
            <a:off x="1850600" y="1586475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27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496" name="Google Shape;496;p27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7" name="Google Shape;497;p27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subTitle" idx="1"/>
          </p:nvPr>
        </p:nvSpPr>
        <p:spPr>
          <a:xfrm>
            <a:off x="2518450" y="1264875"/>
            <a:ext cx="3105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/>
              <a:t>Άσκηση 2: Εκπαίδευση μοντέλου</a:t>
            </a:r>
            <a:endParaRPr sz="1200"/>
          </a:p>
        </p:txBody>
      </p:sp>
      <p:sp>
        <p:nvSpPr>
          <p:cNvPr id="499" name="Google Shape;499;p27"/>
          <p:cNvSpPr txBox="1">
            <a:spLocks noGrp="1"/>
          </p:cNvSpPr>
          <p:nvPr>
            <p:ph type="subTitle" idx="1"/>
          </p:nvPr>
        </p:nvSpPr>
        <p:spPr>
          <a:xfrm>
            <a:off x="2518450" y="1746063"/>
            <a:ext cx="6149700" cy="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Εκπαιδεύστε ένα μοντέλο Logistic Regression επάνω στο wine dataset χρησιμοποιώντας τα training data και μετά, τυπώστε την ακρίβεια του μοντέλου επάνω στα testing data.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500" name="Google Shape;500;p27"/>
          <p:cNvSpPr txBox="1">
            <a:spLocks noGrp="1"/>
          </p:cNvSpPr>
          <p:nvPr>
            <p:ph type="subTitle" idx="1"/>
          </p:nvPr>
        </p:nvSpPr>
        <p:spPr>
          <a:xfrm>
            <a:off x="2501525" y="2375900"/>
            <a:ext cx="61497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import pandas as pd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from sklearn.model_selection import train_test_split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from sklearn.linear_model import LogisticRegression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# Φόρτωση του dataset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df = pd.read_csv("winequality-white.csv", sep=";")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# Προετοιμασία χαρακτηριστικών κι ετικετών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df_features = df.drop(columns='quality')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df_label = df['quality']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r>
              <a:rPr lang="en" sz="900">
                <a:solidFill>
                  <a:schemeClr val="lt2"/>
                </a:solidFill>
              </a:rPr>
              <a:t> </a:t>
            </a:r>
            <a:endParaRPr sz="9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Δείτε όλη τη λύση στις σημειώσεις…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4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3.4.3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50" name="Google Shape;950;p54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Τύποι </a:t>
            </a:r>
            <a:r>
              <a:rPr lang="en" sz="2700">
                <a:solidFill>
                  <a:schemeClr val="lt2"/>
                </a:solidFill>
              </a:rPr>
              <a:t>δεδομένων στην </a:t>
            </a:r>
            <a:r>
              <a:rPr lang="en" sz="2700">
                <a:solidFill>
                  <a:schemeClr val="lt1"/>
                </a:solidFill>
              </a:rPr>
              <a:t>Python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951" name="Google Shape;951;p54"/>
          <p:cNvSpPr txBox="1">
            <a:spLocks noGrp="1"/>
          </p:cNvSpPr>
          <p:nvPr>
            <p:ph type="subTitle" idx="1"/>
          </p:nvPr>
        </p:nvSpPr>
        <p:spPr>
          <a:xfrm>
            <a:off x="2873950" y="2498250"/>
            <a:ext cx="5845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Λίστες - lists </a:t>
            </a:r>
            <a:r>
              <a:rPr lang="en" sz="1500"/>
              <a:t>(</a:t>
            </a:r>
            <a:r>
              <a:rPr lang="en" sz="1500">
                <a:solidFill>
                  <a:schemeClr val="lt2"/>
                </a:solidFill>
              </a:rPr>
              <a:t>Συλλογές δεδομένων που συνήθως (όχι πάντα) σχετίζονται</a:t>
            </a:r>
            <a:r>
              <a:rPr lang="en" sz="1500"/>
              <a:t>: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list1 = [1, 2, 3, 4]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list2 = ['apple', 'banana', 'cherry']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list3 = [True, 1, 'Hello']</a:t>
            </a:r>
            <a:endParaRPr sz="15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A0DB"/>
                </a:solidFill>
              </a:rPr>
              <a:t>Παραδείγματα, slicing, stepper.</a:t>
            </a:r>
            <a:endParaRPr sz="1500">
              <a:solidFill>
                <a:srgbClr val="DBA0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&gt;</a:t>
            </a:r>
            <a:endParaRPr sz="1500"/>
          </a:p>
        </p:txBody>
      </p:sp>
      <p:sp>
        <p:nvSpPr>
          <p:cNvPr id="952" name="Google Shape;952;p54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53" name="Google Shape;953;p54"/>
          <p:cNvCxnSpPr>
            <a:endCxn id="952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4" name="Google Shape;954;p5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955" name="Google Shape;955;p54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6" name="Google Shape;956;p54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5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Τύποι </a:t>
            </a:r>
            <a:r>
              <a:rPr lang="en" sz="2700">
                <a:solidFill>
                  <a:schemeClr val="lt2"/>
                </a:solidFill>
              </a:rPr>
              <a:t>δεδομένων στην </a:t>
            </a:r>
            <a:r>
              <a:rPr lang="en" sz="2700">
                <a:solidFill>
                  <a:schemeClr val="lt1"/>
                </a:solidFill>
              </a:rPr>
              <a:t>Python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962" name="Google Shape;962;p55"/>
          <p:cNvSpPr txBox="1">
            <a:spLocks noGrp="1"/>
          </p:cNvSpPr>
          <p:nvPr>
            <p:ph type="subTitle" idx="1"/>
          </p:nvPr>
        </p:nvSpPr>
        <p:spPr>
          <a:xfrm>
            <a:off x="2873950" y="2498250"/>
            <a:ext cx="5845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Πλειάδες - tuples </a:t>
            </a:r>
            <a:r>
              <a:rPr lang="en" sz="1500"/>
              <a:t>(</a:t>
            </a:r>
            <a:r>
              <a:rPr lang="en" sz="1500">
                <a:solidFill>
                  <a:schemeClr val="lt2"/>
                </a:solidFill>
              </a:rPr>
              <a:t>Συλλογές δεδομένων που δεν αλλάζουν κατά τη ροή του προγράμματος (μπορεί να υπάρχουν και διπλότυπα</a:t>
            </a:r>
            <a:r>
              <a:rPr lang="en" sz="1500"/>
              <a:t>):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tuple1 = ("apple", "banana", "cherry")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tuple2 = (1, 5, 7, 9, 3)</a:t>
            </a: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tuple3 = (True, False, False)</a:t>
            </a:r>
            <a:endParaRPr sz="1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&gt;</a:t>
            </a:r>
            <a:endParaRPr sz="1500"/>
          </a:p>
        </p:txBody>
      </p:sp>
      <p:sp>
        <p:nvSpPr>
          <p:cNvPr id="963" name="Google Shape;963;p5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964" name="Google Shape;964;p55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65" name="Google Shape;965;p55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66" name="Google Shape;966;p55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29.19.0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67" name="Google Shape;967;p55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68" name="Google Shape;968;p55"/>
          <p:cNvCxnSpPr>
            <a:endCxn id="967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6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Τύποι </a:t>
            </a:r>
            <a:r>
              <a:rPr lang="en" sz="2700">
                <a:solidFill>
                  <a:schemeClr val="lt2"/>
                </a:solidFill>
              </a:rPr>
              <a:t>δεδομένων στην </a:t>
            </a:r>
            <a:r>
              <a:rPr lang="en" sz="2700">
                <a:solidFill>
                  <a:schemeClr val="lt1"/>
                </a:solidFill>
              </a:rPr>
              <a:t>Python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974" name="Google Shape;974;p56"/>
          <p:cNvSpPr txBox="1">
            <a:spLocks noGrp="1"/>
          </p:cNvSpPr>
          <p:nvPr>
            <p:ph type="subTitle" idx="1"/>
          </p:nvPr>
        </p:nvSpPr>
        <p:spPr>
          <a:xfrm>
            <a:off x="2873950" y="2498250"/>
            <a:ext cx="5845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 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Λεξικά = dict</a:t>
            </a:r>
            <a:r>
              <a:rPr lang="en" sz="1500"/>
              <a:t>(</a:t>
            </a:r>
            <a:r>
              <a:rPr lang="en" sz="1500">
                <a:solidFill>
                  <a:schemeClr val="lt2"/>
                </a:solidFill>
              </a:rPr>
              <a:t>Συλλογές δεδομένων που δεν αλλάζουν κατά τη ροή του προγράμματος (μπορεί να υπάρχουν και διπλότυπα</a:t>
            </a:r>
            <a:r>
              <a:rPr lang="en" sz="1500"/>
              <a:t>):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userNameAndAge = {"Peter":38, "John":51, "Alex":13, "Alvin":"Μη Διαθέσιμο"}</a:t>
            </a:r>
            <a:endParaRPr sz="1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thisdict = {</a:t>
            </a:r>
            <a:endParaRPr sz="1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"brand": "Ford",</a:t>
            </a:r>
            <a:endParaRPr sz="1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"model": "Mustang",</a:t>
            </a:r>
            <a:endParaRPr sz="1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"year": 1964</a:t>
            </a:r>
            <a:endParaRPr sz="1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&gt;</a:t>
            </a:r>
            <a:endParaRPr sz="1500"/>
          </a:p>
        </p:txBody>
      </p:sp>
      <p:sp>
        <p:nvSpPr>
          <p:cNvPr id="975" name="Google Shape;975;p5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976" name="Google Shape;976;p56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77" name="Google Shape;977;p5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78" name="Google Shape;978;p56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29.20.0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79" name="Google Shape;979;p56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80" name="Google Shape;980;p56"/>
          <p:cNvCxnSpPr>
            <a:endCxn id="979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7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Ασκήσεις </a:t>
            </a:r>
            <a:r>
              <a:rPr lang="en" sz="2700"/>
              <a:t>επανάληψης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986" name="Google Shape;986;p57"/>
          <p:cNvSpPr txBox="1">
            <a:spLocks noGrp="1"/>
          </p:cNvSpPr>
          <p:nvPr>
            <p:ph type="subTitle" idx="1"/>
          </p:nvPr>
        </p:nvSpPr>
        <p:spPr>
          <a:xfrm>
            <a:off x="2187700" y="2569550"/>
            <a:ext cx="5845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 </a:t>
            </a: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1.	Γράψτε το παρακάτω ποίημα ώστε σαν έξοδο να έχετε την παρακάτω εκτύπωση:</a:t>
            </a: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2.	Γράψτε ένα πρόγραμμα που να σας δείχνει ποια έκδοση της Python έχετε (όχι στο command line).</a:t>
            </a: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3.	Γράψτε ένα πρόγραμμα που να σας δείχνει την ημερομηνία και την ώρα αυτή τη στιγμή.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&gt;</a:t>
            </a:r>
            <a:endParaRPr sz="1300"/>
          </a:p>
        </p:txBody>
      </p:sp>
      <p:sp>
        <p:nvSpPr>
          <p:cNvPr id="987" name="Google Shape;987;p57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988" name="Google Shape;988;p57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9" name="Google Shape;989;p57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90" name="Google Shape;990;p57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29.21.1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91" name="Google Shape;991;p57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92" name="Google Shape;992;p57"/>
          <p:cNvCxnSpPr>
            <a:endCxn id="991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93" name="Google Shape;99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500" y="2308275"/>
            <a:ext cx="3222075" cy="7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8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Ασκήσεις </a:t>
            </a:r>
            <a:r>
              <a:rPr lang="en" sz="2700"/>
              <a:t>επανάληψης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999" name="Google Shape;999;p58"/>
          <p:cNvSpPr txBox="1">
            <a:spLocks noGrp="1"/>
          </p:cNvSpPr>
          <p:nvPr>
            <p:ph type="subTitle" idx="1"/>
          </p:nvPr>
        </p:nvSpPr>
        <p:spPr>
          <a:xfrm>
            <a:off x="2187700" y="2569550"/>
            <a:ext cx="5845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 </a:t>
            </a: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4.	Γράψτε ένα πρόγραμμα που θα δέχεται έναν αριθμό δευτερολέπτων και θα υπολογίζει πόσα λεπτά και δευτερόλεπτα αντιστοιχούν.</a:t>
            </a: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5.	Γράψτε ένα πρόγραμμα που θα ελέγχει αν ένας αριθμός είναι ζυγός ή περιττός χρησιμοποιώντας τον τελεστή %.</a:t>
            </a: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6.	Γράψτε ένα πρόγραμμα που θα δέχεται δύο αριθμούς από το χρήστη και θα υπολογίζει το υπόλοιπο της διαίρεσης του πρώτου αριθμού από τον δεύτερο χρησιμοποιώντας τον τελεστή %.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&gt;</a:t>
            </a:r>
            <a:endParaRPr sz="1300"/>
          </a:p>
        </p:txBody>
      </p:sp>
      <p:sp>
        <p:nvSpPr>
          <p:cNvPr id="1000" name="Google Shape;1000;p5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1001" name="Google Shape;1001;p5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02" name="Google Shape;1002;p5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03" name="Google Shape;1003;p58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29.21.2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04" name="Google Shape;1004;p58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05" name="Google Shape;1005;p58"/>
          <p:cNvCxnSpPr>
            <a:endCxn id="1004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9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6"/>
                </a:solidFill>
              </a:rPr>
              <a:t>[</a:t>
            </a:r>
            <a:r>
              <a:rPr lang="en" sz="2700">
                <a:solidFill>
                  <a:schemeClr val="accent1"/>
                </a:solidFill>
              </a:rPr>
              <a:t>Ασκήσεις </a:t>
            </a:r>
            <a:r>
              <a:rPr lang="en" sz="2700"/>
              <a:t>επανάληψης</a:t>
            </a:r>
            <a:r>
              <a:rPr lang="en" sz="2700">
                <a:solidFill>
                  <a:schemeClr val="accent6"/>
                </a:solidFill>
              </a:rPr>
              <a:t>]</a:t>
            </a:r>
            <a:r>
              <a:rPr lang="en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1011" name="Google Shape;1011;p59"/>
          <p:cNvSpPr txBox="1">
            <a:spLocks noGrp="1"/>
          </p:cNvSpPr>
          <p:nvPr>
            <p:ph type="subTitle" idx="1"/>
          </p:nvPr>
        </p:nvSpPr>
        <p:spPr>
          <a:xfrm>
            <a:off x="2187700" y="2569550"/>
            <a:ext cx="5845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 </a:t>
            </a:r>
            <a:endParaRPr sz="1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7.	Γράψτε ένα προγραμματάκι το οποίο τυπώνει το ημερολόγιο ενός μήνα κάποιου έτους. Ζητάει και τα δύο στοιχεία από τον χρήστη (πρώτα το έτος). Εισάγετε τη βιβλιοθήκη calendar. </a:t>
            </a:r>
            <a:endParaRPr sz="1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8.	Γράψτε ένα πρόγραμμα το οποίο να προσθέτει τα στοιχεία μιας λίστας το ένα μετά το άλλο, ακόμα κι αν είναι αριθμητικά. Δώστε 2 παραδείγματα, ένα με αριθμούς κι ένα με συμβολοσειρές. Η εκτύπωση πρέπει να είναι: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</a:t>
            </a:r>
            <a:endParaRPr sz="1200"/>
          </a:p>
        </p:txBody>
      </p:sp>
      <p:sp>
        <p:nvSpPr>
          <p:cNvPr id="1012" name="Google Shape;1012;p5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1013" name="Google Shape;1013;p59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4" name="Google Shape;1014;p59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5" name="Google Shape;1015;p59"/>
          <p:cNvSpPr txBox="1">
            <a:spLocks noGrp="1"/>
          </p:cNvSpPr>
          <p:nvPr>
            <p:ph type="title"/>
          </p:nvPr>
        </p:nvSpPr>
        <p:spPr>
          <a:xfrm flipH="1">
            <a:off x="612075" y="870425"/>
            <a:ext cx="1855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29.21.3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16" name="Google Shape;1016;p59"/>
          <p:cNvSpPr txBox="1"/>
          <p:nvPr/>
        </p:nvSpPr>
        <p:spPr>
          <a:xfrm>
            <a:off x="1131150" y="375086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17" name="Google Shape;1017;p59"/>
          <p:cNvCxnSpPr>
            <a:endCxn id="1016" idx="0"/>
          </p:cNvCxnSpPr>
          <p:nvPr/>
        </p:nvCxnSpPr>
        <p:spPr>
          <a:xfrm flipH="1">
            <a:off x="1384200" y="1445663"/>
            <a:ext cx="6000" cy="230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18" name="Google Shape;101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625" y="2615600"/>
            <a:ext cx="1705975" cy="6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8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29.0.3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6" name="Google Shape;506;p28"/>
          <p:cNvSpPr txBox="1">
            <a:spLocks noGrp="1"/>
          </p:cNvSpPr>
          <p:nvPr>
            <p:ph type="title" idx="2"/>
          </p:nvPr>
        </p:nvSpPr>
        <p:spPr>
          <a:xfrm>
            <a:off x="2990800" y="729375"/>
            <a:ext cx="59127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Ασκήσεις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8" name="Google Shape;508;p28"/>
          <p:cNvCxnSpPr>
            <a:endCxn id="507" idx="0"/>
          </p:cNvCxnSpPr>
          <p:nvPr/>
        </p:nvCxnSpPr>
        <p:spPr>
          <a:xfrm flipH="1">
            <a:off x="1850600" y="1586475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10" name="Google Shape;510;p2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1" name="Google Shape;511;p2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2" name="Google Shape;512;p28"/>
          <p:cNvSpPr txBox="1">
            <a:spLocks noGrp="1"/>
          </p:cNvSpPr>
          <p:nvPr>
            <p:ph type="subTitle" idx="1"/>
          </p:nvPr>
        </p:nvSpPr>
        <p:spPr>
          <a:xfrm>
            <a:off x="2527375" y="1264875"/>
            <a:ext cx="5805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/>
              <a:t>Άσκηση 3: Οπτικοποίηση δένδρου αποφάσεων</a:t>
            </a:r>
            <a:endParaRPr sz="1200"/>
          </a:p>
        </p:txBody>
      </p:sp>
      <p:sp>
        <p:nvSpPr>
          <p:cNvPr id="513" name="Google Shape;513;p28"/>
          <p:cNvSpPr txBox="1">
            <a:spLocks noGrp="1"/>
          </p:cNvSpPr>
          <p:nvPr>
            <p:ph type="subTitle" idx="1"/>
          </p:nvPr>
        </p:nvSpPr>
        <p:spPr>
          <a:xfrm>
            <a:off x="2527375" y="1746075"/>
            <a:ext cx="6149700" cy="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Εκπαιδεύστε έναν ταξινομητή δένδρου αποφάσεων επάνω στο wine dataset χρησιμοποιώντας τα παραπάνω training data, και μετά οπτικοποιήστε το δένδρο αποφάσεων.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514" name="Google Shape;514;p28"/>
          <p:cNvSpPr txBox="1">
            <a:spLocks noGrp="1"/>
          </p:cNvSpPr>
          <p:nvPr>
            <p:ph type="subTitle" idx="1"/>
          </p:nvPr>
        </p:nvSpPr>
        <p:spPr>
          <a:xfrm>
            <a:off x="2501525" y="2375900"/>
            <a:ext cx="61497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import pandas as pd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import matplotlib.pyplot as plt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from sklearn.model_selection import train_test_split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from sklearn.tree import DecisionTreeClassifier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from sklearn.tree import plot_tree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# Φόρτωση του dataset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df = pd.read_csv("winequality-white.csv", sep=";")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# Προετοιμασία χαρακτηριστικών κι ετικετών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 </a:t>
            </a:r>
            <a:endParaRPr sz="9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Δείτε όλη τη λύση στις σημειώσεις…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9"/>
          <p:cNvSpPr txBox="1">
            <a:spLocks noGrp="1"/>
          </p:cNvSpPr>
          <p:nvPr>
            <p:ph type="title"/>
          </p:nvPr>
        </p:nvSpPr>
        <p:spPr>
          <a:xfrm>
            <a:off x="2655850" y="582700"/>
            <a:ext cx="6140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Εισαγωγή </a:t>
            </a:r>
            <a:r>
              <a:rPr lang="en" sz="2300">
                <a:solidFill>
                  <a:schemeClr val="accent2"/>
                </a:solidFill>
              </a:rPr>
              <a:t>‘στον Προγραμματισμό’;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1"/>
          </p:nvPr>
        </p:nvSpPr>
        <p:spPr>
          <a:xfrm>
            <a:off x="1473150" y="1123900"/>
            <a:ext cx="33912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                         α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1" name="Google Shape;521;p2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38619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Γλώσσα Προγραμματισμού Python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2" name="Google Shape;522;p29"/>
          <p:cNvSpPr/>
          <p:nvPr/>
        </p:nvSpPr>
        <p:spPr>
          <a:xfrm>
            <a:off x="3404625" y="1808550"/>
            <a:ext cx="1237800" cy="28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3404625" y="3663000"/>
            <a:ext cx="1237800" cy="28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3404625" y="2631275"/>
            <a:ext cx="1237800" cy="28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5" name="Google Shape;5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425" y="2038725"/>
            <a:ext cx="1465300" cy="14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9"/>
          <p:cNvSpPr txBox="1"/>
          <p:nvPr/>
        </p:nvSpPr>
        <p:spPr>
          <a:xfrm>
            <a:off x="5143500" y="1727750"/>
            <a:ext cx="3495300" cy="23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Code"/>
                <a:ea typeface="Fira Code"/>
                <a:cs typeface="Fira Code"/>
                <a:sym typeface="Fira Code"/>
              </a:rPr>
              <a:t>[Μηχανή επεξεργασίας Δεδομένων]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Code"/>
                <a:ea typeface="Fira Code"/>
                <a:cs typeface="Fira Code"/>
                <a:sym typeface="Fira Code"/>
              </a:rPr>
              <a:t>[Εντολές με μορφή προγραμμάτων]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Code"/>
                <a:ea typeface="Fira Code"/>
                <a:cs typeface="Fira Code"/>
                <a:sym typeface="Fira Code"/>
              </a:rPr>
              <a:t>[Γλώσσες προγραμματισμού                       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Code"/>
                <a:ea typeface="Fira Code"/>
                <a:cs typeface="Fira Code"/>
                <a:sym typeface="Fira Code"/>
              </a:rPr>
              <a:t>    Προγραμματισμός]</a:t>
            </a:r>
            <a:endParaRPr b="1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7" name="Google Shape;527;p29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ex-apostaseos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28" name="Google Shape;528;p29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9" name="Google Shape;529;p29"/>
          <p:cNvSpPr txBox="1">
            <a:spLocks noGrp="1"/>
          </p:cNvSpPr>
          <p:nvPr>
            <p:ph type="title" idx="4294967295"/>
          </p:nvPr>
        </p:nvSpPr>
        <p:spPr>
          <a:xfrm flipH="1">
            <a:off x="977525" y="529925"/>
            <a:ext cx="18744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29.1.0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0" name="Google Shape;530;p29"/>
          <p:cNvSpPr txBox="1"/>
          <p:nvPr/>
        </p:nvSpPr>
        <p:spPr>
          <a:xfrm>
            <a:off x="899425" y="363462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1" name="Google Shape;531;p29"/>
          <p:cNvCxnSpPr>
            <a:endCxn id="530" idx="0"/>
          </p:cNvCxnSpPr>
          <p:nvPr/>
        </p:nvCxnSpPr>
        <p:spPr>
          <a:xfrm flipH="1">
            <a:off x="1152475" y="1634525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7" name="Google Shape;537;p30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Κάθε ζήτημα που τίθεται προς επίλυση &gt;</a:t>
            </a:r>
            <a:endParaRPr/>
          </a:p>
        </p:txBody>
      </p:sp>
      <p:sp>
        <p:nvSpPr>
          <p:cNvPr id="538" name="Google Shape;538;p30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Τι είναι πρόβλημα;</a:t>
            </a:r>
            <a:endParaRPr/>
          </a:p>
        </p:txBody>
      </p:sp>
      <p:sp>
        <p:nvSpPr>
          <p:cNvPr id="539" name="Google Shape;539;p30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0" name="Google Shape;540;p30"/>
          <p:cNvSpPr txBox="1">
            <a:spLocks noGrp="1"/>
          </p:cNvSpPr>
          <p:nvPr>
            <p:ph type="subTitle" idx="4"/>
          </p:nvPr>
        </p:nvSpPr>
        <p:spPr>
          <a:xfrm>
            <a:off x="3722225" y="2835175"/>
            <a:ext cx="53037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Πολλά δεδομένα, πολλά ζητούμενα, επαναλαμβανόμενη και πολύπλοκη μέθοδος επίλυσης &gt;</a:t>
            </a:r>
            <a:endParaRPr/>
          </a:p>
        </p:txBody>
      </p:sp>
      <p:sp>
        <p:nvSpPr>
          <p:cNvPr id="541" name="Google Shape;541;p30"/>
          <p:cNvSpPr txBox="1">
            <a:spLocks noGrp="1"/>
          </p:cNvSpPr>
          <p:nvPr>
            <p:ph type="subTitle" idx="5"/>
          </p:nvPr>
        </p:nvSpPr>
        <p:spPr>
          <a:xfrm>
            <a:off x="3722225" y="2418463"/>
            <a:ext cx="4711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Πού μας βοηθούν οι υπολογιστές;</a:t>
            </a:r>
            <a:endParaRPr/>
          </a:p>
        </p:txBody>
      </p:sp>
      <p:sp>
        <p:nvSpPr>
          <p:cNvPr id="542" name="Google Shape;542;p30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3" name="Google Shape;543;p30"/>
          <p:cNvSpPr txBox="1">
            <a:spLocks noGrp="1"/>
          </p:cNvSpPr>
          <p:nvPr>
            <p:ph type="subTitle" idx="7"/>
          </p:nvPr>
        </p:nvSpPr>
        <p:spPr>
          <a:xfrm>
            <a:off x="5114975" y="3738600"/>
            <a:ext cx="37224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Έχουν ταχύτητα, συνέπεια, αποθήκευση, επαναλαμβάνουν βήματα χιλιάδες φορές &gt;</a:t>
            </a:r>
            <a:endParaRPr/>
          </a:p>
        </p:txBody>
      </p:sp>
      <p:sp>
        <p:nvSpPr>
          <p:cNvPr id="544" name="Google Shape;544;p30"/>
          <p:cNvSpPr txBox="1">
            <a:spLocks noGrp="1"/>
          </p:cNvSpPr>
          <p:nvPr>
            <p:ph type="subTitle" idx="8"/>
          </p:nvPr>
        </p:nvSpPr>
        <p:spPr>
          <a:xfrm>
            <a:off x="4964775" y="3400200"/>
            <a:ext cx="4518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Πού μας βοηθούν οι υπολογιστές;</a:t>
            </a: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0"/>
          <p:cNvSpPr txBox="1">
            <a:spLocks noGrp="1"/>
          </p:cNvSpPr>
          <p:nvPr>
            <p:ph type="title" idx="9"/>
          </p:nvPr>
        </p:nvSpPr>
        <p:spPr>
          <a:xfrm>
            <a:off x="2379625" y="582700"/>
            <a:ext cx="6345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Πρόβλημα και </a:t>
            </a:r>
            <a:r>
              <a:rPr lang="en" sz="2300">
                <a:solidFill>
                  <a:schemeClr val="accent2"/>
                </a:solidFill>
              </a:rPr>
              <a:t>‘Υπολογιστής’</a:t>
            </a:r>
            <a:endParaRPr sz="2300">
              <a:solidFill>
                <a:schemeClr val="accent6"/>
              </a:solidFill>
            </a:endParaRPr>
          </a:p>
        </p:txBody>
      </p:sp>
      <p:sp>
        <p:nvSpPr>
          <p:cNvPr id="546" name="Google Shape;546;p30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47" name="Google Shape;547;p30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ex-apostaseos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48" name="Google Shape;548;p30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9" name="Google Shape;549;p30"/>
          <p:cNvSpPr txBox="1">
            <a:spLocks noGrp="1"/>
          </p:cNvSpPr>
          <p:nvPr>
            <p:ph type="title"/>
          </p:nvPr>
        </p:nvSpPr>
        <p:spPr>
          <a:xfrm flipH="1">
            <a:off x="710125" y="841850"/>
            <a:ext cx="16695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29.2.0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12291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1" name="Google Shape;551;p30"/>
          <p:cNvCxnSpPr>
            <a:endCxn id="550" idx="0"/>
          </p:cNvCxnSpPr>
          <p:nvPr/>
        </p:nvCxnSpPr>
        <p:spPr>
          <a:xfrm flipH="1">
            <a:off x="1482225" y="172218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7" name="Google Shape;557;p31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Περιεχόμενο, δεδομένα, ζητούμενα &gt;</a:t>
            </a:r>
            <a:endParaRPr/>
          </a:p>
        </p:txBody>
      </p:sp>
      <p:sp>
        <p:nvSpPr>
          <p:cNvPr id="558" name="Google Shape;558;p31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Πλήρης κατανόηση</a:t>
            </a:r>
            <a:endParaRPr/>
          </a:p>
        </p:txBody>
      </p:sp>
      <p:sp>
        <p:nvSpPr>
          <p:cNvPr id="559" name="Google Shape;559;p31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0" name="Google Shape;560;p31"/>
          <p:cNvSpPr txBox="1">
            <a:spLocks noGrp="1"/>
          </p:cNvSpPr>
          <p:nvPr>
            <p:ph type="subTitle" idx="4"/>
          </p:nvPr>
        </p:nvSpPr>
        <p:spPr>
          <a:xfrm>
            <a:off x="3722225" y="2755475"/>
            <a:ext cx="4410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Αναγωγή σε υποπροβλήματα, επίλυση και επανασύνθεσή τους &gt;</a:t>
            </a:r>
            <a:endParaRPr/>
          </a:p>
        </p:txBody>
      </p:sp>
      <p:sp>
        <p:nvSpPr>
          <p:cNvPr id="561" name="Google Shape;561;p31"/>
          <p:cNvSpPr txBox="1">
            <a:spLocks noGrp="1"/>
          </p:cNvSpPr>
          <p:nvPr>
            <p:ph type="subTitle" idx="5"/>
          </p:nvPr>
        </p:nvSpPr>
        <p:spPr>
          <a:xfrm>
            <a:off x="3722225" y="2418463"/>
            <a:ext cx="4711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Επαρκή και Οργανωμένη Ανάλυση</a:t>
            </a:r>
            <a:endParaRPr/>
          </a:p>
        </p:txBody>
      </p:sp>
      <p:sp>
        <p:nvSpPr>
          <p:cNvPr id="562" name="Google Shape;562;p31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3" name="Google Shape;563;p31"/>
          <p:cNvSpPr txBox="1">
            <a:spLocks noGrp="1"/>
          </p:cNvSpPr>
          <p:nvPr>
            <p:ph type="subTitle" idx="7"/>
          </p:nvPr>
        </p:nvSpPr>
        <p:spPr>
          <a:xfrm>
            <a:off x="5114975" y="3738600"/>
            <a:ext cx="37224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Οργανωμένα και πεπερασμένα βήματα επίλυσης &gt;</a:t>
            </a:r>
            <a:endParaRPr/>
          </a:p>
        </p:txBody>
      </p:sp>
      <p:sp>
        <p:nvSpPr>
          <p:cNvPr id="564" name="Google Shape;564;p31"/>
          <p:cNvSpPr txBox="1">
            <a:spLocks noGrp="1"/>
          </p:cNvSpPr>
          <p:nvPr>
            <p:ph type="subTitle" idx="8"/>
          </p:nvPr>
        </p:nvSpPr>
        <p:spPr>
          <a:xfrm>
            <a:off x="4971375" y="3469725"/>
            <a:ext cx="3634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Βήματα επίλυσης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1"/>
          <p:cNvSpPr txBox="1">
            <a:spLocks noGrp="1"/>
          </p:cNvSpPr>
          <p:nvPr>
            <p:ph type="title" idx="9"/>
          </p:nvPr>
        </p:nvSpPr>
        <p:spPr>
          <a:xfrm>
            <a:off x="2477625" y="573775"/>
            <a:ext cx="6046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Επίλυση προβλήματος </a:t>
            </a:r>
            <a:r>
              <a:rPr lang="en" sz="2300">
                <a:solidFill>
                  <a:schemeClr val="accent2"/>
                </a:solidFill>
              </a:rPr>
              <a:t>’αποτελεσματικά’</a:t>
            </a:r>
            <a:endParaRPr sz="2300">
              <a:solidFill>
                <a:schemeClr val="accent6"/>
              </a:solidFill>
            </a:endParaRPr>
          </a:p>
        </p:txBody>
      </p:sp>
      <p:sp>
        <p:nvSpPr>
          <p:cNvPr id="566" name="Google Shape;566;p31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67" name="Google Shape;567;p31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ex-apostaseos.</a:t>
            </a:r>
            <a:r>
              <a:rPr lang="en">
                <a:solidFill>
                  <a:srgbClr val="FFFFFF"/>
                </a:solidFill>
              </a:rPr>
              <a:t>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8" name="Google Shape;568;p31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 flipH="1">
            <a:off x="710125" y="841850"/>
            <a:ext cx="16695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29.3.0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70" name="Google Shape;570;p31"/>
          <p:cNvSpPr txBox="1"/>
          <p:nvPr/>
        </p:nvSpPr>
        <p:spPr>
          <a:xfrm>
            <a:off x="12291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1" name="Google Shape;571;p31"/>
          <p:cNvCxnSpPr>
            <a:endCxn id="570" idx="0"/>
          </p:cNvCxnSpPr>
          <p:nvPr/>
        </p:nvCxnSpPr>
        <p:spPr>
          <a:xfrm flipH="1">
            <a:off x="1482225" y="172218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 txBox="1">
            <a:spLocks noGrp="1"/>
          </p:cNvSpPr>
          <p:nvPr>
            <p:ph type="title" idx="2"/>
          </p:nvPr>
        </p:nvSpPr>
        <p:spPr>
          <a:xfrm>
            <a:off x="2561163" y="106324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Τι είναι Αλγόριθμος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7" name="Google Shape;577;p32"/>
          <p:cNvSpPr txBox="1">
            <a:spLocks noGrp="1"/>
          </p:cNvSpPr>
          <p:nvPr>
            <p:ph type="subTitle" idx="1"/>
          </p:nvPr>
        </p:nvSpPr>
        <p:spPr>
          <a:xfrm>
            <a:off x="2977801" y="2421625"/>
            <a:ext cx="44088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Μια πεπερασμένη και αυστηρά καθορισμένη σειρά βημάτων με την οποία επιλύεται ένα πρόβλημα. Στο τέλος πρέπει να υπάρχει αποτέλεσμα και ο αλγόριθμος πρέπει να τελειώνει &gt;</a:t>
            </a:r>
            <a:endParaRPr/>
          </a:p>
        </p:txBody>
      </p:sp>
      <p:sp>
        <p:nvSpPr>
          <p:cNvPr id="578" name="Google Shape;578;p3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79" name="Google Shape;579;p32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0" name="Google Shape;580;p32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1" name="Google Shape;581;p32"/>
          <p:cNvSpPr txBox="1">
            <a:spLocks noGrp="1"/>
          </p:cNvSpPr>
          <p:nvPr>
            <p:ph type="title"/>
          </p:nvPr>
        </p:nvSpPr>
        <p:spPr>
          <a:xfrm flipH="1">
            <a:off x="710125" y="841850"/>
            <a:ext cx="16695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29.4.0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2" name="Google Shape;582;p32"/>
          <p:cNvSpPr txBox="1"/>
          <p:nvPr/>
        </p:nvSpPr>
        <p:spPr>
          <a:xfrm>
            <a:off x="12291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3" name="Google Shape;583;p32"/>
          <p:cNvCxnSpPr>
            <a:endCxn id="582" idx="0"/>
          </p:cNvCxnSpPr>
          <p:nvPr/>
        </p:nvCxnSpPr>
        <p:spPr>
          <a:xfrm flipH="1">
            <a:off x="1482225" y="172218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>
            <a:spLocks noGrp="1"/>
          </p:cNvSpPr>
          <p:nvPr>
            <p:ph type="title" idx="2"/>
          </p:nvPr>
        </p:nvSpPr>
        <p:spPr>
          <a:xfrm>
            <a:off x="2583825" y="1090075"/>
            <a:ext cx="62535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Γλώσσες Προγραμματισμού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9" name="Google Shape;589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Γλώσσα Προγραμματισμού Python</a:t>
            </a:r>
            <a:endParaRPr/>
          </a:p>
        </p:txBody>
      </p:sp>
      <p:sp>
        <p:nvSpPr>
          <p:cNvPr id="590" name="Google Shape;590;p33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ex-apostaseos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1" name="Google Shape;591;p33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diarkeia_10-mines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2" name="Google Shape;592;p33"/>
          <p:cNvSpPr txBox="1">
            <a:spLocks noGrp="1"/>
          </p:cNvSpPr>
          <p:nvPr>
            <p:ph type="subTitle" idx="4294967295"/>
          </p:nvPr>
        </p:nvSpPr>
        <p:spPr>
          <a:xfrm>
            <a:off x="3673025" y="2020325"/>
            <a:ext cx="4410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Python, JavaScript, Visual Basic, Delphi, Perl, PHP, ECMAScript, Ruby, C#, Java και άλλες &gt;</a:t>
            </a:r>
            <a:endParaRPr/>
          </a:p>
        </p:txBody>
      </p:sp>
      <p:sp>
        <p:nvSpPr>
          <p:cNvPr id="593" name="Google Shape;593;p33"/>
          <p:cNvSpPr txBox="1">
            <a:spLocks noGrp="1"/>
          </p:cNvSpPr>
          <p:nvPr>
            <p:ph type="subTitle" idx="4294967295"/>
          </p:nvPr>
        </p:nvSpPr>
        <p:spPr>
          <a:xfrm>
            <a:off x="3742525" y="1625575"/>
            <a:ext cx="2284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Υψηλού επιπέδου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94" name="Google Shape;594;p33"/>
          <p:cNvSpPr txBox="1">
            <a:spLocks noGrp="1"/>
          </p:cNvSpPr>
          <p:nvPr>
            <p:ph type="title" idx="2"/>
          </p:nvPr>
        </p:nvSpPr>
        <p:spPr>
          <a:xfrm flipH="1">
            <a:off x="3148000" y="2762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33"/>
          <p:cNvSpPr txBox="1">
            <a:spLocks noGrp="1"/>
          </p:cNvSpPr>
          <p:nvPr>
            <p:ph type="subTitle" idx="4294967295"/>
          </p:nvPr>
        </p:nvSpPr>
        <p:spPr>
          <a:xfrm>
            <a:off x="4020100" y="3098475"/>
            <a:ext cx="4410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Assembly, VHDL, Machine code &gt;</a:t>
            </a:r>
            <a:endParaRPr/>
          </a:p>
        </p:txBody>
      </p:sp>
      <p:sp>
        <p:nvSpPr>
          <p:cNvPr id="596" name="Google Shape;596;p33"/>
          <p:cNvSpPr txBox="1">
            <a:spLocks noGrp="1"/>
          </p:cNvSpPr>
          <p:nvPr>
            <p:ph type="subTitle" idx="4294967295"/>
          </p:nvPr>
        </p:nvSpPr>
        <p:spPr>
          <a:xfrm>
            <a:off x="4020100" y="2761463"/>
            <a:ext cx="4711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Χαμηλού επιπέδου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97" name="Google Shape;597;p33"/>
          <p:cNvSpPr txBox="1">
            <a:spLocks noGrp="1"/>
          </p:cNvSpPr>
          <p:nvPr>
            <p:ph type="title" idx="2"/>
          </p:nvPr>
        </p:nvSpPr>
        <p:spPr>
          <a:xfrm flipH="1">
            <a:off x="2754325" y="168193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8" name="Google Shape;598;p33"/>
          <p:cNvSpPr txBox="1">
            <a:spLocks noGrp="1"/>
          </p:cNvSpPr>
          <p:nvPr>
            <p:ph type="title"/>
          </p:nvPr>
        </p:nvSpPr>
        <p:spPr>
          <a:xfrm flipH="1">
            <a:off x="710125" y="841850"/>
            <a:ext cx="16695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29.5.0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1229175" y="372228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0" name="Google Shape;600;p33"/>
          <p:cNvCxnSpPr>
            <a:endCxn id="599" idx="0"/>
          </p:cNvCxnSpPr>
          <p:nvPr/>
        </p:nvCxnSpPr>
        <p:spPr>
          <a:xfrm flipH="1">
            <a:off x="1482225" y="1722188"/>
            <a:ext cx="20700" cy="200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</Words>
  <Application>Microsoft Office PowerPoint</Application>
  <PresentationFormat>Προβολή στην οθόνη (16:9)</PresentationFormat>
  <Paragraphs>499</Paragraphs>
  <Slides>35</Slides>
  <Notes>35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35</vt:i4>
      </vt:variant>
    </vt:vector>
  </HeadingPairs>
  <TitlesOfParts>
    <vt:vector size="39" baseType="lpstr">
      <vt:lpstr>Arial</vt:lpstr>
      <vt:lpstr>Montserrat</vt:lpstr>
      <vt:lpstr>Fira Code</vt:lpstr>
      <vt:lpstr>Programming Language Workshop for Beginners by Slidesgo</vt:lpstr>
      <vt:lpstr>Γλώσσα‘Προγραμματισμού’: {</vt:lpstr>
      <vt:lpstr>29.0.1{</vt:lpstr>
      <vt:lpstr>29.0.2{</vt:lpstr>
      <vt:lpstr>29.0.3{</vt:lpstr>
      <vt:lpstr>Εισαγωγή ‘στον Προγραμματισμό’;</vt:lpstr>
      <vt:lpstr>01</vt:lpstr>
      <vt:lpstr>01</vt:lpstr>
      <vt:lpstr>[Τι είναι Αλγόριθμος] </vt:lpstr>
      <vt:lpstr>[Γλώσσες Προγραμματισμού] </vt:lpstr>
      <vt:lpstr>[Τι είναι Προγραμματισμός] </vt:lpstr>
      <vt:lpstr>IDE - Integrated Development Environment</vt:lpstr>
      <vt:lpstr>[Εισαγωγή στην Python] </vt:lpstr>
      <vt:lpstr>[Εισαγωγή στην Python] </vt:lpstr>
      <vt:lpstr>[Βασική Σύνταξη της Python] </vt:lpstr>
      <vt:lpstr>[Εσοχή(indentation)] </vt:lpstr>
      <vt:lpstr>[Σχόλια(comments)] </vt:lpstr>
      <vt:lpstr>[Μεταβλητές(variables)] </vt:lpstr>
      <vt:lpstr>[Μεταβλητές(variables)] </vt:lpstr>
      <vt:lpstr>[Ονοματοδοσία μεταβλητών] </vt:lpstr>
      <vt:lpstr>[Αποδεκτές και μη αποδεκτές μεταβλητές] </vt:lpstr>
      <vt:lpstr>[Είδη ονομασιών μεταβλητών πολλαπλών λέξεων] </vt:lpstr>
      <vt:lpstr>[Ανάθεση μεταβλητών] </vt:lpstr>
      <vt:lpstr>[Εξοικίωση με την Python και το IDLE] </vt:lpstr>
      <vt:lpstr>[Unpacking] </vt:lpstr>
      <vt:lpstr>[Τελεστές + πράξεις] </vt:lpstr>
      <vt:lpstr>[Floor Division + Modulus] </vt:lpstr>
      <vt:lpstr>[Τελεστές + προτεραιότητα] </vt:lpstr>
      <vt:lpstr>[Τύποι δεδομένων στην Python] </vt:lpstr>
      <vt:lpstr>[Τύποι δεδομένων στην Python] </vt:lpstr>
      <vt:lpstr>3.4.3{</vt:lpstr>
      <vt:lpstr>[Τύποι δεδομένων στην Python] </vt:lpstr>
      <vt:lpstr>[Τύποι δεδομένων στην Python] </vt:lpstr>
      <vt:lpstr>[Ασκήσεις επανάληψης] </vt:lpstr>
      <vt:lpstr>[Ασκήσεις επανάληψης] </vt:lpstr>
      <vt:lpstr>[Ασκήσεις επανάληψης]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Γλώσσα‘Προγραμματισμού’: {</dc:title>
  <cp:lastModifiedBy>Ioannis</cp:lastModifiedBy>
  <cp:revision>1</cp:revision>
  <dcterms:modified xsi:type="dcterms:W3CDTF">2023-10-23T15:26:37Z</dcterms:modified>
</cp:coreProperties>
</file>