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Fira Code"/>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FiraCode-bold.fntdata"/><Relationship Id="rId12" Type="http://schemas.openxmlformats.org/officeDocument/2006/relationships/slide" Target="slides/slide8.xml"/><Relationship Id="rId34" Type="http://schemas.openxmlformats.org/officeDocument/2006/relationships/font" Target="fonts/FiraCode-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94bbd8cab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94bbd8ca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94bbd8cab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94bbd8ca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94bbd8cab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94bbd8cab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94bbd8ca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94bbd8ca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94bbd8cab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94bbd8cab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94bbd8cab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94bbd8cab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94bbd8ca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94bbd8ca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94bbd8ca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94bbd8ca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94bbd8cab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94bbd8cab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1f83e7a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1f83e7a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94bbd8cab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94bbd8cab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94bbd8cab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94bbd8cab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94bbd8cab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94bbd8cab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94bbd8cab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94bbd8cab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94bbd8cab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94bbd8cab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94bbd8cab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94bbd8cab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94bbd8cab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94bbd8cab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94bbd8cab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94bbd8cab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94bbd8cab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94bbd8cab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94bbd8cab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94bbd8cab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1f83e7ab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1f83e7ab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1f83e7aba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1f83e7aba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94bbd8c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94bbd8c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94bbd8ca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94bbd8ca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94bbd8ca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94bbd8ca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4bbd8ca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94bbd8ca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94bbd8cab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94bbd8cab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a:t>
            </a:r>
            <a:r>
              <a:rPr lang="en">
                <a:solidFill>
                  <a:schemeClr val="accent2"/>
                </a:solidFill>
              </a:rPr>
              <a:t>‘Προγραμματισμού</a:t>
            </a:r>
            <a:r>
              <a:rPr lang="en">
                <a:solidFill>
                  <a:schemeClr val="accent2"/>
                </a:solidFill>
              </a:rPr>
              <a:t>’: </a:t>
            </a:r>
            <a:r>
              <a:rPr lang="en">
                <a:solidFill>
                  <a:schemeClr val="accent3"/>
                </a:solidFill>
              </a:rPr>
              <a:t>{</a:t>
            </a:r>
            <a:endParaRPr>
              <a:solidFill>
                <a:schemeClr val="accent3"/>
              </a:solidFill>
            </a:endParaRPr>
          </a:p>
        </p:txBody>
      </p:sp>
      <p:sp>
        <p:nvSpPr>
          <p:cNvPr id="455" name="Google Shape;455;p25"/>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Εισηγητής: Νίκος Κούκος</a:t>
            </a:r>
            <a:r>
              <a:rPr lang="en"/>
              <a:t> &gt;</a:t>
            </a:r>
            <a:endParaRPr/>
          </a:p>
        </p:txBody>
      </p:sp>
      <p:sp>
        <p:nvSpPr>
          <p:cNvPr id="456" name="Google Shape;456;p25"/>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ΕΚΠΑΙΔΕΥΤΙΚΟΣ ΟΜΙΛΟΣ ΕΥΔΟΚΙΜΟΣ</a:t>
            </a:r>
            <a:endParaRPr sz="1400">
              <a:solidFill>
                <a:schemeClr val="accent3"/>
              </a:solidFill>
            </a:endParaRPr>
          </a:p>
        </p:txBody>
      </p:sp>
      <p:sp>
        <p:nvSpPr>
          <p:cNvPr id="457" name="Google Shape;457;p25"/>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458" name="Google Shape;458;p25"/>
          <p:cNvGrpSpPr/>
          <p:nvPr/>
        </p:nvGrpSpPr>
        <p:grpSpPr>
          <a:xfrm>
            <a:off x="1413525" y="1759900"/>
            <a:ext cx="506100" cy="2444350"/>
            <a:chOff x="1413525" y="1759900"/>
            <a:chExt cx="506100" cy="2444350"/>
          </a:xfrm>
        </p:grpSpPr>
        <p:cxnSp>
          <p:nvCxnSpPr>
            <p:cNvPr id="459" name="Google Shape;459;p25"/>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460" name="Google Shape;460;p25"/>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461" name="Google Shape;461;p25"/>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462" name="Google Shape;462;p25"/>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463" name="Google Shape;463;p25"/>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464" name="Google Shape;464;p25"/>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465" name="Google Shape;465;p25"/>
          <p:cNvGrpSpPr/>
          <p:nvPr/>
        </p:nvGrpSpPr>
        <p:grpSpPr>
          <a:xfrm>
            <a:off x="7351658" y="687818"/>
            <a:ext cx="365770" cy="365752"/>
            <a:chOff x="2806813" y="5231175"/>
            <a:chExt cx="295500" cy="292625"/>
          </a:xfrm>
        </p:grpSpPr>
        <p:sp>
          <p:nvSpPr>
            <p:cNvPr id="466" name="Google Shape;466;p25"/>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25"/>
          <p:cNvSpPr txBox="1"/>
          <p:nvPr/>
        </p:nvSpPr>
        <p:spPr>
          <a:xfrm>
            <a:off x="7754825" y="640300"/>
            <a:ext cx="12666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30</a:t>
            </a:r>
            <a:r>
              <a:rPr lang="en" sz="1000">
                <a:solidFill>
                  <a:srgbClr val="DBA0DB"/>
                </a:solidFill>
                <a:latin typeface="Fira Code"/>
                <a:ea typeface="Fira Code"/>
                <a:cs typeface="Fira Code"/>
                <a:sym typeface="Fira Code"/>
              </a:rPr>
              <a:t>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4"/>
          <p:cNvSpPr txBox="1"/>
          <p:nvPr>
            <p:ph idx="8" type="subTitle"/>
          </p:nvPr>
        </p:nvSpPr>
        <p:spPr>
          <a:xfrm>
            <a:off x="2223000" y="1619425"/>
            <a:ext cx="4518000" cy="1904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6"/>
              </a:buClr>
              <a:buSzPts val="2000"/>
              <a:buChar char="●"/>
            </a:pPr>
            <a:r>
              <a:rPr lang="en" sz="2000">
                <a:solidFill>
                  <a:schemeClr val="accent6"/>
                </a:solidFill>
              </a:rPr>
              <a:t>Ανεύρεση</a:t>
            </a:r>
            <a:endParaRPr sz="2000">
              <a:solidFill>
                <a:schemeClr val="accent6"/>
              </a:solidFill>
            </a:endParaRPr>
          </a:p>
          <a:p>
            <a:pPr indent="-355600" lvl="0" marL="457200" rtl="0" algn="l">
              <a:spcBef>
                <a:spcPts val="0"/>
              </a:spcBef>
              <a:spcAft>
                <a:spcPts val="0"/>
              </a:spcAft>
              <a:buClr>
                <a:schemeClr val="accent6"/>
              </a:buClr>
              <a:buSzPts val="2000"/>
              <a:buChar char="●"/>
            </a:pPr>
            <a:r>
              <a:rPr lang="en" sz="2000">
                <a:solidFill>
                  <a:schemeClr val="accent6"/>
                </a:solidFill>
              </a:rPr>
              <a:t>Προσθήκη</a:t>
            </a:r>
            <a:endParaRPr sz="2000">
              <a:solidFill>
                <a:schemeClr val="accent6"/>
              </a:solidFill>
            </a:endParaRPr>
          </a:p>
          <a:p>
            <a:pPr indent="-355600" lvl="0" marL="457200" rtl="0" algn="l">
              <a:spcBef>
                <a:spcPts val="0"/>
              </a:spcBef>
              <a:spcAft>
                <a:spcPts val="0"/>
              </a:spcAft>
              <a:buClr>
                <a:schemeClr val="accent6"/>
              </a:buClr>
              <a:buSzPts val="2000"/>
              <a:buChar char="●"/>
            </a:pPr>
            <a:r>
              <a:rPr lang="en" sz="2000">
                <a:solidFill>
                  <a:schemeClr val="accent6"/>
                </a:solidFill>
              </a:rPr>
              <a:t>Διαγραφή</a:t>
            </a:r>
            <a:endParaRPr sz="2000">
              <a:solidFill>
                <a:schemeClr val="accent6"/>
              </a:solidFill>
            </a:endParaRPr>
          </a:p>
          <a:p>
            <a:pPr indent="-355600" lvl="0" marL="457200" rtl="0" algn="l">
              <a:spcBef>
                <a:spcPts val="0"/>
              </a:spcBef>
              <a:spcAft>
                <a:spcPts val="0"/>
              </a:spcAft>
              <a:buClr>
                <a:schemeClr val="accent6"/>
              </a:buClr>
              <a:buSzPts val="2000"/>
              <a:buChar char="●"/>
            </a:pPr>
            <a:r>
              <a:rPr lang="en" sz="2000">
                <a:solidFill>
                  <a:schemeClr val="accent6"/>
                </a:solidFill>
              </a:rPr>
              <a:t>Προσπέλαση στοιχείων</a:t>
            </a:r>
            <a:endParaRPr sz="2000">
              <a:solidFill>
                <a:schemeClr val="accent6"/>
              </a:solidFill>
            </a:endParaRPr>
          </a:p>
        </p:txBody>
      </p:sp>
      <p:sp>
        <p:nvSpPr>
          <p:cNvPr id="590" name="Google Shape;590;p34"/>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Διαχείριση </a:t>
            </a:r>
            <a:r>
              <a:rPr lang="en" sz="2300">
                <a:solidFill>
                  <a:schemeClr val="lt2"/>
                </a:solidFill>
              </a:rPr>
              <a:t>λιστών </a:t>
            </a:r>
            <a:endParaRPr sz="2300">
              <a:solidFill>
                <a:schemeClr val="lt2"/>
              </a:solidFill>
            </a:endParaRPr>
          </a:p>
        </p:txBody>
      </p:sp>
      <p:sp>
        <p:nvSpPr>
          <p:cNvPr id="591" name="Google Shape;591;p34"/>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592" name="Google Shape;592;p34"/>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93" name="Google Shape;593;p34"/>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94" name="Google Shape;594;p34"/>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a:t>
            </a:r>
            <a:r>
              <a:rPr lang="en" sz="3000"/>
              <a:t>.1.0</a:t>
            </a:r>
            <a:r>
              <a:rPr lang="en" sz="5000">
                <a:solidFill>
                  <a:schemeClr val="accent6"/>
                </a:solidFill>
              </a:rPr>
              <a:t>{</a:t>
            </a:r>
            <a:endParaRPr sz="5000">
              <a:solidFill>
                <a:schemeClr val="accent6"/>
              </a:solidFill>
            </a:endParaRPr>
          </a:p>
        </p:txBody>
      </p:sp>
      <p:sp>
        <p:nvSpPr>
          <p:cNvPr id="595" name="Google Shape;595;p34"/>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6" name="Google Shape;596;p34"/>
          <p:cNvCxnSpPr>
            <a:endCxn id="595"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5"/>
          <p:cNvSpPr txBox="1"/>
          <p:nvPr>
            <p:ph idx="8" type="subTitle"/>
          </p:nvPr>
        </p:nvSpPr>
        <p:spPr>
          <a:xfrm>
            <a:off x="2244250" y="1956963"/>
            <a:ext cx="4518000" cy="1904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sz="1400">
                <a:solidFill>
                  <a:schemeClr val="accent6"/>
                </a:solidFill>
              </a:rPr>
              <a:t>Το λεξικό είναι μια συλλογή “ζευγαριών» τιμών. Για παράδειγμα, αν</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θέλουμε να αποθηκεύσουμε το όνομα χρήστη και τις ηλικίες 5 χρηστών, μπορούμε να τα αποθηκεύσουμε σε ένα λεξικό.</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Για να δηλώσουμε ένα λεξικό, γράφουμε:</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dictName= {κλειδί λεξικού: δεδομένα}, με την προϋπόθεση ότι τα κλειδιά λεξικού πρέπει να είναι μοναδικά (μέσα σε ένα λεξικό).</a:t>
            </a:r>
            <a:endParaRPr sz="1400">
              <a:solidFill>
                <a:schemeClr val="accent6"/>
              </a:solidFill>
            </a:endParaRPr>
          </a:p>
        </p:txBody>
      </p:sp>
      <p:sp>
        <p:nvSpPr>
          <p:cNvPr id="602" name="Google Shape;602;p35"/>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Λεξικό - </a:t>
            </a:r>
            <a:r>
              <a:rPr lang="en" sz="2300">
                <a:solidFill>
                  <a:schemeClr val="lt2"/>
                </a:solidFill>
              </a:rPr>
              <a:t>Dictionary</a:t>
            </a:r>
            <a:endParaRPr sz="2300">
              <a:solidFill>
                <a:schemeClr val="lt2"/>
              </a:solidFill>
            </a:endParaRPr>
          </a:p>
        </p:txBody>
      </p:sp>
      <p:sp>
        <p:nvSpPr>
          <p:cNvPr id="603" name="Google Shape;603;p35"/>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04" name="Google Shape;604;p35"/>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05" name="Google Shape;605;p35"/>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06" name="Google Shape;606;p35"/>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a:t>
            </a:r>
            <a:r>
              <a:rPr lang="en" sz="5000">
                <a:solidFill>
                  <a:schemeClr val="accent6"/>
                </a:solidFill>
              </a:rPr>
              <a:t>{</a:t>
            </a:r>
            <a:endParaRPr sz="5000">
              <a:solidFill>
                <a:schemeClr val="accent6"/>
              </a:solidFill>
            </a:endParaRPr>
          </a:p>
        </p:txBody>
      </p:sp>
      <p:sp>
        <p:nvSpPr>
          <p:cNvPr id="607" name="Google Shape;607;p35"/>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8" name="Google Shape;608;p35"/>
          <p:cNvCxnSpPr>
            <a:endCxn id="607"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6"/>
          <p:cNvSpPr txBox="1"/>
          <p:nvPr>
            <p:ph idx="8" type="subTitle"/>
          </p:nvPr>
        </p:nvSpPr>
        <p:spPr>
          <a:xfrm>
            <a:off x="2158475" y="1777150"/>
            <a:ext cx="26016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6"/>
                </a:solidFill>
              </a:rPr>
              <a:t>Η διαδικασία μετατροπής μιας τιμής από έναν τύπο δεδομένων σε έναν άλλο</a:t>
            </a:r>
            <a:endParaRPr sz="1400">
              <a:solidFill>
                <a:schemeClr val="accent6"/>
              </a:solidFill>
            </a:endParaRPr>
          </a:p>
        </p:txBody>
      </p:sp>
      <p:sp>
        <p:nvSpPr>
          <p:cNvPr id="614" name="Google Shape;614;p36"/>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Μετατροπή/Αλλαγή </a:t>
            </a:r>
            <a:r>
              <a:rPr lang="en" sz="2300">
                <a:solidFill>
                  <a:schemeClr val="lt2"/>
                </a:solidFill>
              </a:rPr>
              <a:t>τύπου δεδομένων (Casting)</a:t>
            </a:r>
            <a:endParaRPr sz="2300">
              <a:solidFill>
                <a:schemeClr val="lt2"/>
              </a:solidFill>
            </a:endParaRPr>
          </a:p>
        </p:txBody>
      </p:sp>
      <p:sp>
        <p:nvSpPr>
          <p:cNvPr id="615" name="Google Shape;615;p36"/>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16" name="Google Shape;616;p36"/>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17" name="Google Shape;617;p36"/>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18" name="Google Shape;618;p36"/>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30.1.2</a:t>
            </a:r>
            <a:r>
              <a:rPr lang="en" sz="5000">
                <a:solidFill>
                  <a:schemeClr val="accent6"/>
                </a:solidFill>
              </a:rPr>
              <a:t>{</a:t>
            </a:r>
            <a:endParaRPr sz="5000">
              <a:solidFill>
                <a:schemeClr val="accent6"/>
              </a:solidFill>
            </a:endParaRPr>
          </a:p>
        </p:txBody>
      </p:sp>
      <p:sp>
        <p:nvSpPr>
          <p:cNvPr id="619" name="Google Shape;619;p36"/>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0" name="Google Shape;620;p36"/>
          <p:cNvCxnSpPr>
            <a:endCxn id="619"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621" name="Google Shape;621;p36"/>
          <p:cNvSpPr txBox="1"/>
          <p:nvPr>
            <p:ph idx="8" type="subTitle"/>
          </p:nvPr>
        </p:nvSpPr>
        <p:spPr>
          <a:xfrm>
            <a:off x="4760075" y="2694875"/>
            <a:ext cx="4177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6"/>
                </a:solidFill>
              </a:rPr>
              <a:t>int(): για τη μετατροπή μιας τιμής σε ακέραιο</a:t>
            </a:r>
            <a:endParaRPr sz="1000">
              <a:solidFill>
                <a:schemeClr val="accent6"/>
              </a:solidFill>
            </a:endParaRPr>
          </a:p>
          <a:p>
            <a:pPr indent="0" lvl="0" marL="0" rtl="0" algn="l">
              <a:spcBef>
                <a:spcPts val="0"/>
              </a:spcBef>
              <a:spcAft>
                <a:spcPts val="0"/>
              </a:spcAft>
              <a:buNone/>
            </a:pPr>
            <a:r>
              <a:rPr lang="en" sz="1000">
                <a:solidFill>
                  <a:schemeClr val="accent6"/>
                </a:solidFill>
              </a:rPr>
              <a:t>x = int(3.14) # το x θα γίνει 3 y = int('123') # το y θα γίνει 123</a:t>
            </a:r>
            <a:endParaRPr sz="1000">
              <a:solidFill>
                <a:schemeClr val="accent6"/>
              </a:solidFill>
            </a:endParaRPr>
          </a:p>
          <a:p>
            <a:pPr indent="0" lvl="0" marL="0" rtl="0" algn="l">
              <a:spcBef>
                <a:spcPts val="0"/>
              </a:spcBef>
              <a:spcAft>
                <a:spcPts val="0"/>
              </a:spcAft>
              <a:buNone/>
            </a:pPr>
            <a:r>
              <a:rPr lang="en" sz="1000">
                <a:solidFill>
                  <a:schemeClr val="accent6"/>
                </a:solidFill>
              </a:rPr>
              <a:t>float(): μετατροπή σε float</a:t>
            </a:r>
            <a:endParaRPr sz="1000">
              <a:solidFill>
                <a:schemeClr val="accent6"/>
              </a:solidFill>
            </a:endParaRPr>
          </a:p>
          <a:p>
            <a:pPr indent="0" lvl="0" marL="0" rtl="0" algn="l">
              <a:spcBef>
                <a:spcPts val="0"/>
              </a:spcBef>
              <a:spcAft>
                <a:spcPts val="0"/>
              </a:spcAft>
              <a:buNone/>
            </a:pPr>
            <a:r>
              <a:rPr lang="en" sz="1000">
                <a:solidFill>
                  <a:schemeClr val="accent6"/>
                </a:solidFill>
              </a:rPr>
              <a:t>x = float(5) # to x θα γίνει 5.0</a:t>
            </a:r>
            <a:endParaRPr sz="1000">
              <a:solidFill>
                <a:schemeClr val="accent6"/>
              </a:solidFill>
            </a:endParaRPr>
          </a:p>
          <a:p>
            <a:pPr indent="0" lvl="0" marL="0" rtl="0" algn="l">
              <a:spcBef>
                <a:spcPts val="0"/>
              </a:spcBef>
              <a:spcAft>
                <a:spcPts val="0"/>
              </a:spcAft>
              <a:buNone/>
            </a:pPr>
            <a:r>
              <a:rPr lang="en" sz="1000">
                <a:solidFill>
                  <a:schemeClr val="accent6"/>
                </a:solidFill>
              </a:rPr>
              <a:t>y = float('3.14') # to y θα γίνει 3.14</a:t>
            </a:r>
            <a:endParaRPr sz="1000">
              <a:solidFill>
                <a:schemeClr val="accent6"/>
              </a:solidFill>
            </a:endParaRPr>
          </a:p>
          <a:p>
            <a:pPr indent="0" lvl="0" marL="0" rtl="0" algn="l">
              <a:spcBef>
                <a:spcPts val="0"/>
              </a:spcBef>
              <a:spcAft>
                <a:spcPts val="0"/>
              </a:spcAft>
              <a:buNone/>
            </a:pPr>
            <a:r>
              <a:rPr lang="en" sz="1000">
                <a:solidFill>
                  <a:schemeClr val="accent6"/>
                </a:solidFill>
              </a:rPr>
              <a:t> </a:t>
            </a:r>
            <a:endParaRPr sz="1000">
              <a:solidFill>
                <a:schemeClr val="accent6"/>
              </a:solidFill>
            </a:endParaRPr>
          </a:p>
          <a:p>
            <a:pPr indent="0" lvl="0" marL="0" rtl="0" algn="l">
              <a:spcBef>
                <a:spcPts val="0"/>
              </a:spcBef>
              <a:spcAft>
                <a:spcPts val="0"/>
              </a:spcAft>
              <a:buNone/>
            </a:pPr>
            <a:r>
              <a:rPr lang="en" sz="1000">
                <a:solidFill>
                  <a:schemeClr val="accent6"/>
                </a:solidFill>
              </a:rPr>
              <a:t>str(): (): για τη μετατροπή μιας τιμής σε string x = str(123) # το x θα γίνει '123'</a:t>
            </a:r>
            <a:endParaRPr sz="1000">
              <a:solidFill>
                <a:schemeClr val="accent6"/>
              </a:solidFill>
            </a:endParaRPr>
          </a:p>
          <a:p>
            <a:pPr indent="0" lvl="0" marL="0" rtl="0" algn="l">
              <a:spcBef>
                <a:spcPts val="0"/>
              </a:spcBef>
              <a:spcAft>
                <a:spcPts val="0"/>
              </a:spcAft>
              <a:buNone/>
            </a:pPr>
            <a:r>
              <a:rPr lang="en" sz="1000">
                <a:solidFill>
                  <a:schemeClr val="accent6"/>
                </a:solidFill>
              </a:rPr>
              <a:t>y = str(3.14) # το y θα γίνει '3.14'</a:t>
            </a:r>
            <a:endParaRPr sz="1000">
              <a:solidFill>
                <a:schemeClr val="accent6"/>
              </a:solidFill>
            </a:endParaRPr>
          </a:p>
          <a:p>
            <a:pPr indent="0" lvl="0" marL="0" rtl="0" algn="l">
              <a:spcBef>
                <a:spcPts val="0"/>
              </a:spcBef>
              <a:spcAft>
                <a:spcPts val="0"/>
              </a:spcAft>
              <a:buNone/>
            </a:pPr>
            <a:r>
              <a:rPr lang="en" sz="1000">
                <a:solidFill>
                  <a:schemeClr val="accent6"/>
                </a:solidFill>
              </a:rPr>
              <a:t> </a:t>
            </a:r>
            <a:endParaRPr sz="1000">
              <a:solidFill>
                <a:schemeClr val="accent6"/>
              </a:solidFill>
            </a:endParaRPr>
          </a:p>
          <a:p>
            <a:pPr indent="0" lvl="0" marL="0" rtl="0" algn="l">
              <a:spcBef>
                <a:spcPts val="0"/>
              </a:spcBef>
              <a:spcAft>
                <a:spcPts val="0"/>
              </a:spcAft>
              <a:buNone/>
            </a:pPr>
            <a:r>
              <a:rPr lang="en" sz="1000">
                <a:solidFill>
                  <a:schemeClr val="accent6"/>
                </a:solidFill>
              </a:rPr>
              <a:t>  </a:t>
            </a:r>
            <a:endParaRPr sz="1000">
              <a:solidFill>
                <a:schemeClr val="accent6"/>
              </a:solidFill>
            </a:endParaRPr>
          </a:p>
          <a:p>
            <a:pPr indent="0" lvl="0" marL="0" rtl="0" algn="l">
              <a:spcBef>
                <a:spcPts val="0"/>
              </a:spcBef>
              <a:spcAft>
                <a:spcPts val="0"/>
              </a:spcAft>
              <a:buNone/>
            </a:pPr>
            <a:r>
              <a:rPr lang="en" sz="1000">
                <a:solidFill>
                  <a:schemeClr val="accent6"/>
                </a:solidFill>
              </a:rPr>
              <a:t>bool(): για μετατροπή σε boolean x = bool(0) # η x θα είναι False</a:t>
            </a:r>
            <a:endParaRPr sz="1000">
              <a:solidFill>
                <a:schemeClr val="accent6"/>
              </a:solidFill>
            </a:endParaRPr>
          </a:p>
          <a:p>
            <a:pPr indent="0" lvl="0" marL="0" rtl="0" algn="l">
              <a:spcBef>
                <a:spcPts val="0"/>
              </a:spcBef>
              <a:spcAft>
                <a:spcPts val="0"/>
              </a:spcAft>
              <a:buNone/>
            </a:pPr>
            <a:r>
              <a:rPr lang="en" sz="1000">
                <a:solidFill>
                  <a:schemeClr val="accent6"/>
                </a:solidFill>
              </a:rPr>
              <a:t>y = bool('') # η y θα είναι False z = bool(42) # η z θα είναι True</a:t>
            </a:r>
            <a:endParaRPr sz="1000">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7"/>
          <p:cNvSpPr txBox="1"/>
          <p:nvPr>
            <p:ph idx="8" type="subTitle"/>
          </p:nvPr>
        </p:nvSpPr>
        <p:spPr>
          <a:xfrm>
            <a:off x="2158475" y="1777150"/>
            <a:ext cx="48651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6"/>
                </a:solidFill>
              </a:rPr>
              <a:t>Μπορούμε να βρούμε τον τύπο δεδομένων οποιουδήποτε αντικειμένου χρησιμοποιώντας τη συνάρτηση type():</a:t>
            </a:r>
            <a:endParaRPr sz="1500">
              <a:solidFill>
                <a:schemeClr val="accent6"/>
              </a:solidFill>
            </a:endParaRPr>
          </a:p>
        </p:txBody>
      </p:sp>
      <p:sp>
        <p:nvSpPr>
          <p:cNvPr id="627" name="Google Shape;627;p37"/>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Εύρεση του </a:t>
            </a:r>
            <a:r>
              <a:rPr lang="en" sz="2300">
                <a:solidFill>
                  <a:schemeClr val="lt2"/>
                </a:solidFill>
              </a:rPr>
              <a:t>τύπου δεδομένων</a:t>
            </a:r>
            <a:endParaRPr sz="2300">
              <a:solidFill>
                <a:schemeClr val="lt2"/>
              </a:solidFill>
            </a:endParaRPr>
          </a:p>
        </p:txBody>
      </p:sp>
      <p:sp>
        <p:nvSpPr>
          <p:cNvPr id="628" name="Google Shape;628;p3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29" name="Google Shape;629;p3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30" name="Google Shape;630;p3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31" name="Google Shape;631;p37"/>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30.1.3</a:t>
            </a:r>
            <a:r>
              <a:rPr lang="en" sz="5000">
                <a:solidFill>
                  <a:schemeClr val="accent6"/>
                </a:solidFill>
              </a:rPr>
              <a:t>{</a:t>
            </a:r>
            <a:endParaRPr sz="5000">
              <a:solidFill>
                <a:schemeClr val="accent6"/>
              </a:solidFill>
            </a:endParaRPr>
          </a:p>
        </p:txBody>
      </p:sp>
      <p:sp>
        <p:nvSpPr>
          <p:cNvPr id="632" name="Google Shape;632;p37"/>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3" name="Google Shape;633;p37"/>
          <p:cNvCxnSpPr>
            <a:endCxn id="632"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634" name="Google Shape;634;p37"/>
          <p:cNvSpPr txBox="1"/>
          <p:nvPr>
            <p:ph idx="8" type="subTitle"/>
          </p:nvPr>
        </p:nvSpPr>
        <p:spPr>
          <a:xfrm>
            <a:off x="2230825" y="2939300"/>
            <a:ext cx="4177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6"/>
                </a:solidFill>
              </a:rPr>
              <a:t>x = 5 </a:t>
            </a:r>
            <a:endParaRPr sz="1500">
              <a:solidFill>
                <a:schemeClr val="accent6"/>
              </a:solidFill>
            </a:endParaRPr>
          </a:p>
          <a:p>
            <a:pPr indent="0" lvl="0" marL="0" rtl="0" algn="l">
              <a:spcBef>
                <a:spcPts val="0"/>
              </a:spcBef>
              <a:spcAft>
                <a:spcPts val="0"/>
              </a:spcAft>
              <a:buNone/>
            </a:pPr>
            <a:r>
              <a:rPr lang="en" sz="1500">
                <a:solidFill>
                  <a:schemeClr val="accent6"/>
                </a:solidFill>
              </a:rPr>
              <a:t>print(type(x))</a:t>
            </a:r>
            <a:endParaRPr sz="1500">
              <a:solidFill>
                <a:schemeClr val="accent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8"/>
          <p:cNvSpPr txBox="1"/>
          <p:nvPr/>
        </p:nvSpPr>
        <p:spPr>
          <a:xfrm>
            <a:off x="6163700" y="1360250"/>
            <a:ext cx="2763000" cy="29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Fira Code"/>
                <a:ea typeface="Fira Code"/>
                <a:cs typeface="Fira Code"/>
                <a:sym typeface="Fira Code"/>
              </a:rPr>
              <a:t>x = 5</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y = 3.14</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z = '10'</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Casting από int σε float</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a = float(x) # η a θα γίνει 5.0</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Casting από float σε int b = int(y) # η b θα γίνει 3</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Casting από str σε int</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c = int(z) # η c θα γίνει 10</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Casting από int σε str</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d = str(x) # η d θα γίνει '5'</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 Casting από float σε str</a:t>
            </a:r>
            <a:endParaRPr sz="10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000">
                <a:solidFill>
                  <a:schemeClr val="accent3"/>
                </a:solidFill>
                <a:latin typeface="Fira Code"/>
                <a:ea typeface="Fira Code"/>
                <a:cs typeface="Fira Code"/>
                <a:sym typeface="Fira Code"/>
              </a:rPr>
              <a:t>e = str(y) # η θα γίνει '3.14'</a:t>
            </a:r>
            <a:endParaRPr sz="1000">
              <a:solidFill>
                <a:schemeClr val="accent3"/>
              </a:solidFill>
              <a:latin typeface="Fira Code"/>
              <a:ea typeface="Fira Code"/>
              <a:cs typeface="Fira Code"/>
              <a:sym typeface="Fira Code"/>
            </a:endParaRPr>
          </a:p>
        </p:txBody>
      </p:sp>
      <p:sp>
        <p:nvSpPr>
          <p:cNvPr id="640" name="Google Shape;640;p38"/>
          <p:cNvSpPr txBox="1"/>
          <p:nvPr>
            <p:ph idx="8" type="subTitle"/>
          </p:nvPr>
        </p:nvSpPr>
        <p:spPr>
          <a:xfrm>
            <a:off x="2139450" y="2722250"/>
            <a:ext cx="3769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6"/>
                </a:solidFill>
              </a:rPr>
              <a:t>Μπορεί να υπάρχουν φορές που θέλουμε να καθορίσουμε τον τύπο σε μια μεταβλητή. Αυτό μπορεί να γίνει με casting. Η Python είναι μια αντικειμενοστραφής γλώσσα και ως εκ τούτου χρησιμοποιεί κλάσεις για να ορίσει τύπους δεδομένων, συμπεριλαμβανομένων και των πρωτόγονων τύπων της.</a:t>
            </a:r>
            <a:endParaRPr sz="1500">
              <a:solidFill>
                <a:schemeClr val="accent6"/>
              </a:solidFill>
            </a:endParaRPr>
          </a:p>
          <a:p>
            <a:pPr indent="0" lvl="0" marL="0" rtl="0" algn="l">
              <a:spcBef>
                <a:spcPts val="0"/>
              </a:spcBef>
              <a:spcAft>
                <a:spcPts val="0"/>
              </a:spcAft>
              <a:buNone/>
            </a:pPr>
            <a:r>
              <a:rPr lang="en" sz="1500">
                <a:solidFill>
                  <a:schemeClr val="accent6"/>
                </a:solidFill>
              </a:rPr>
              <a:t>Επομένως, το casting γίνεται χρησιμοποιώντας συναρτήσεις κατασκευαστή (constructor):</a:t>
            </a:r>
            <a:endParaRPr sz="1500">
              <a:solidFill>
                <a:schemeClr val="accent6"/>
              </a:solidFill>
            </a:endParaRPr>
          </a:p>
          <a:p>
            <a:pPr indent="0" lvl="0" marL="0" rtl="0" algn="l">
              <a:spcBef>
                <a:spcPts val="0"/>
              </a:spcBef>
              <a:spcAft>
                <a:spcPts val="0"/>
              </a:spcAft>
              <a:buNone/>
            </a:pPr>
            <a:r>
              <a:t/>
            </a:r>
            <a:endParaRPr sz="1500">
              <a:solidFill>
                <a:schemeClr val="accent6"/>
              </a:solidFill>
            </a:endParaRPr>
          </a:p>
          <a:p>
            <a:pPr indent="0" lvl="0" marL="0" rtl="0" algn="l">
              <a:spcBef>
                <a:spcPts val="0"/>
              </a:spcBef>
              <a:spcAft>
                <a:spcPts val="0"/>
              </a:spcAft>
              <a:buNone/>
            </a:pPr>
            <a:r>
              <a:t/>
            </a:r>
            <a:endParaRPr sz="1500">
              <a:solidFill>
                <a:schemeClr val="accent6"/>
              </a:solidFill>
            </a:endParaRPr>
          </a:p>
        </p:txBody>
      </p:sp>
      <p:sp>
        <p:nvSpPr>
          <p:cNvPr id="641" name="Google Shape;641;p38"/>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Καθορισμός τύπου μεταβλητής </a:t>
            </a:r>
            <a:r>
              <a:rPr lang="en" sz="2300">
                <a:solidFill>
                  <a:schemeClr val="lt2"/>
                </a:solidFill>
              </a:rPr>
              <a:t>(Casting)</a:t>
            </a:r>
            <a:endParaRPr sz="2300">
              <a:solidFill>
                <a:schemeClr val="lt2"/>
              </a:solidFill>
            </a:endParaRPr>
          </a:p>
        </p:txBody>
      </p:sp>
      <p:sp>
        <p:nvSpPr>
          <p:cNvPr id="642" name="Google Shape;642;p3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43" name="Google Shape;643;p3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44" name="Google Shape;644;p3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45" name="Google Shape;645;p38"/>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30.1.4</a:t>
            </a:r>
            <a:r>
              <a:rPr lang="en" sz="5000">
                <a:solidFill>
                  <a:schemeClr val="accent6"/>
                </a:solidFill>
              </a:rPr>
              <a:t>{</a:t>
            </a:r>
            <a:endParaRPr sz="5000">
              <a:solidFill>
                <a:schemeClr val="accent6"/>
              </a:solidFill>
            </a:endParaRPr>
          </a:p>
        </p:txBody>
      </p:sp>
      <p:sp>
        <p:nvSpPr>
          <p:cNvPr id="646" name="Google Shape;646;p38"/>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7" name="Google Shape;647;p38"/>
          <p:cNvCxnSpPr>
            <a:endCxn id="646"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9"/>
          <p:cNvSpPr txBox="1"/>
          <p:nvPr>
            <p:ph idx="8" type="subTitle"/>
          </p:nvPr>
        </p:nvSpPr>
        <p:spPr>
          <a:xfrm>
            <a:off x="1859725" y="1817225"/>
            <a:ext cx="66738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myName = input ("Παρακαλώ εισάγετε το όνομά σας: ")</a:t>
            </a:r>
            <a:endParaRPr sz="1600">
              <a:solidFill>
                <a:schemeClr val="accent6"/>
              </a:solidFill>
            </a:endParaRPr>
          </a:p>
          <a:p>
            <a:pPr indent="0" lvl="0" marL="0" rtl="0" algn="l">
              <a:spcBef>
                <a:spcPts val="0"/>
              </a:spcBef>
              <a:spcAft>
                <a:spcPts val="0"/>
              </a:spcAft>
              <a:buNone/>
            </a:pPr>
            <a:r>
              <a:rPr lang="en" sz="1600">
                <a:solidFill>
                  <a:schemeClr val="accent6"/>
                </a:solidFill>
              </a:rPr>
              <a:t>myAge = input ("Ποια είναι ηλικία σας: ")</a:t>
            </a:r>
            <a:endParaRPr sz="1600">
              <a:solidFill>
                <a:schemeClr val="accent6"/>
              </a:solidFill>
            </a:endParaRPr>
          </a:p>
          <a:p>
            <a:pPr indent="0" lvl="0" marL="0" rtl="0" algn="l">
              <a:spcBef>
                <a:spcPts val="0"/>
              </a:spcBef>
              <a:spcAft>
                <a:spcPts val="0"/>
              </a:spcAft>
              <a:buNone/>
            </a:pPr>
            <a:r>
              <a:rPr lang="en" sz="1600">
                <a:solidFill>
                  <a:schemeClr val="accent6"/>
                </a:solidFill>
              </a:rPr>
              <a:t>print ("Γειά σου κόσμε, το όνομά μου είναι ", myName, "και είμαι ", myAge, "χρονών</a:t>
            </a:r>
            <a:endParaRPr sz="1600">
              <a:solidFill>
                <a:schemeClr val="accent6"/>
              </a:solidFill>
            </a:endParaRPr>
          </a:p>
          <a:p>
            <a:pPr indent="0" lvl="0" marL="0" rtl="0" algn="l">
              <a:spcBef>
                <a:spcPts val="0"/>
              </a:spcBef>
              <a:spcAft>
                <a:spcPts val="0"/>
              </a:spcAft>
              <a:buNone/>
            </a:pPr>
            <a:r>
              <a:t/>
            </a:r>
            <a:endParaRPr sz="1600">
              <a:solidFill>
                <a:schemeClr val="accent6"/>
              </a:solidFill>
            </a:endParaRPr>
          </a:p>
          <a:p>
            <a:pPr indent="0" lvl="0" marL="0" rtl="0" algn="l">
              <a:spcBef>
                <a:spcPts val="0"/>
              </a:spcBef>
              <a:spcAft>
                <a:spcPts val="0"/>
              </a:spcAft>
              <a:buNone/>
            </a:pPr>
            <a:r>
              <a:t/>
            </a:r>
            <a:endParaRPr sz="1600">
              <a:solidFill>
                <a:schemeClr val="accent6"/>
              </a:solidFill>
            </a:endParaRPr>
          </a:p>
        </p:txBody>
      </p:sp>
      <p:sp>
        <p:nvSpPr>
          <p:cNvPr id="653" name="Google Shape;653;p39"/>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Αλληλεπίδραση </a:t>
            </a:r>
            <a:r>
              <a:rPr lang="en" sz="2300">
                <a:solidFill>
                  <a:schemeClr val="lt2"/>
                </a:solidFill>
              </a:rPr>
              <a:t>με τον χρήστη</a:t>
            </a:r>
            <a:endParaRPr sz="2300">
              <a:solidFill>
                <a:schemeClr val="lt2"/>
              </a:solidFill>
            </a:endParaRPr>
          </a:p>
        </p:txBody>
      </p:sp>
      <p:sp>
        <p:nvSpPr>
          <p:cNvPr id="654" name="Google Shape;654;p3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55" name="Google Shape;655;p3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56" name="Google Shape;656;p3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57" name="Google Shape;657;p39"/>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30.1.5</a:t>
            </a:r>
            <a:r>
              <a:rPr lang="en" sz="5000">
                <a:solidFill>
                  <a:schemeClr val="accent6"/>
                </a:solidFill>
              </a:rPr>
              <a:t>{</a:t>
            </a:r>
            <a:endParaRPr sz="5000">
              <a:solidFill>
                <a:schemeClr val="accent6"/>
              </a:solidFill>
            </a:endParaRPr>
          </a:p>
        </p:txBody>
      </p:sp>
      <p:sp>
        <p:nvSpPr>
          <p:cNvPr id="658" name="Google Shape;658;p39"/>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9" name="Google Shape;659;p39"/>
          <p:cNvCxnSpPr>
            <a:endCxn id="658"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0"/>
          <p:cNvSpPr txBox="1"/>
          <p:nvPr>
            <p:ph idx="8" type="subTitle"/>
          </p:nvPr>
        </p:nvSpPr>
        <p:spPr>
          <a:xfrm>
            <a:off x="1859725" y="2073950"/>
            <a:ext cx="66738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6"/>
                </a:solidFill>
              </a:rPr>
              <a:t>Στο παραπάνω παράδειγμα, χρησιμοποιήσαμε τη συνάρτηση input()</a:t>
            </a:r>
            <a:endParaRPr sz="1300">
              <a:solidFill>
                <a:schemeClr val="accent6"/>
              </a:solidFill>
            </a:endParaRPr>
          </a:p>
          <a:p>
            <a:pPr indent="0" lvl="0" marL="0" rtl="0" algn="l">
              <a:spcBef>
                <a:spcPts val="0"/>
              </a:spcBef>
              <a:spcAft>
                <a:spcPts val="0"/>
              </a:spcAft>
              <a:buNone/>
            </a:pPr>
            <a:r>
              <a:rPr lang="en" sz="1300">
                <a:solidFill>
                  <a:schemeClr val="accent6"/>
                </a:solidFill>
              </a:rPr>
              <a:t>δύο φορές για να λάβουμε από το χρήστη το όνομα και την ηλικία του. myName = input ("Παρακαλώ εισάγετε το όνομά σας: ")</a:t>
            </a:r>
            <a:endParaRPr sz="1300">
              <a:solidFill>
                <a:schemeClr val="accent6"/>
              </a:solidFill>
            </a:endParaRPr>
          </a:p>
          <a:p>
            <a:pPr indent="0" lvl="0" marL="0" rtl="0" algn="l">
              <a:spcBef>
                <a:spcPts val="0"/>
              </a:spcBef>
              <a:spcAft>
                <a:spcPts val="0"/>
              </a:spcAft>
              <a:buNone/>
            </a:pPr>
            <a:r>
              <a:rPr lang="en" sz="1300">
                <a:solidFill>
                  <a:schemeClr val="accent6"/>
                </a:solidFill>
              </a:rPr>
              <a:t>Η συμβολοσειρά (string) "Παρακαλώ εισάγετε το όνομά σας: " είναι η προτροπή που θα εμφανίζεται στην οθόνη για να δώσει οδηγίες στον χρήστη. Εδώ, χρησιμοποιήσαμε μια απλή συμβολοσειρά ως προτροπή. Μπορούμε επίσης να χρησιμοποιήσουμε τον τελεστή % ή τη μέθοδο format() για τη μορφοποίηση της συμβολοσειράς εισόδου.</a:t>
            </a:r>
            <a:endParaRPr sz="1300">
              <a:solidFill>
                <a:schemeClr val="accent6"/>
              </a:solidFill>
            </a:endParaRPr>
          </a:p>
          <a:p>
            <a:pPr indent="0" lvl="0" marL="0" rtl="0" algn="l">
              <a:spcBef>
                <a:spcPts val="0"/>
              </a:spcBef>
              <a:spcAft>
                <a:spcPts val="0"/>
              </a:spcAft>
              <a:buNone/>
            </a:pPr>
            <a:r>
              <a:rPr lang="en" sz="1300">
                <a:solidFill>
                  <a:schemeClr val="accent6"/>
                </a:solidFill>
              </a:rPr>
              <a:t>Αφού εμφανιστεί η ερώτηση στην οθόνη, θα περιμένουμε την είσοδο του χρήστη.</a:t>
            </a:r>
            <a:endParaRPr sz="1300">
              <a:solidFill>
                <a:schemeClr val="accent6"/>
              </a:solidFill>
            </a:endParaRPr>
          </a:p>
          <a:p>
            <a:pPr indent="0" lvl="0" marL="0" rtl="0" algn="l">
              <a:spcBef>
                <a:spcPts val="0"/>
              </a:spcBef>
              <a:spcAft>
                <a:spcPts val="0"/>
              </a:spcAft>
              <a:buNone/>
            </a:pPr>
            <a:r>
              <a:rPr lang="en" sz="1300">
                <a:solidFill>
                  <a:schemeClr val="accent6"/>
                </a:solidFill>
              </a:rPr>
              <a:t>Στη συνέχεια, αυτές οι πληροφορίες αποθηκεύονται ως συμβολοσειρά</a:t>
            </a:r>
            <a:endParaRPr sz="1300">
              <a:solidFill>
                <a:schemeClr val="accent6"/>
              </a:solidFill>
            </a:endParaRPr>
          </a:p>
          <a:p>
            <a:pPr indent="0" lvl="0" marL="0" rtl="0" algn="l">
              <a:spcBef>
                <a:spcPts val="0"/>
              </a:spcBef>
              <a:spcAft>
                <a:spcPts val="0"/>
              </a:spcAft>
              <a:buNone/>
            </a:pPr>
            <a:r>
              <a:rPr lang="en" sz="1300">
                <a:solidFill>
                  <a:schemeClr val="accent6"/>
                </a:solidFill>
              </a:rPr>
              <a:t>στη μεταβλητή myName. Η επόμενη ερώτηση προτρέπει τον χρήστη για την ηλικία του και αποθηκεύει τις πληροφορίες ως συμβολοσειρά στη μεταβλητή myAge.</a:t>
            </a:r>
            <a:endParaRPr sz="1300">
              <a:solidFill>
                <a:schemeClr val="accent6"/>
              </a:solidFill>
            </a:endParaRPr>
          </a:p>
        </p:txBody>
      </p:sp>
      <p:sp>
        <p:nvSpPr>
          <p:cNvPr id="665" name="Google Shape;665;p40"/>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Συνάρτηση </a:t>
            </a:r>
            <a:r>
              <a:rPr lang="en" sz="2300">
                <a:solidFill>
                  <a:schemeClr val="lt2"/>
                </a:solidFill>
              </a:rPr>
              <a:t>input()</a:t>
            </a:r>
            <a:endParaRPr sz="2300">
              <a:solidFill>
                <a:schemeClr val="lt2"/>
              </a:solidFill>
            </a:endParaRPr>
          </a:p>
        </p:txBody>
      </p:sp>
      <p:sp>
        <p:nvSpPr>
          <p:cNvPr id="666" name="Google Shape;666;p40"/>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67" name="Google Shape;667;p40"/>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68" name="Google Shape;668;p40"/>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69" name="Google Shape;669;p40"/>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30.1.6</a:t>
            </a:r>
            <a:r>
              <a:rPr lang="en" sz="5000">
                <a:solidFill>
                  <a:schemeClr val="accent6"/>
                </a:solidFill>
              </a:rPr>
              <a:t>{</a:t>
            </a:r>
            <a:endParaRPr sz="5000">
              <a:solidFill>
                <a:schemeClr val="accent6"/>
              </a:solidFill>
            </a:endParaRPr>
          </a:p>
        </p:txBody>
      </p:sp>
      <p:sp>
        <p:nvSpPr>
          <p:cNvPr id="670" name="Google Shape;670;p40"/>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1" name="Google Shape;671;p40"/>
          <p:cNvCxnSpPr>
            <a:endCxn id="670"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1"/>
          <p:cNvSpPr txBox="1"/>
          <p:nvPr>
            <p:ph idx="8" type="subTitle"/>
          </p:nvPr>
        </p:nvSpPr>
        <p:spPr>
          <a:xfrm>
            <a:off x="1821325" y="1659500"/>
            <a:ext cx="26427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 Εκτύπωση  συμβολοσειράς</a:t>
            </a:r>
            <a:endParaRPr sz="1300">
              <a:solidFill>
                <a:schemeClr val="lt1"/>
              </a:solidFill>
            </a:endParaRPr>
          </a:p>
          <a:p>
            <a:pPr indent="0" lvl="0" marL="0" rtl="0" algn="l">
              <a:spcBef>
                <a:spcPts val="0"/>
              </a:spcBef>
              <a:spcAft>
                <a:spcPts val="0"/>
              </a:spcAft>
              <a:buNone/>
            </a:pPr>
            <a:r>
              <a:rPr lang="en" sz="1300">
                <a:solidFill>
                  <a:schemeClr val="accent6"/>
                </a:solidFill>
              </a:rPr>
              <a:t>print("Hello, World!")</a:t>
            </a:r>
            <a:endParaRPr sz="1300">
              <a:solidFill>
                <a:schemeClr val="accent6"/>
              </a:solidFill>
            </a:endParaRPr>
          </a:p>
          <a:p>
            <a:pPr indent="0" lvl="0" marL="0" rtl="0" algn="l">
              <a:spcBef>
                <a:spcPts val="0"/>
              </a:spcBef>
              <a:spcAft>
                <a:spcPts val="0"/>
              </a:spcAft>
              <a:buNone/>
            </a:pPr>
            <a:r>
              <a:rPr lang="en" sz="1300">
                <a:solidFill>
                  <a:schemeClr val="accent6"/>
                </a:solidFill>
              </a:rPr>
              <a:t># έξοδος: Hello, World!</a:t>
            </a:r>
            <a:endParaRPr sz="1300">
              <a:solidFill>
                <a:schemeClr val="accent6"/>
              </a:solidFill>
            </a:endParaRPr>
          </a:p>
          <a:p>
            <a:pPr indent="0" lvl="0" marL="0" rtl="0" algn="l">
              <a:spcBef>
                <a:spcPts val="0"/>
              </a:spcBef>
              <a:spcAft>
                <a:spcPts val="0"/>
              </a:spcAft>
              <a:buNone/>
            </a:pPr>
            <a:r>
              <a:rPr lang="en" sz="1300">
                <a:solidFill>
                  <a:schemeClr val="accent6"/>
                </a:solidFill>
              </a:rPr>
              <a:t> </a:t>
            </a:r>
            <a:endParaRPr sz="1300">
              <a:solidFill>
                <a:schemeClr val="accent6"/>
              </a:solidFill>
            </a:endParaRPr>
          </a:p>
          <a:p>
            <a:pPr indent="0" lvl="0" marL="0" rtl="0" algn="l">
              <a:spcBef>
                <a:spcPts val="0"/>
              </a:spcBef>
              <a:spcAft>
                <a:spcPts val="0"/>
              </a:spcAft>
              <a:buNone/>
            </a:pPr>
            <a:r>
              <a:rPr lang="en" sz="1300">
                <a:solidFill>
                  <a:schemeClr val="lt1"/>
                </a:solidFill>
              </a:rPr>
              <a:t># Εκτύπωση μεταβλητής</a:t>
            </a:r>
            <a:endParaRPr sz="1300">
              <a:solidFill>
                <a:schemeClr val="lt1"/>
              </a:solidFill>
            </a:endParaRPr>
          </a:p>
          <a:p>
            <a:pPr indent="0" lvl="0" marL="0" rtl="0" algn="l">
              <a:spcBef>
                <a:spcPts val="0"/>
              </a:spcBef>
              <a:spcAft>
                <a:spcPts val="0"/>
              </a:spcAft>
              <a:buNone/>
            </a:pPr>
            <a:r>
              <a:rPr lang="en" sz="1300">
                <a:solidFill>
                  <a:schemeClr val="accent6"/>
                </a:solidFill>
              </a:rPr>
              <a:t>x = 42</a:t>
            </a:r>
            <a:endParaRPr sz="1300">
              <a:solidFill>
                <a:schemeClr val="accent6"/>
              </a:solidFill>
            </a:endParaRPr>
          </a:p>
          <a:p>
            <a:pPr indent="0" lvl="0" marL="0" rtl="0" algn="l">
              <a:spcBef>
                <a:spcPts val="0"/>
              </a:spcBef>
              <a:spcAft>
                <a:spcPts val="0"/>
              </a:spcAft>
              <a:buNone/>
            </a:pPr>
            <a:r>
              <a:rPr lang="en" sz="1300">
                <a:solidFill>
                  <a:schemeClr val="accent6"/>
                </a:solidFill>
              </a:rPr>
              <a:t>print(x)</a:t>
            </a:r>
            <a:endParaRPr sz="1300">
              <a:solidFill>
                <a:schemeClr val="accent6"/>
              </a:solidFill>
            </a:endParaRPr>
          </a:p>
          <a:p>
            <a:pPr indent="0" lvl="0" marL="0" rtl="0" algn="l">
              <a:spcBef>
                <a:spcPts val="0"/>
              </a:spcBef>
              <a:spcAft>
                <a:spcPts val="0"/>
              </a:spcAft>
              <a:buNone/>
            </a:pPr>
            <a:r>
              <a:rPr lang="en" sz="1300">
                <a:solidFill>
                  <a:schemeClr val="lt1"/>
                </a:solidFill>
              </a:rPr>
              <a:t># έξοδος: 42</a:t>
            </a:r>
            <a:endParaRPr sz="1300">
              <a:solidFill>
                <a:schemeClr val="lt1"/>
              </a:solidFill>
            </a:endParaRPr>
          </a:p>
          <a:p>
            <a:pPr indent="0" lvl="0" marL="0" rtl="0" algn="l">
              <a:spcBef>
                <a:spcPts val="0"/>
              </a:spcBef>
              <a:spcAft>
                <a:spcPts val="0"/>
              </a:spcAft>
              <a:buNone/>
            </a:pPr>
            <a:r>
              <a:t/>
            </a:r>
            <a:endParaRPr sz="1300">
              <a:solidFill>
                <a:schemeClr val="accent6"/>
              </a:solidFill>
            </a:endParaRPr>
          </a:p>
          <a:p>
            <a:pPr indent="0" lvl="0" marL="0" rtl="0" algn="l">
              <a:spcBef>
                <a:spcPts val="0"/>
              </a:spcBef>
              <a:spcAft>
                <a:spcPts val="0"/>
              </a:spcAft>
              <a:buNone/>
            </a:pPr>
            <a:r>
              <a:t/>
            </a:r>
            <a:endParaRPr sz="1300">
              <a:solidFill>
                <a:schemeClr val="accent6"/>
              </a:solidFill>
            </a:endParaRPr>
          </a:p>
        </p:txBody>
      </p:sp>
      <p:sp>
        <p:nvSpPr>
          <p:cNvPr id="677" name="Google Shape;677;p41"/>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Συνάρτηση </a:t>
            </a:r>
            <a:r>
              <a:rPr lang="en" sz="2300">
                <a:solidFill>
                  <a:schemeClr val="lt2"/>
                </a:solidFill>
              </a:rPr>
              <a:t>print</a:t>
            </a:r>
            <a:r>
              <a:rPr lang="en" sz="2300">
                <a:solidFill>
                  <a:schemeClr val="lt2"/>
                </a:solidFill>
              </a:rPr>
              <a:t>()</a:t>
            </a:r>
            <a:endParaRPr sz="2300">
              <a:solidFill>
                <a:schemeClr val="lt2"/>
              </a:solidFill>
            </a:endParaRPr>
          </a:p>
        </p:txBody>
      </p:sp>
      <p:sp>
        <p:nvSpPr>
          <p:cNvPr id="678" name="Google Shape;678;p41"/>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79" name="Google Shape;679;p41"/>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80" name="Google Shape;680;p41"/>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81" name="Google Shape;681;p41"/>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30.1.7</a:t>
            </a:r>
            <a:r>
              <a:rPr lang="en" sz="5000">
                <a:solidFill>
                  <a:schemeClr val="accent6"/>
                </a:solidFill>
              </a:rPr>
              <a:t>{</a:t>
            </a:r>
            <a:endParaRPr sz="5000">
              <a:solidFill>
                <a:schemeClr val="accent6"/>
              </a:solidFill>
            </a:endParaRPr>
          </a:p>
        </p:txBody>
      </p:sp>
      <p:sp>
        <p:nvSpPr>
          <p:cNvPr id="682" name="Google Shape;682;p41"/>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3" name="Google Shape;683;p41"/>
          <p:cNvCxnSpPr>
            <a:endCxn id="682"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684" name="Google Shape;684;p41"/>
          <p:cNvSpPr txBox="1"/>
          <p:nvPr>
            <p:ph idx="8" type="subTitle"/>
          </p:nvPr>
        </p:nvSpPr>
        <p:spPr>
          <a:xfrm>
            <a:off x="4250825" y="2821450"/>
            <a:ext cx="46335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 Εκτύπωση formatted string</a:t>
            </a:r>
            <a:endParaRPr sz="1300">
              <a:solidFill>
                <a:schemeClr val="lt1"/>
              </a:solidFill>
            </a:endParaRPr>
          </a:p>
          <a:p>
            <a:pPr indent="0" lvl="0" marL="0" rtl="0" algn="l">
              <a:spcBef>
                <a:spcPts val="0"/>
              </a:spcBef>
              <a:spcAft>
                <a:spcPts val="0"/>
              </a:spcAft>
              <a:buNone/>
            </a:pPr>
            <a:r>
              <a:rPr lang="en" sz="1300">
                <a:solidFill>
                  <a:schemeClr val="accent6"/>
                </a:solidFill>
              </a:rPr>
              <a:t>name = "Alice"</a:t>
            </a:r>
            <a:endParaRPr sz="1300">
              <a:solidFill>
                <a:schemeClr val="accent6"/>
              </a:solidFill>
            </a:endParaRPr>
          </a:p>
          <a:p>
            <a:pPr indent="0" lvl="0" marL="0" rtl="0" algn="l">
              <a:spcBef>
                <a:spcPts val="0"/>
              </a:spcBef>
              <a:spcAft>
                <a:spcPts val="0"/>
              </a:spcAft>
              <a:buNone/>
            </a:pPr>
            <a:r>
              <a:rPr lang="en" sz="1300">
                <a:solidFill>
                  <a:schemeClr val="accent6"/>
                </a:solidFill>
              </a:rPr>
              <a:t>age = 25</a:t>
            </a:r>
            <a:endParaRPr sz="1300">
              <a:solidFill>
                <a:schemeClr val="accent6"/>
              </a:solidFill>
            </a:endParaRPr>
          </a:p>
          <a:p>
            <a:pPr indent="0" lvl="0" marL="0" rtl="0" algn="l">
              <a:spcBef>
                <a:spcPts val="0"/>
              </a:spcBef>
              <a:spcAft>
                <a:spcPts val="0"/>
              </a:spcAft>
              <a:buNone/>
            </a:pPr>
            <a:r>
              <a:rPr lang="en" sz="1300">
                <a:solidFill>
                  <a:schemeClr val="accent6"/>
                </a:solidFill>
              </a:rPr>
              <a:t>print("%s is %d years old." % (name, age))</a:t>
            </a:r>
            <a:endParaRPr sz="1300">
              <a:solidFill>
                <a:schemeClr val="accent6"/>
              </a:solidFill>
            </a:endParaRPr>
          </a:p>
          <a:p>
            <a:pPr indent="0" lvl="0" marL="0" rtl="0" algn="l">
              <a:spcBef>
                <a:spcPts val="0"/>
              </a:spcBef>
              <a:spcAft>
                <a:spcPts val="0"/>
              </a:spcAft>
              <a:buNone/>
            </a:pPr>
            <a:r>
              <a:rPr lang="en" sz="1300">
                <a:solidFill>
                  <a:schemeClr val="lt1"/>
                </a:solidFill>
              </a:rPr>
              <a:t># Έξοδος: Alice is 25 years old.</a:t>
            </a:r>
            <a:endParaRPr sz="1300">
              <a:solidFill>
                <a:schemeClr val="lt1"/>
              </a:solidFill>
            </a:endParaRPr>
          </a:p>
          <a:p>
            <a:pPr indent="0" lvl="0" marL="0" rtl="0" algn="l">
              <a:spcBef>
                <a:spcPts val="0"/>
              </a:spcBef>
              <a:spcAft>
                <a:spcPts val="0"/>
              </a:spcAft>
              <a:buNone/>
            </a:pPr>
            <a:r>
              <a:rPr lang="en" sz="1300">
                <a:solidFill>
                  <a:schemeClr val="accent6"/>
                </a:solidFill>
              </a:rPr>
              <a:t> </a:t>
            </a:r>
            <a:endParaRPr sz="1300">
              <a:solidFill>
                <a:schemeClr val="accent6"/>
              </a:solidFill>
            </a:endParaRPr>
          </a:p>
          <a:p>
            <a:pPr indent="0" lvl="0" marL="0" rtl="0" algn="l">
              <a:spcBef>
                <a:spcPts val="0"/>
              </a:spcBef>
              <a:spcAft>
                <a:spcPts val="0"/>
              </a:spcAft>
              <a:buNone/>
            </a:pPr>
            <a:r>
              <a:rPr lang="en" sz="1300">
                <a:solidFill>
                  <a:schemeClr val="lt1"/>
                </a:solidFill>
              </a:rPr>
              <a:t># Εκτύπωση formatted string με μορφοποίηση δεκαδικού</a:t>
            </a:r>
            <a:endParaRPr sz="1300">
              <a:solidFill>
                <a:schemeClr val="lt1"/>
              </a:solidFill>
            </a:endParaRPr>
          </a:p>
          <a:p>
            <a:pPr indent="0" lvl="0" marL="0" rtl="0" algn="l">
              <a:spcBef>
                <a:spcPts val="0"/>
              </a:spcBef>
              <a:spcAft>
                <a:spcPts val="0"/>
              </a:spcAft>
              <a:buNone/>
            </a:pPr>
            <a:r>
              <a:rPr lang="en" sz="1300">
                <a:solidFill>
                  <a:schemeClr val="accent6"/>
                </a:solidFill>
              </a:rPr>
              <a:t>price = 19.99</a:t>
            </a:r>
            <a:endParaRPr sz="1300">
              <a:solidFill>
                <a:schemeClr val="accent6"/>
              </a:solidFill>
            </a:endParaRPr>
          </a:p>
          <a:p>
            <a:pPr indent="0" lvl="0" marL="0" rtl="0" algn="l">
              <a:spcBef>
                <a:spcPts val="0"/>
              </a:spcBef>
              <a:spcAft>
                <a:spcPts val="0"/>
              </a:spcAft>
              <a:buNone/>
            </a:pPr>
            <a:r>
              <a:rPr lang="en" sz="1300">
                <a:solidFill>
                  <a:schemeClr val="accent6"/>
                </a:solidFill>
              </a:rPr>
              <a:t>print("The price is $%.2f." % price)</a:t>
            </a:r>
            <a:endParaRPr sz="1300">
              <a:solidFill>
                <a:schemeClr val="accent6"/>
              </a:solidFill>
            </a:endParaRPr>
          </a:p>
          <a:p>
            <a:pPr indent="0" lvl="0" marL="0" rtl="0" algn="l">
              <a:spcBef>
                <a:spcPts val="0"/>
              </a:spcBef>
              <a:spcAft>
                <a:spcPts val="0"/>
              </a:spcAft>
              <a:buNone/>
            </a:pPr>
            <a:r>
              <a:rPr lang="en" sz="1300">
                <a:solidFill>
                  <a:schemeClr val="lt1"/>
                </a:solidFill>
              </a:rPr>
              <a:t># Έξοδος: The price is $19.99.</a:t>
            </a:r>
            <a:endParaRPr sz="13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2"/>
          <p:cNvSpPr txBox="1"/>
          <p:nvPr>
            <p:ph idx="8" type="subTitle"/>
          </p:nvPr>
        </p:nvSpPr>
        <p:spPr>
          <a:xfrm>
            <a:off x="1821325" y="1659500"/>
            <a:ext cx="29607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 Εκτύπωση με το 'str.format()'</a:t>
            </a:r>
            <a:endParaRPr sz="1300">
              <a:solidFill>
                <a:schemeClr val="lt1"/>
              </a:solidFill>
            </a:endParaRPr>
          </a:p>
          <a:p>
            <a:pPr indent="0" lvl="0" marL="0" rtl="0" algn="l">
              <a:spcBef>
                <a:spcPts val="0"/>
              </a:spcBef>
              <a:spcAft>
                <a:spcPts val="0"/>
              </a:spcAft>
              <a:buNone/>
            </a:pPr>
            <a:r>
              <a:rPr lang="en" sz="1300">
                <a:solidFill>
                  <a:schemeClr val="accent3"/>
                </a:solidFill>
              </a:rPr>
              <a:t>name = "Bob"</a:t>
            </a:r>
            <a:endParaRPr sz="1300">
              <a:solidFill>
                <a:schemeClr val="accent3"/>
              </a:solidFill>
            </a:endParaRPr>
          </a:p>
          <a:p>
            <a:pPr indent="0" lvl="0" marL="0" rtl="0" algn="l">
              <a:spcBef>
                <a:spcPts val="0"/>
              </a:spcBef>
              <a:spcAft>
                <a:spcPts val="0"/>
              </a:spcAft>
              <a:buNone/>
            </a:pPr>
            <a:r>
              <a:rPr lang="en" sz="1300">
                <a:solidFill>
                  <a:schemeClr val="accent3"/>
                </a:solidFill>
              </a:rPr>
              <a:t>age = 30</a:t>
            </a:r>
            <a:endParaRPr sz="1300">
              <a:solidFill>
                <a:schemeClr val="accent3"/>
              </a:solidFill>
            </a:endParaRPr>
          </a:p>
          <a:p>
            <a:pPr indent="0" lvl="0" marL="0" rtl="0" algn="l">
              <a:spcBef>
                <a:spcPts val="0"/>
              </a:spcBef>
              <a:spcAft>
                <a:spcPts val="0"/>
              </a:spcAft>
              <a:buNone/>
            </a:pPr>
            <a:r>
              <a:rPr lang="en" sz="1300">
                <a:solidFill>
                  <a:schemeClr val="accent3"/>
                </a:solidFill>
              </a:rPr>
              <a:t>print("{} is {} years old.".format(name, age))</a:t>
            </a:r>
            <a:endParaRPr sz="1300">
              <a:solidFill>
                <a:schemeClr val="accent3"/>
              </a:solidFill>
            </a:endParaRPr>
          </a:p>
          <a:p>
            <a:pPr indent="0" lvl="0" marL="0" rtl="0" algn="l">
              <a:spcBef>
                <a:spcPts val="0"/>
              </a:spcBef>
              <a:spcAft>
                <a:spcPts val="0"/>
              </a:spcAft>
              <a:buNone/>
            </a:pPr>
            <a:r>
              <a:rPr lang="en" sz="1300">
                <a:solidFill>
                  <a:schemeClr val="lt1"/>
                </a:solidFill>
              </a:rPr>
              <a:t># έξοδος: Bob is 30 years old.</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t/>
            </a:r>
            <a:endParaRPr sz="1300">
              <a:solidFill>
                <a:schemeClr val="lt1"/>
              </a:solidFill>
            </a:endParaRPr>
          </a:p>
        </p:txBody>
      </p:sp>
      <p:sp>
        <p:nvSpPr>
          <p:cNvPr id="690" name="Google Shape;690;p42"/>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Άλλοι τρόποι εκτύπωσης - </a:t>
            </a:r>
            <a:r>
              <a:rPr lang="en" sz="2300">
                <a:solidFill>
                  <a:schemeClr val="lt2"/>
                </a:solidFill>
              </a:rPr>
              <a:t>print()</a:t>
            </a:r>
            <a:endParaRPr sz="2300">
              <a:solidFill>
                <a:schemeClr val="lt2"/>
              </a:solidFill>
            </a:endParaRPr>
          </a:p>
        </p:txBody>
      </p:sp>
      <p:sp>
        <p:nvSpPr>
          <p:cNvPr id="691" name="Google Shape;691;p42"/>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692" name="Google Shape;692;p42"/>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93" name="Google Shape;693;p42"/>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94" name="Google Shape;694;p42"/>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30.1.8</a:t>
            </a:r>
            <a:r>
              <a:rPr lang="en" sz="5000">
                <a:solidFill>
                  <a:schemeClr val="accent6"/>
                </a:solidFill>
              </a:rPr>
              <a:t>{</a:t>
            </a:r>
            <a:endParaRPr sz="5000">
              <a:solidFill>
                <a:schemeClr val="accent6"/>
              </a:solidFill>
            </a:endParaRPr>
          </a:p>
        </p:txBody>
      </p:sp>
      <p:sp>
        <p:nvSpPr>
          <p:cNvPr id="695" name="Google Shape;695;p42"/>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6" name="Google Shape;696;p42"/>
          <p:cNvCxnSpPr>
            <a:endCxn id="695"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697" name="Google Shape;697;p42"/>
          <p:cNvSpPr txBox="1"/>
          <p:nvPr>
            <p:ph idx="8" type="subTitle"/>
          </p:nvPr>
        </p:nvSpPr>
        <p:spPr>
          <a:xfrm>
            <a:off x="4675250" y="2693900"/>
            <a:ext cx="41232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 Εκτύπωση με f-string</a:t>
            </a:r>
            <a:endParaRPr sz="1300">
              <a:solidFill>
                <a:schemeClr val="lt1"/>
              </a:solidFill>
            </a:endParaRPr>
          </a:p>
          <a:p>
            <a:pPr indent="0" lvl="0" marL="0" rtl="0" algn="l">
              <a:spcBef>
                <a:spcPts val="0"/>
              </a:spcBef>
              <a:spcAft>
                <a:spcPts val="0"/>
              </a:spcAft>
              <a:buNone/>
            </a:pPr>
            <a:r>
              <a:rPr lang="en" sz="1300">
                <a:solidFill>
                  <a:schemeClr val="accent3"/>
                </a:solidFill>
              </a:rPr>
              <a:t>name = "Carol"</a:t>
            </a:r>
            <a:endParaRPr sz="1300">
              <a:solidFill>
                <a:schemeClr val="accent3"/>
              </a:solidFill>
            </a:endParaRPr>
          </a:p>
          <a:p>
            <a:pPr indent="0" lvl="0" marL="0" rtl="0" algn="l">
              <a:spcBef>
                <a:spcPts val="0"/>
              </a:spcBef>
              <a:spcAft>
                <a:spcPts val="0"/>
              </a:spcAft>
              <a:buNone/>
            </a:pPr>
            <a:r>
              <a:rPr lang="en" sz="1300">
                <a:solidFill>
                  <a:schemeClr val="accent3"/>
                </a:solidFill>
              </a:rPr>
              <a:t>age = 35</a:t>
            </a:r>
            <a:endParaRPr sz="1300">
              <a:solidFill>
                <a:schemeClr val="accent3"/>
              </a:solidFill>
            </a:endParaRPr>
          </a:p>
          <a:p>
            <a:pPr indent="0" lvl="0" marL="0" rtl="0" algn="l">
              <a:spcBef>
                <a:spcPts val="0"/>
              </a:spcBef>
              <a:spcAft>
                <a:spcPts val="0"/>
              </a:spcAft>
              <a:buNone/>
            </a:pPr>
            <a:r>
              <a:rPr lang="en" sz="1300">
                <a:solidFill>
                  <a:schemeClr val="accent3"/>
                </a:solidFill>
              </a:rPr>
              <a:t>print(f"{name} is {age} years old.")</a:t>
            </a:r>
            <a:endParaRPr sz="1300">
              <a:solidFill>
                <a:schemeClr val="accent3"/>
              </a:solidFill>
            </a:endParaRPr>
          </a:p>
          <a:p>
            <a:pPr indent="0" lvl="0" marL="0" rtl="0" algn="l">
              <a:spcBef>
                <a:spcPts val="0"/>
              </a:spcBef>
              <a:spcAft>
                <a:spcPts val="0"/>
              </a:spcAft>
              <a:buNone/>
            </a:pPr>
            <a:r>
              <a:rPr lang="en" sz="1300">
                <a:solidFill>
                  <a:schemeClr val="lt1"/>
                </a:solidFill>
              </a:rPr>
              <a:t># Έξοδος: Carol is 35 years old.</a:t>
            </a:r>
            <a:endParaRPr sz="1300">
              <a:solidFill>
                <a:schemeClr val="lt1"/>
              </a:solidFill>
            </a:endParaRPr>
          </a:p>
          <a:p>
            <a:pPr indent="0" lvl="0" marL="0" rtl="0" algn="l">
              <a:spcBef>
                <a:spcPts val="0"/>
              </a:spcBef>
              <a:spcAft>
                <a:spcPts val="0"/>
              </a:spcAft>
              <a:buNone/>
            </a:pPr>
            <a:r>
              <a:rPr lang="en" sz="1300">
                <a:solidFill>
                  <a:schemeClr val="lt1"/>
                </a:solidFill>
              </a:rPr>
              <a:t> </a:t>
            </a:r>
            <a:endParaRPr sz="1300">
              <a:solidFill>
                <a:schemeClr val="lt1"/>
              </a:solidFill>
            </a:endParaRPr>
          </a:p>
          <a:p>
            <a:pPr indent="0" lvl="0" marL="0" rtl="0" algn="l">
              <a:spcBef>
                <a:spcPts val="0"/>
              </a:spcBef>
              <a:spcAft>
                <a:spcPts val="0"/>
              </a:spcAft>
              <a:buNone/>
            </a:pPr>
            <a:r>
              <a:rPr lang="en" sz="1300">
                <a:solidFill>
                  <a:schemeClr val="lt1"/>
                </a:solidFill>
              </a:rPr>
              <a:t># Εκτυπώνοντας f-string με μορφοποιημένο δεκαδικό</a:t>
            </a:r>
            <a:endParaRPr sz="1300">
              <a:solidFill>
                <a:schemeClr val="lt1"/>
              </a:solidFill>
            </a:endParaRPr>
          </a:p>
          <a:p>
            <a:pPr indent="0" lvl="0" marL="0" rtl="0" algn="l">
              <a:spcBef>
                <a:spcPts val="0"/>
              </a:spcBef>
              <a:spcAft>
                <a:spcPts val="0"/>
              </a:spcAft>
              <a:buNone/>
            </a:pPr>
            <a:r>
              <a:rPr lang="en" sz="1300">
                <a:solidFill>
                  <a:schemeClr val="accent3"/>
                </a:solidFill>
              </a:rPr>
              <a:t>price = 29.95</a:t>
            </a:r>
            <a:endParaRPr sz="1300">
              <a:solidFill>
                <a:schemeClr val="accent3"/>
              </a:solidFill>
            </a:endParaRPr>
          </a:p>
          <a:p>
            <a:pPr indent="0" lvl="0" marL="0" rtl="0" algn="l">
              <a:spcBef>
                <a:spcPts val="0"/>
              </a:spcBef>
              <a:spcAft>
                <a:spcPts val="0"/>
              </a:spcAft>
              <a:buNone/>
            </a:pPr>
            <a:r>
              <a:rPr lang="en" sz="1300">
                <a:solidFill>
                  <a:schemeClr val="accent3"/>
                </a:solidFill>
              </a:rPr>
              <a:t>tax_rate = 0.08</a:t>
            </a:r>
            <a:endParaRPr sz="1300">
              <a:solidFill>
                <a:schemeClr val="accent3"/>
              </a:solidFill>
            </a:endParaRPr>
          </a:p>
          <a:p>
            <a:pPr indent="0" lvl="0" marL="0" rtl="0" algn="l">
              <a:spcBef>
                <a:spcPts val="0"/>
              </a:spcBef>
              <a:spcAft>
                <a:spcPts val="0"/>
              </a:spcAft>
              <a:buNone/>
            </a:pPr>
            <a:r>
              <a:rPr lang="en" sz="1300">
                <a:solidFill>
                  <a:schemeClr val="accent3"/>
                </a:solidFill>
              </a:rPr>
              <a:t>print(f"The total price is ${price * (1 + tax_rate):.2f}.")</a:t>
            </a:r>
            <a:endParaRPr sz="1300">
              <a:solidFill>
                <a:schemeClr val="accent3"/>
              </a:solidFill>
            </a:endParaRPr>
          </a:p>
          <a:p>
            <a:pPr indent="0" lvl="0" marL="0" rtl="0" algn="l">
              <a:spcBef>
                <a:spcPts val="0"/>
              </a:spcBef>
              <a:spcAft>
                <a:spcPts val="0"/>
              </a:spcAft>
              <a:buNone/>
            </a:pPr>
            <a:r>
              <a:rPr lang="en" sz="1300">
                <a:solidFill>
                  <a:schemeClr val="lt1"/>
                </a:solidFill>
              </a:rPr>
              <a:t># έξοδος: The total price is $32.34.</a:t>
            </a:r>
            <a:endParaRPr sz="1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3"/>
          <p:cNvSpPr txBox="1"/>
          <p:nvPr>
            <p:ph idx="8" type="subTitle"/>
          </p:nvPr>
        </p:nvSpPr>
        <p:spPr>
          <a:xfrm>
            <a:off x="1821325" y="1659500"/>
            <a:ext cx="6345600" cy="17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Μερικές φορές μπορεί επίσης να χρειαστεί να εκτυπώσουμε κάποιους ειδικούς «μη εκτυπώσιμους» χαρακτήρες όπως ένα χαρακτήρα tab ή ένα χαρακτήρα αλλαγής γραμμής. Σε αυτήν την περίπτωση, πρέπει να χρησιμοποιήσουμε την “\” (αντίθετη κάθετο, backslash).</a:t>
            </a:r>
            <a:endParaRPr sz="1500">
              <a:solidFill>
                <a:schemeClr val="accent3"/>
              </a:solidFill>
            </a:endParaRPr>
          </a:p>
        </p:txBody>
      </p:sp>
      <p:sp>
        <p:nvSpPr>
          <p:cNvPr id="703" name="Google Shape;703;p43"/>
          <p:cNvSpPr txBox="1"/>
          <p:nvPr>
            <p:ph idx="9" type="title"/>
          </p:nvPr>
        </p:nvSpPr>
        <p:spPr>
          <a:xfrm>
            <a:off x="2379625" y="582700"/>
            <a:ext cx="6345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Χαρακτήρες </a:t>
            </a:r>
            <a:r>
              <a:rPr lang="en" sz="2300">
                <a:solidFill>
                  <a:schemeClr val="lt2"/>
                </a:solidFill>
              </a:rPr>
              <a:t>διαφυγής</a:t>
            </a:r>
            <a:endParaRPr sz="2300">
              <a:solidFill>
                <a:schemeClr val="lt2"/>
              </a:solidFill>
            </a:endParaRPr>
          </a:p>
        </p:txBody>
      </p:sp>
      <p:sp>
        <p:nvSpPr>
          <p:cNvPr id="704" name="Google Shape;704;p43"/>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05" name="Google Shape;705;p43"/>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06" name="Google Shape;706;p43"/>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07" name="Google Shape;707;p43"/>
          <p:cNvSpPr txBox="1"/>
          <p:nvPr>
            <p:ph type="title"/>
          </p:nvPr>
        </p:nvSpPr>
        <p:spPr>
          <a:xfrm flipH="1">
            <a:off x="710125" y="841850"/>
            <a:ext cx="16695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30.1.9</a:t>
            </a:r>
            <a:r>
              <a:rPr lang="en" sz="5000">
                <a:solidFill>
                  <a:schemeClr val="accent6"/>
                </a:solidFill>
              </a:rPr>
              <a:t>{</a:t>
            </a:r>
            <a:endParaRPr sz="5000">
              <a:solidFill>
                <a:schemeClr val="accent6"/>
              </a:solidFill>
            </a:endParaRPr>
          </a:p>
        </p:txBody>
      </p:sp>
      <p:sp>
        <p:nvSpPr>
          <p:cNvPr id="708" name="Google Shape;708;p43"/>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09" name="Google Shape;709;p43"/>
          <p:cNvCxnSpPr>
            <a:endCxn id="708"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a:t>
            </a:r>
            <a:r>
              <a:rPr lang="en" sz="3000"/>
              <a:t>.0.1</a:t>
            </a:r>
            <a:r>
              <a:rPr lang="en" sz="5000">
                <a:solidFill>
                  <a:schemeClr val="accent6"/>
                </a:solidFill>
              </a:rPr>
              <a:t>{</a:t>
            </a:r>
            <a:endParaRPr sz="5000">
              <a:solidFill>
                <a:schemeClr val="accent6"/>
              </a:solidFill>
            </a:endParaRPr>
          </a:p>
        </p:txBody>
      </p:sp>
      <p:sp>
        <p:nvSpPr>
          <p:cNvPr id="478" name="Google Shape;478;p2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2"/>
                </a:solidFill>
              </a:rPr>
              <a:t>Προηγούμενες </a:t>
            </a:r>
            <a:r>
              <a:rPr lang="en" sz="2500">
                <a:solidFill>
                  <a:schemeClr val="accent2"/>
                </a:solidFill>
              </a:rPr>
              <a:t>Ασκήσεις</a:t>
            </a:r>
            <a:endParaRPr sz="2500">
              <a:solidFill>
                <a:schemeClr val="lt2"/>
              </a:solidFill>
            </a:endParaRPr>
          </a:p>
        </p:txBody>
      </p:sp>
      <p:sp>
        <p:nvSpPr>
          <p:cNvPr id="479" name="Google Shape;479;p2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80" name="Google Shape;480;p26"/>
          <p:cNvCxnSpPr>
            <a:endCxn id="479"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481" name="Google Shape;481;p2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482" name="Google Shape;482;p2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483" name="Google Shape;483;p2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484" name="Google Shape;484;p26"/>
          <p:cNvSpPr txBox="1"/>
          <p:nvPr>
            <p:ph idx="1" type="subTitle"/>
          </p:nvPr>
        </p:nvSpPr>
        <p:spPr>
          <a:xfrm>
            <a:off x="2429325" y="1212100"/>
            <a:ext cx="25080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1</a:t>
            </a:r>
            <a:endParaRPr sz="1200"/>
          </a:p>
        </p:txBody>
      </p:sp>
      <p:sp>
        <p:nvSpPr>
          <p:cNvPr id="485" name="Google Shape;485;p26"/>
          <p:cNvSpPr txBox="1"/>
          <p:nvPr>
            <p:ph idx="1" type="subTitle"/>
          </p:nvPr>
        </p:nvSpPr>
        <p:spPr>
          <a:xfrm>
            <a:off x="2429325" y="1693300"/>
            <a:ext cx="6149700" cy="39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Γράψτε το παρακάτω ποίημα ώστε σαν έξοδο να έχετε την παρακάτω εκτύπωση:</a:t>
            </a:r>
            <a:endParaRPr sz="1200">
              <a:solidFill>
                <a:schemeClr val="lt2"/>
              </a:solidFill>
            </a:endParaRPr>
          </a:p>
        </p:txBody>
      </p:sp>
      <p:sp>
        <p:nvSpPr>
          <p:cNvPr id="486" name="Google Shape;486;p26"/>
          <p:cNvSpPr txBox="1"/>
          <p:nvPr>
            <p:ph idx="1" type="subTitle"/>
          </p:nvPr>
        </p:nvSpPr>
        <p:spPr>
          <a:xfrm>
            <a:off x="2501525" y="2375900"/>
            <a:ext cx="6149700" cy="162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300"/>
              <a:t>print("Ὅταν ἤμουν μικρό παιδί, ὅπως εἶναι\n τ’ ἀρνάκια πού παίζουνε\n στό λειβάδι τήν ἄνοιξη,\n\t εἶχα φίλους τίς πασχαλίτσες\n\t\t  εἶχα φίλους τίς λιμπελούλες\n\t\t\t εἶχα φίλους τά λουλουδάκια.\n\t\t\t       Νικηφόρος Βρεττάκος")</a:t>
            </a:r>
            <a:endParaRPr sz="13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4"/>
          <p:cNvSpPr txBox="1"/>
          <p:nvPr>
            <p:ph idx="8" type="subTitle"/>
          </p:nvPr>
        </p:nvSpPr>
        <p:spPr>
          <a:xfrm>
            <a:off x="1874475" y="1925775"/>
            <a:ext cx="6345600" cy="17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Φτάσαμε σε ένα πιο ενδιαφέρον μέρος της μάθησης, τη λήψη αποφάσεων. Αυτό θα μας επιτρέπει να φτιάχνουμε πρόγραμμα πιο έξυπνο, ικανό να κάνει επιλογές και αποφάσεις. Θα εξετάσουμε τη δήλωση if, τον βρόχο for και τον βρόχο while.</a:t>
            </a:r>
            <a:endParaRPr sz="1500">
              <a:solidFill>
                <a:schemeClr val="accent3"/>
              </a:solidFill>
            </a:endParaRPr>
          </a:p>
          <a:p>
            <a:pPr indent="0" lvl="0" marL="0" rtl="0" algn="l">
              <a:spcBef>
                <a:spcPts val="0"/>
              </a:spcBef>
              <a:spcAft>
                <a:spcPts val="0"/>
              </a:spcAft>
              <a:buNone/>
            </a:pPr>
            <a:r>
              <a:rPr lang="en" sz="1500">
                <a:solidFill>
                  <a:schemeClr val="accent3"/>
                </a:solidFill>
              </a:rPr>
              <a:t>Αυτές οι δομές είναι γνωστές ως εργαλεία ελέγχου ροής.</a:t>
            </a:r>
            <a:endParaRPr sz="1500">
              <a:solidFill>
                <a:schemeClr val="accent3"/>
              </a:solidFill>
            </a:endParaRPr>
          </a:p>
          <a:p>
            <a:pPr indent="0" lvl="0" marL="0" rtl="0" algn="l">
              <a:spcBef>
                <a:spcPts val="0"/>
              </a:spcBef>
              <a:spcAft>
                <a:spcPts val="0"/>
              </a:spcAft>
              <a:buNone/>
            </a:pPr>
            <a:r>
              <a:rPr lang="en" sz="1500">
                <a:solidFill>
                  <a:schemeClr val="accent3"/>
                </a:solidFill>
              </a:rPr>
              <a:t>Ελέγχουν τη ροή του προγράμματος. Επιπλέον, θα εξετάσουμε επίσης τα try και except τα οποία καθορίζουν τι πρέπει να κάνει το πρόγραμμα όταν παρουσιαστεί σφάλμα.</a:t>
            </a:r>
            <a:endParaRPr sz="1500">
              <a:solidFill>
                <a:schemeClr val="accent3"/>
              </a:solidFill>
            </a:endParaRPr>
          </a:p>
        </p:txBody>
      </p:sp>
      <p:sp>
        <p:nvSpPr>
          <p:cNvPr id="715" name="Google Shape;715;p44"/>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Λήψη Αποφάσεων </a:t>
            </a:r>
            <a:r>
              <a:rPr lang="en" sz="2300">
                <a:solidFill>
                  <a:schemeClr val="accent3"/>
                </a:solidFill>
              </a:rPr>
              <a:t>– </a:t>
            </a:r>
            <a:r>
              <a:rPr lang="en" sz="2300">
                <a:solidFill>
                  <a:schemeClr val="accent2"/>
                </a:solidFill>
              </a:rPr>
              <a:t>i</a:t>
            </a:r>
            <a:r>
              <a:rPr lang="en" sz="2300">
                <a:solidFill>
                  <a:schemeClr val="dk2"/>
                </a:solidFill>
              </a:rPr>
              <a:t>f, for, while</a:t>
            </a:r>
            <a:endParaRPr sz="2300">
              <a:solidFill>
                <a:schemeClr val="dk2"/>
              </a:solidFill>
            </a:endParaRPr>
          </a:p>
        </p:txBody>
      </p:sp>
      <p:sp>
        <p:nvSpPr>
          <p:cNvPr id="716" name="Google Shape;716;p44"/>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17" name="Google Shape;717;p44"/>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18" name="Google Shape;718;p44"/>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19" name="Google Shape;719;p44"/>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30.1.10</a:t>
            </a:r>
            <a:r>
              <a:rPr lang="en" sz="5000">
                <a:solidFill>
                  <a:schemeClr val="accent6"/>
                </a:solidFill>
              </a:rPr>
              <a:t>{</a:t>
            </a:r>
            <a:endParaRPr sz="5000">
              <a:solidFill>
                <a:schemeClr val="accent6"/>
              </a:solidFill>
            </a:endParaRPr>
          </a:p>
        </p:txBody>
      </p:sp>
      <p:sp>
        <p:nvSpPr>
          <p:cNvPr id="720" name="Google Shape;720;p44"/>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21" name="Google Shape;721;p44"/>
          <p:cNvCxnSpPr>
            <a:endCxn id="720"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5"/>
          <p:cNvSpPr txBox="1"/>
          <p:nvPr>
            <p:ph idx="8" type="subTitle"/>
          </p:nvPr>
        </p:nvSpPr>
        <p:spPr>
          <a:xfrm>
            <a:off x="1874475" y="1925775"/>
            <a:ext cx="6345600" cy="17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x = 41</a:t>
            </a:r>
            <a:endParaRPr sz="1500">
              <a:solidFill>
                <a:schemeClr val="accent3"/>
              </a:solidFill>
            </a:endParaRPr>
          </a:p>
          <a:p>
            <a:pPr indent="0" lvl="0" marL="0" rtl="0" algn="l">
              <a:spcBef>
                <a:spcPts val="0"/>
              </a:spcBef>
              <a:spcAft>
                <a:spcPts val="0"/>
              </a:spcAft>
              <a:buNone/>
            </a:pPr>
            <a:r>
              <a:rPr lang="en" sz="1500">
                <a:solidFill>
                  <a:schemeClr val="accent3"/>
                </a:solidFill>
              </a:rPr>
              <a:t>if x &gt; 10:</a:t>
            </a:r>
            <a:endParaRPr sz="1500">
              <a:solidFill>
                <a:schemeClr val="accent3"/>
              </a:solidFill>
            </a:endParaRPr>
          </a:p>
          <a:p>
            <a:pPr indent="0" lvl="0" marL="0" rtl="0" algn="l">
              <a:spcBef>
                <a:spcPts val="0"/>
              </a:spcBef>
              <a:spcAft>
                <a:spcPts val="0"/>
              </a:spcAft>
              <a:buNone/>
            </a:pPr>
            <a:r>
              <a:rPr lang="en" sz="1500">
                <a:solidFill>
                  <a:schemeClr val="accent3"/>
                </a:solidFill>
              </a:rPr>
              <a:t>	print("Πάνω από 10,")</a:t>
            </a:r>
            <a:endParaRPr sz="1500">
              <a:solidFill>
                <a:schemeClr val="accent3"/>
              </a:solidFill>
            </a:endParaRPr>
          </a:p>
          <a:p>
            <a:pPr indent="0" lvl="0" marL="0" rtl="0" algn="l">
              <a:spcBef>
                <a:spcPts val="0"/>
              </a:spcBef>
              <a:spcAft>
                <a:spcPts val="0"/>
              </a:spcAft>
              <a:buNone/>
            </a:pPr>
            <a:r>
              <a:rPr lang="en" sz="1500">
                <a:solidFill>
                  <a:schemeClr val="accent3"/>
                </a:solidFill>
              </a:rPr>
              <a:t>	if x &gt; 20:</a:t>
            </a:r>
            <a:endParaRPr sz="1500">
              <a:solidFill>
                <a:schemeClr val="accent3"/>
              </a:solidFill>
            </a:endParaRPr>
          </a:p>
          <a:p>
            <a:pPr indent="0" lvl="0" marL="0" rtl="0" algn="l">
              <a:spcBef>
                <a:spcPts val="0"/>
              </a:spcBef>
              <a:spcAft>
                <a:spcPts val="0"/>
              </a:spcAft>
              <a:buNone/>
            </a:pPr>
            <a:r>
              <a:rPr lang="en" sz="1500">
                <a:solidFill>
                  <a:schemeClr val="accent3"/>
                </a:solidFill>
              </a:rPr>
              <a:t>		print("and also above 20!")</a:t>
            </a:r>
            <a:endParaRPr sz="1500">
              <a:solidFill>
                <a:schemeClr val="accent3"/>
              </a:solidFill>
            </a:endParaRPr>
          </a:p>
          <a:p>
            <a:pPr indent="0" lvl="0" marL="0" rtl="0" algn="l">
              <a:spcBef>
                <a:spcPts val="0"/>
              </a:spcBef>
              <a:spcAft>
                <a:spcPts val="0"/>
              </a:spcAft>
              <a:buNone/>
            </a:pPr>
            <a:r>
              <a:rPr lang="en" sz="1500">
                <a:solidFill>
                  <a:schemeClr val="accent3"/>
                </a:solidFill>
              </a:rPr>
              <a:t>else:</a:t>
            </a:r>
            <a:endParaRPr sz="1500">
              <a:solidFill>
                <a:schemeClr val="accent3"/>
              </a:solidFill>
            </a:endParaRPr>
          </a:p>
          <a:p>
            <a:pPr indent="0" lvl="0" marL="0" rtl="0" algn="l">
              <a:spcBef>
                <a:spcPts val="0"/>
              </a:spcBef>
              <a:spcAft>
                <a:spcPts val="0"/>
              </a:spcAft>
              <a:buNone/>
            </a:pPr>
            <a:r>
              <a:rPr lang="en" sz="1500">
                <a:solidFill>
                  <a:schemeClr val="accent3"/>
                </a:solidFill>
              </a:rPr>
              <a:t>print("αλλά όχι πάνω από 20.")</a:t>
            </a:r>
            <a:endParaRPr sz="1500">
              <a:solidFill>
                <a:schemeClr val="accent3"/>
              </a:solidFill>
            </a:endParaRPr>
          </a:p>
        </p:txBody>
      </p:sp>
      <p:sp>
        <p:nvSpPr>
          <p:cNvPr id="727" name="Google Shape;727;p45"/>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Εμφωλιασμένο if </a:t>
            </a:r>
            <a:r>
              <a:rPr lang="en" sz="2300">
                <a:solidFill>
                  <a:schemeClr val="lt2"/>
                </a:solidFill>
              </a:rPr>
              <a:t>(nested – if)</a:t>
            </a:r>
            <a:endParaRPr sz="2300">
              <a:solidFill>
                <a:schemeClr val="lt2"/>
              </a:solidFill>
            </a:endParaRPr>
          </a:p>
        </p:txBody>
      </p:sp>
      <p:sp>
        <p:nvSpPr>
          <p:cNvPr id="728" name="Google Shape;728;p45"/>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29" name="Google Shape;729;p45"/>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30" name="Google Shape;730;p45"/>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31" name="Google Shape;731;p45"/>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30.1.11</a:t>
            </a:r>
            <a:r>
              <a:rPr lang="en" sz="5000">
                <a:solidFill>
                  <a:schemeClr val="accent6"/>
                </a:solidFill>
              </a:rPr>
              <a:t>{</a:t>
            </a:r>
            <a:endParaRPr sz="5000">
              <a:solidFill>
                <a:schemeClr val="accent6"/>
              </a:solidFill>
            </a:endParaRPr>
          </a:p>
        </p:txBody>
      </p:sp>
      <p:sp>
        <p:nvSpPr>
          <p:cNvPr id="732" name="Google Shape;732;p45"/>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3" name="Google Shape;733;p45"/>
          <p:cNvCxnSpPr>
            <a:endCxn id="732"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6"/>
          <p:cNvSpPr txBox="1"/>
          <p:nvPr>
            <p:ph idx="8" type="subTitle"/>
          </p:nvPr>
        </p:nvSpPr>
        <p:spPr>
          <a:xfrm>
            <a:off x="1874475" y="1925775"/>
            <a:ext cx="6345600" cy="17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for i in range(5):</a:t>
            </a:r>
            <a:endParaRPr sz="1500">
              <a:solidFill>
                <a:schemeClr val="accent3"/>
              </a:solidFill>
            </a:endParaRPr>
          </a:p>
          <a:p>
            <a:pPr indent="0" lvl="0" marL="0" rtl="0" algn="l">
              <a:spcBef>
                <a:spcPts val="0"/>
              </a:spcBef>
              <a:spcAft>
                <a:spcPts val="0"/>
              </a:spcAft>
              <a:buNone/>
            </a:pPr>
            <a:r>
              <a:rPr lang="en" sz="1500">
                <a:solidFill>
                  <a:schemeClr val="accent3"/>
                </a:solidFill>
              </a:rPr>
              <a:t>	print(i)</a:t>
            </a:r>
            <a:endParaRPr sz="1500">
              <a:solidFill>
                <a:schemeClr val="accent3"/>
              </a:solidFill>
            </a:endParaRPr>
          </a:p>
          <a:p>
            <a:pPr indent="0" lvl="0" marL="0" rtl="0" algn="l">
              <a:spcBef>
                <a:spcPts val="0"/>
              </a:spcBef>
              <a:spcAft>
                <a:spcPts val="0"/>
              </a:spcAft>
              <a:buNone/>
            </a:pPr>
            <a:r>
              <a:rPr lang="en" sz="1500">
                <a:solidFill>
                  <a:schemeClr val="accent3"/>
                </a:solidFill>
              </a:rPr>
              <a:t># Έξοδος: 0 1 2 3 4 (το καθένα σε άλλη γραμμή)</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rPr lang="en" sz="1500">
                <a:solidFill>
                  <a:schemeClr val="accent3"/>
                </a:solidFill>
              </a:rPr>
              <a:t>fruits = ["apple", "banana", "cherry"]</a:t>
            </a:r>
            <a:endParaRPr sz="1500">
              <a:solidFill>
                <a:schemeClr val="accent3"/>
              </a:solidFill>
            </a:endParaRPr>
          </a:p>
          <a:p>
            <a:pPr indent="0" lvl="0" marL="0" rtl="0" algn="l">
              <a:spcBef>
                <a:spcPts val="0"/>
              </a:spcBef>
              <a:spcAft>
                <a:spcPts val="0"/>
              </a:spcAft>
              <a:buNone/>
            </a:pPr>
            <a:r>
              <a:rPr lang="en" sz="1500">
                <a:solidFill>
                  <a:schemeClr val="accent3"/>
                </a:solidFill>
              </a:rPr>
              <a:t>for x in fruits:</a:t>
            </a:r>
            <a:endParaRPr sz="1500">
              <a:solidFill>
                <a:schemeClr val="accent3"/>
              </a:solidFill>
            </a:endParaRPr>
          </a:p>
          <a:p>
            <a:pPr indent="0" lvl="0" marL="0" rtl="0" algn="l">
              <a:spcBef>
                <a:spcPts val="0"/>
              </a:spcBef>
              <a:spcAft>
                <a:spcPts val="0"/>
              </a:spcAft>
              <a:buNone/>
            </a:pPr>
            <a:r>
              <a:rPr lang="en" sz="1500">
                <a:solidFill>
                  <a:schemeClr val="accent3"/>
                </a:solidFill>
              </a:rPr>
              <a:t>  print(x)</a:t>
            </a:r>
            <a:endParaRPr sz="1500">
              <a:solidFill>
                <a:schemeClr val="accent3"/>
              </a:solidFill>
            </a:endParaRPr>
          </a:p>
        </p:txBody>
      </p:sp>
      <p:sp>
        <p:nvSpPr>
          <p:cNvPr id="739" name="Google Shape;739;p46"/>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Βρόχος </a:t>
            </a:r>
            <a:r>
              <a:rPr lang="en" sz="2300">
                <a:solidFill>
                  <a:schemeClr val="lt2"/>
                </a:solidFill>
              </a:rPr>
              <a:t>for</a:t>
            </a:r>
            <a:endParaRPr sz="2300">
              <a:solidFill>
                <a:schemeClr val="lt2"/>
              </a:solidFill>
            </a:endParaRPr>
          </a:p>
        </p:txBody>
      </p:sp>
      <p:sp>
        <p:nvSpPr>
          <p:cNvPr id="740" name="Google Shape;740;p46"/>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41" name="Google Shape;741;p46"/>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42" name="Google Shape;742;p46"/>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43" name="Google Shape;743;p46"/>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30.1.12</a:t>
            </a:r>
            <a:r>
              <a:rPr lang="en" sz="5000">
                <a:solidFill>
                  <a:schemeClr val="accent6"/>
                </a:solidFill>
              </a:rPr>
              <a:t>{</a:t>
            </a:r>
            <a:endParaRPr sz="5000">
              <a:solidFill>
                <a:schemeClr val="accent6"/>
              </a:solidFill>
            </a:endParaRPr>
          </a:p>
        </p:txBody>
      </p:sp>
      <p:sp>
        <p:nvSpPr>
          <p:cNvPr id="744" name="Google Shape;744;p46"/>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45" name="Google Shape;745;p46"/>
          <p:cNvCxnSpPr>
            <a:endCxn id="744"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7"/>
          <p:cNvSpPr txBox="1"/>
          <p:nvPr>
            <p:ph idx="8" type="subTitle"/>
          </p:nvPr>
        </p:nvSpPr>
        <p:spPr>
          <a:xfrm>
            <a:off x="1927600" y="1426300"/>
            <a:ext cx="4572000" cy="17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adj = ["red", "big", "tasty"]</a:t>
            </a:r>
            <a:endParaRPr sz="1500">
              <a:solidFill>
                <a:schemeClr val="accent3"/>
              </a:solidFill>
            </a:endParaRPr>
          </a:p>
          <a:p>
            <a:pPr indent="0" lvl="0" marL="0" rtl="0" algn="l">
              <a:spcBef>
                <a:spcPts val="0"/>
              </a:spcBef>
              <a:spcAft>
                <a:spcPts val="0"/>
              </a:spcAft>
              <a:buNone/>
            </a:pPr>
            <a:r>
              <a:rPr lang="en" sz="1500">
                <a:solidFill>
                  <a:schemeClr val="accent3"/>
                </a:solidFill>
              </a:rPr>
              <a:t>fruits = ["apple", "banana", "cherry"]</a:t>
            </a:r>
            <a:endParaRPr sz="1500">
              <a:solidFill>
                <a:schemeClr val="accent3"/>
              </a:solidFill>
            </a:endParaRPr>
          </a:p>
          <a:p>
            <a:pPr indent="0" lvl="0" marL="0" rtl="0" algn="l">
              <a:spcBef>
                <a:spcPts val="0"/>
              </a:spcBef>
              <a:spcAft>
                <a:spcPts val="0"/>
              </a:spcAft>
              <a:buNone/>
            </a:pPr>
            <a:r>
              <a:rPr lang="en" sz="1500">
                <a:solidFill>
                  <a:schemeClr val="accent3"/>
                </a:solidFill>
              </a:rPr>
              <a:t> </a:t>
            </a:r>
            <a:endParaRPr sz="1500">
              <a:solidFill>
                <a:schemeClr val="accent3"/>
              </a:solidFill>
            </a:endParaRPr>
          </a:p>
          <a:p>
            <a:pPr indent="0" lvl="0" marL="0" rtl="0" algn="l">
              <a:spcBef>
                <a:spcPts val="0"/>
              </a:spcBef>
              <a:spcAft>
                <a:spcPts val="0"/>
              </a:spcAft>
              <a:buNone/>
            </a:pPr>
            <a:r>
              <a:rPr lang="en" sz="1500">
                <a:solidFill>
                  <a:schemeClr val="accent3"/>
                </a:solidFill>
              </a:rPr>
              <a:t>for x in adj:</a:t>
            </a:r>
            <a:endParaRPr sz="1500">
              <a:solidFill>
                <a:schemeClr val="accent3"/>
              </a:solidFill>
            </a:endParaRPr>
          </a:p>
          <a:p>
            <a:pPr indent="0" lvl="0" marL="0" rtl="0" algn="l">
              <a:spcBef>
                <a:spcPts val="0"/>
              </a:spcBef>
              <a:spcAft>
                <a:spcPts val="0"/>
              </a:spcAft>
              <a:buNone/>
            </a:pPr>
            <a:r>
              <a:rPr lang="en" sz="1500">
                <a:solidFill>
                  <a:schemeClr val="accent3"/>
                </a:solidFill>
              </a:rPr>
              <a:t>  for y in fruits:</a:t>
            </a:r>
            <a:endParaRPr sz="1500">
              <a:solidFill>
                <a:schemeClr val="accent3"/>
              </a:solidFill>
            </a:endParaRPr>
          </a:p>
          <a:p>
            <a:pPr indent="0" lvl="0" marL="0" rtl="0" algn="l">
              <a:spcBef>
                <a:spcPts val="0"/>
              </a:spcBef>
              <a:spcAft>
                <a:spcPts val="0"/>
              </a:spcAft>
              <a:buNone/>
            </a:pPr>
            <a:r>
              <a:rPr lang="en" sz="1500">
                <a:solidFill>
                  <a:schemeClr val="accent3"/>
                </a:solidFill>
              </a:rPr>
              <a:t>    print(x, y)</a:t>
            </a:r>
            <a:endParaRPr sz="1500">
              <a:solidFill>
                <a:schemeClr val="accent3"/>
              </a:solidFill>
            </a:endParaRPr>
          </a:p>
        </p:txBody>
      </p:sp>
      <p:sp>
        <p:nvSpPr>
          <p:cNvPr id="751" name="Google Shape;751;p47"/>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Εμφωλιασμένα </a:t>
            </a:r>
            <a:r>
              <a:rPr lang="en" sz="2300">
                <a:solidFill>
                  <a:schemeClr val="accent3"/>
                </a:solidFill>
              </a:rPr>
              <a:t>- </a:t>
            </a:r>
            <a:r>
              <a:rPr lang="en" sz="2300">
                <a:solidFill>
                  <a:schemeClr val="accent2"/>
                </a:solidFill>
              </a:rPr>
              <a:t>Nested for loops</a:t>
            </a:r>
            <a:endParaRPr sz="2300">
              <a:solidFill>
                <a:schemeClr val="accent2"/>
              </a:solidFill>
            </a:endParaRPr>
          </a:p>
        </p:txBody>
      </p:sp>
      <p:sp>
        <p:nvSpPr>
          <p:cNvPr id="752" name="Google Shape;752;p4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53" name="Google Shape;753;p4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54" name="Google Shape;754;p4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55" name="Google Shape;755;p47"/>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30.1.13</a:t>
            </a:r>
            <a:r>
              <a:rPr lang="en" sz="5000">
                <a:solidFill>
                  <a:schemeClr val="accent6"/>
                </a:solidFill>
              </a:rPr>
              <a:t>{</a:t>
            </a:r>
            <a:endParaRPr sz="5000">
              <a:solidFill>
                <a:schemeClr val="accent6"/>
              </a:solidFill>
            </a:endParaRPr>
          </a:p>
        </p:txBody>
      </p:sp>
      <p:sp>
        <p:nvSpPr>
          <p:cNvPr id="756" name="Google Shape;756;p47"/>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57" name="Google Shape;757;p47"/>
          <p:cNvCxnSpPr>
            <a:endCxn id="756"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pic>
        <p:nvPicPr>
          <p:cNvPr id="758" name="Google Shape;758;p47"/>
          <p:cNvPicPr preferRelativeResize="0"/>
          <p:nvPr/>
        </p:nvPicPr>
        <p:blipFill>
          <a:blip r:embed="rId3">
            <a:alphaModFix/>
          </a:blip>
          <a:stretch>
            <a:fillRect/>
          </a:stretch>
        </p:blipFill>
        <p:spPr>
          <a:xfrm>
            <a:off x="6626925" y="1648250"/>
            <a:ext cx="2162175" cy="2362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8"/>
          <p:cNvSpPr txBox="1"/>
          <p:nvPr>
            <p:ph idx="8" type="subTitle"/>
          </p:nvPr>
        </p:nvSpPr>
        <p:spPr>
          <a:xfrm>
            <a:off x="1927600" y="1426300"/>
            <a:ext cx="45720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Με το while μπορούμε να εκτελέσουμε εντολές, όσο ισχύει μια συνθήκη.</a:t>
            </a:r>
            <a:endParaRPr sz="1500">
              <a:solidFill>
                <a:schemeClr val="accent3"/>
              </a:solidFill>
            </a:endParaRPr>
          </a:p>
        </p:txBody>
      </p:sp>
      <p:sp>
        <p:nvSpPr>
          <p:cNvPr id="764" name="Google Shape;764;p48"/>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While </a:t>
            </a:r>
            <a:r>
              <a:rPr lang="en" sz="2300">
                <a:solidFill>
                  <a:schemeClr val="lt2"/>
                </a:solidFill>
              </a:rPr>
              <a:t>loop</a:t>
            </a:r>
            <a:endParaRPr sz="2300">
              <a:solidFill>
                <a:schemeClr val="lt2"/>
              </a:solidFill>
            </a:endParaRPr>
          </a:p>
        </p:txBody>
      </p:sp>
      <p:sp>
        <p:nvSpPr>
          <p:cNvPr id="765" name="Google Shape;765;p4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66" name="Google Shape;766;p4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67" name="Google Shape;767;p4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68" name="Google Shape;768;p48"/>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30.1.14</a:t>
            </a:r>
            <a:r>
              <a:rPr lang="en" sz="5000">
                <a:solidFill>
                  <a:schemeClr val="accent6"/>
                </a:solidFill>
              </a:rPr>
              <a:t>{</a:t>
            </a:r>
            <a:endParaRPr sz="5000">
              <a:solidFill>
                <a:schemeClr val="accent6"/>
              </a:solidFill>
            </a:endParaRPr>
          </a:p>
        </p:txBody>
      </p:sp>
      <p:sp>
        <p:nvSpPr>
          <p:cNvPr id="769" name="Google Shape;769;p48"/>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70" name="Google Shape;770;p48"/>
          <p:cNvCxnSpPr>
            <a:endCxn id="769"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771" name="Google Shape;771;p48"/>
          <p:cNvSpPr txBox="1"/>
          <p:nvPr>
            <p:ph idx="8" type="subTitle"/>
          </p:nvPr>
        </p:nvSpPr>
        <p:spPr>
          <a:xfrm>
            <a:off x="2080000" y="2444225"/>
            <a:ext cx="45720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i = 1</a:t>
            </a:r>
            <a:endParaRPr sz="1500">
              <a:solidFill>
                <a:schemeClr val="accent3"/>
              </a:solidFill>
            </a:endParaRPr>
          </a:p>
          <a:p>
            <a:pPr indent="0" lvl="0" marL="0" rtl="0" algn="l">
              <a:spcBef>
                <a:spcPts val="0"/>
              </a:spcBef>
              <a:spcAft>
                <a:spcPts val="0"/>
              </a:spcAft>
              <a:buNone/>
            </a:pPr>
            <a:r>
              <a:rPr lang="en" sz="1500">
                <a:solidFill>
                  <a:schemeClr val="accent3"/>
                </a:solidFill>
              </a:rPr>
              <a:t>while i &lt; 6:</a:t>
            </a:r>
            <a:endParaRPr sz="1500">
              <a:solidFill>
                <a:schemeClr val="accent3"/>
              </a:solidFill>
            </a:endParaRPr>
          </a:p>
          <a:p>
            <a:pPr indent="0" lvl="0" marL="0" rtl="0" algn="l">
              <a:spcBef>
                <a:spcPts val="0"/>
              </a:spcBef>
              <a:spcAft>
                <a:spcPts val="0"/>
              </a:spcAft>
              <a:buNone/>
            </a:pPr>
            <a:r>
              <a:rPr lang="en" sz="1500">
                <a:solidFill>
                  <a:schemeClr val="accent3"/>
                </a:solidFill>
              </a:rPr>
              <a:t>  print(i)</a:t>
            </a:r>
            <a:endParaRPr sz="1500">
              <a:solidFill>
                <a:schemeClr val="accent3"/>
              </a:solidFill>
            </a:endParaRPr>
          </a:p>
          <a:p>
            <a:pPr indent="0" lvl="0" marL="0" rtl="0" algn="l">
              <a:spcBef>
                <a:spcPts val="0"/>
              </a:spcBef>
              <a:spcAft>
                <a:spcPts val="0"/>
              </a:spcAft>
              <a:buNone/>
            </a:pPr>
            <a:r>
              <a:rPr lang="en" sz="1500">
                <a:solidFill>
                  <a:schemeClr val="accent3"/>
                </a:solidFill>
              </a:rPr>
              <a:t>  i += 1</a:t>
            </a:r>
            <a:endParaRPr sz="150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9"/>
          <p:cNvSpPr txBox="1"/>
          <p:nvPr>
            <p:ph idx="8" type="subTitle"/>
          </p:nvPr>
        </p:nvSpPr>
        <p:spPr>
          <a:xfrm>
            <a:off x="1735275" y="2022550"/>
            <a:ext cx="45720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Οι συναρτήσεις είναι έτοιμα τμήματα κώδικα τα οποία εκτελούν</a:t>
            </a:r>
            <a:endParaRPr sz="1500">
              <a:solidFill>
                <a:schemeClr val="accent3"/>
              </a:solidFill>
            </a:endParaRPr>
          </a:p>
          <a:p>
            <a:pPr indent="0" lvl="0" marL="0" rtl="0" algn="l">
              <a:spcBef>
                <a:spcPts val="0"/>
              </a:spcBef>
              <a:spcAft>
                <a:spcPts val="0"/>
              </a:spcAft>
              <a:buNone/>
            </a:pPr>
            <a:r>
              <a:rPr lang="en" sz="1500">
                <a:solidFill>
                  <a:schemeClr val="accent3"/>
                </a:solidFill>
              </a:rPr>
              <a:t>μια συγκεκριμένη εργασία. </a:t>
            </a:r>
            <a:endParaRPr sz="1500">
              <a:solidFill>
                <a:schemeClr val="accent3"/>
              </a:solidFill>
            </a:endParaRPr>
          </a:p>
          <a:p>
            <a:pPr indent="0" lvl="0" marL="0" rtl="0" algn="l">
              <a:spcBef>
                <a:spcPts val="0"/>
              </a:spcBef>
              <a:spcAft>
                <a:spcPts val="0"/>
              </a:spcAft>
              <a:buNone/>
            </a:pPr>
            <a:r>
              <a:rPr lang="en" sz="1500">
                <a:solidFill>
                  <a:schemeClr val="accent3"/>
                </a:solidFill>
              </a:rPr>
              <a:t>Μπορούμε να καλέσουμε μια συνάρτηση απλά πληκτρολογώντας το όνομα της συνάρτησης ή χρησιμοποιώντας τον συμβολισμό με την τελεία «.» (dot notation).</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p:txBody>
      </p:sp>
      <p:sp>
        <p:nvSpPr>
          <p:cNvPr id="777" name="Google Shape;777;p49"/>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Συναρτήσεις</a:t>
            </a:r>
            <a:endParaRPr sz="2300">
              <a:solidFill>
                <a:schemeClr val="lt2"/>
              </a:solidFill>
            </a:endParaRPr>
          </a:p>
        </p:txBody>
      </p:sp>
      <p:sp>
        <p:nvSpPr>
          <p:cNvPr id="778" name="Google Shape;778;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79" name="Google Shape;779;p4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80" name="Google Shape;780;p4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81" name="Google Shape;781;p49"/>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30.1.15</a:t>
            </a:r>
            <a:r>
              <a:rPr lang="en" sz="5000">
                <a:solidFill>
                  <a:schemeClr val="accent6"/>
                </a:solidFill>
              </a:rPr>
              <a:t>{</a:t>
            </a:r>
            <a:endParaRPr sz="5000">
              <a:solidFill>
                <a:schemeClr val="accent6"/>
              </a:solidFill>
            </a:endParaRPr>
          </a:p>
        </p:txBody>
      </p:sp>
      <p:sp>
        <p:nvSpPr>
          <p:cNvPr id="782" name="Google Shape;782;p49"/>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83" name="Google Shape;783;p49"/>
          <p:cNvCxnSpPr>
            <a:endCxn id="782"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784" name="Google Shape;784;p49"/>
          <p:cNvSpPr txBox="1"/>
          <p:nvPr>
            <p:ph idx="8" type="subTitle"/>
          </p:nvPr>
        </p:nvSpPr>
        <p:spPr>
          <a:xfrm>
            <a:off x="3103100" y="3333800"/>
            <a:ext cx="58026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print("Γειά σου κόσμε")</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rPr lang="en" sz="1500">
                <a:solidFill>
                  <a:schemeClr val="accent3"/>
                </a:solidFill>
              </a:rPr>
              <a:t>newString = "Γειά σου κόσμε".replace("κόσμε", "σύμπαν")</a:t>
            </a:r>
            <a:endParaRPr sz="1500">
              <a:solidFill>
                <a:schemeClr val="accent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0"/>
          <p:cNvSpPr txBox="1"/>
          <p:nvPr>
            <p:ph idx="8" type="subTitle"/>
          </p:nvPr>
        </p:nvSpPr>
        <p:spPr>
          <a:xfrm>
            <a:off x="1799050" y="1322913"/>
            <a:ext cx="45720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Υπολογισμός πρώτου αριθμού</a:t>
            </a:r>
            <a:endParaRPr sz="1600">
              <a:solidFill>
                <a:schemeClr val="lt1"/>
              </a:solidFill>
            </a:endParaRPr>
          </a:p>
        </p:txBody>
      </p:sp>
      <p:sp>
        <p:nvSpPr>
          <p:cNvPr id="790" name="Google Shape;790;p50"/>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Παράδειγματα </a:t>
            </a:r>
            <a:r>
              <a:rPr lang="en" sz="2300">
                <a:solidFill>
                  <a:schemeClr val="lt2"/>
                </a:solidFill>
              </a:rPr>
              <a:t>Συναρτήσεων</a:t>
            </a:r>
            <a:endParaRPr sz="2300">
              <a:solidFill>
                <a:schemeClr val="lt2"/>
              </a:solidFill>
            </a:endParaRPr>
          </a:p>
        </p:txBody>
      </p:sp>
      <p:sp>
        <p:nvSpPr>
          <p:cNvPr id="791" name="Google Shape;791;p50"/>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792" name="Google Shape;792;p50"/>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793" name="Google Shape;793;p50"/>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794" name="Google Shape;794;p50"/>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30.1.16</a:t>
            </a:r>
            <a:r>
              <a:rPr lang="en" sz="5000">
                <a:solidFill>
                  <a:schemeClr val="accent6"/>
                </a:solidFill>
              </a:rPr>
              <a:t>{</a:t>
            </a:r>
            <a:endParaRPr sz="5000">
              <a:solidFill>
                <a:schemeClr val="accent6"/>
              </a:solidFill>
            </a:endParaRPr>
          </a:p>
        </p:txBody>
      </p:sp>
      <p:sp>
        <p:nvSpPr>
          <p:cNvPr id="795" name="Google Shape;795;p50"/>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96" name="Google Shape;796;p50"/>
          <p:cNvCxnSpPr>
            <a:endCxn id="795"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797" name="Google Shape;797;p50"/>
          <p:cNvSpPr txBox="1"/>
          <p:nvPr>
            <p:ph idx="8" type="subTitle"/>
          </p:nvPr>
        </p:nvSpPr>
        <p:spPr>
          <a:xfrm>
            <a:off x="2284825" y="2550800"/>
            <a:ext cx="4261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def protos_ar(ar_gia_elegxo):</a:t>
            </a:r>
            <a:endParaRPr sz="1500">
              <a:solidFill>
                <a:schemeClr val="accent3"/>
              </a:solidFill>
            </a:endParaRPr>
          </a:p>
          <a:p>
            <a:pPr indent="0" lvl="0" marL="0" rtl="0" algn="l">
              <a:spcBef>
                <a:spcPts val="0"/>
              </a:spcBef>
              <a:spcAft>
                <a:spcPts val="0"/>
              </a:spcAft>
              <a:buNone/>
            </a:pPr>
            <a:r>
              <a:rPr lang="en" sz="1500">
                <a:solidFill>
                  <a:schemeClr val="accent3"/>
                </a:solidFill>
              </a:rPr>
              <a:t>  for x in range(2, ar_gia_elegxo):</a:t>
            </a:r>
            <a:endParaRPr sz="1500">
              <a:solidFill>
                <a:schemeClr val="accent3"/>
              </a:solidFill>
            </a:endParaRPr>
          </a:p>
          <a:p>
            <a:pPr indent="0" lvl="0" marL="0" rtl="0" algn="l">
              <a:spcBef>
                <a:spcPts val="0"/>
              </a:spcBef>
              <a:spcAft>
                <a:spcPts val="0"/>
              </a:spcAft>
              <a:buNone/>
            </a:pPr>
            <a:r>
              <a:rPr lang="en" sz="1500">
                <a:solidFill>
                  <a:schemeClr val="accent3"/>
                </a:solidFill>
              </a:rPr>
              <a:t>    if (ar_gia_elegxo % x == 0):</a:t>
            </a:r>
            <a:endParaRPr sz="1500">
              <a:solidFill>
                <a:schemeClr val="accent3"/>
              </a:solidFill>
            </a:endParaRPr>
          </a:p>
          <a:p>
            <a:pPr indent="0" lvl="0" marL="0" rtl="0" algn="l">
              <a:spcBef>
                <a:spcPts val="0"/>
              </a:spcBef>
              <a:spcAft>
                <a:spcPts val="0"/>
              </a:spcAft>
              <a:buNone/>
            </a:pPr>
            <a:r>
              <a:rPr lang="en" sz="1500">
                <a:solidFill>
                  <a:schemeClr val="accent3"/>
                </a:solidFill>
              </a:rPr>
              <a:t>      return False</a:t>
            </a:r>
            <a:endParaRPr sz="1500">
              <a:solidFill>
                <a:schemeClr val="accent3"/>
              </a:solidFill>
            </a:endParaRPr>
          </a:p>
          <a:p>
            <a:pPr indent="0" lvl="0" marL="0" rtl="0" algn="l">
              <a:spcBef>
                <a:spcPts val="0"/>
              </a:spcBef>
              <a:spcAft>
                <a:spcPts val="0"/>
              </a:spcAft>
              <a:buNone/>
            </a:pPr>
            <a:r>
              <a:rPr lang="en" sz="1500">
                <a:solidFill>
                  <a:schemeClr val="accent3"/>
                </a:solidFill>
              </a:rPr>
              <a:t>    else:</a:t>
            </a:r>
            <a:endParaRPr sz="1500">
              <a:solidFill>
                <a:schemeClr val="accent3"/>
              </a:solidFill>
            </a:endParaRPr>
          </a:p>
          <a:p>
            <a:pPr indent="0" lvl="0" marL="0" rtl="0" algn="l">
              <a:spcBef>
                <a:spcPts val="0"/>
              </a:spcBef>
              <a:spcAft>
                <a:spcPts val="0"/>
              </a:spcAft>
              <a:buNone/>
            </a:pPr>
            <a:r>
              <a:rPr lang="en" sz="1500">
                <a:solidFill>
                  <a:schemeClr val="accent3"/>
                </a:solidFill>
              </a:rPr>
              <a:t>      return True</a:t>
            </a:r>
            <a:endParaRPr sz="1500">
              <a:solidFill>
                <a:schemeClr val="accent3"/>
              </a:solidFill>
            </a:endParaRPr>
          </a:p>
          <a:p>
            <a:pPr indent="0" lvl="0" marL="0" rtl="0" algn="l">
              <a:spcBef>
                <a:spcPts val="0"/>
              </a:spcBef>
              <a:spcAft>
                <a:spcPts val="0"/>
              </a:spcAft>
              <a:buNone/>
            </a:pPr>
            <a:r>
              <a:rPr lang="en" sz="1500">
                <a:solidFill>
                  <a:schemeClr val="accent3"/>
                </a:solidFill>
              </a:rPr>
              <a:t>apantisi = protos_ar(11765)</a:t>
            </a:r>
            <a:endParaRPr sz="1500">
              <a:solidFill>
                <a:schemeClr val="accent3"/>
              </a:solidFill>
            </a:endParaRPr>
          </a:p>
          <a:p>
            <a:pPr indent="0" lvl="0" marL="0" rtl="0" algn="l">
              <a:spcBef>
                <a:spcPts val="0"/>
              </a:spcBef>
              <a:spcAft>
                <a:spcPts val="0"/>
              </a:spcAft>
              <a:buNone/>
            </a:pPr>
            <a:r>
              <a:rPr lang="en" sz="1500">
                <a:solidFill>
                  <a:schemeClr val="accent3"/>
                </a:solidFill>
              </a:rPr>
              <a:t>print(apantisi)</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rPr lang="en" sz="1500"/>
              <a:t>Δείτε κι άλλα παραδείγματα στις σημειώσεις…</a:t>
            </a:r>
            <a:endParaRPr sz="1500"/>
          </a:p>
          <a:p>
            <a:pPr indent="0" lvl="0" marL="0" rtl="0" algn="l">
              <a:spcBef>
                <a:spcPts val="0"/>
              </a:spcBef>
              <a:spcAft>
                <a:spcPts val="0"/>
              </a:spcAft>
              <a:buNone/>
            </a:pPr>
            <a:r>
              <a:t/>
            </a:r>
            <a:endParaRPr sz="1500">
              <a:solidFill>
                <a:schemeClr val="accent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1"/>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Εμβέλεια </a:t>
            </a:r>
            <a:r>
              <a:rPr lang="en" sz="2300">
                <a:solidFill>
                  <a:schemeClr val="lt2"/>
                </a:solidFill>
              </a:rPr>
              <a:t>μεταβλητών</a:t>
            </a:r>
            <a:endParaRPr sz="2300">
              <a:solidFill>
                <a:schemeClr val="lt2"/>
              </a:solidFill>
            </a:endParaRPr>
          </a:p>
        </p:txBody>
      </p:sp>
      <p:sp>
        <p:nvSpPr>
          <p:cNvPr id="803" name="Google Shape;803;p51"/>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804" name="Google Shape;804;p51"/>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805" name="Google Shape;805;p51"/>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806" name="Google Shape;806;p51"/>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30.1.17</a:t>
            </a:r>
            <a:r>
              <a:rPr lang="en" sz="5000">
                <a:solidFill>
                  <a:schemeClr val="accent6"/>
                </a:solidFill>
              </a:rPr>
              <a:t>{</a:t>
            </a:r>
            <a:endParaRPr sz="5000">
              <a:solidFill>
                <a:schemeClr val="accent6"/>
              </a:solidFill>
            </a:endParaRPr>
          </a:p>
        </p:txBody>
      </p:sp>
      <p:sp>
        <p:nvSpPr>
          <p:cNvPr id="807" name="Google Shape;807;p51"/>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8" name="Google Shape;808;p51"/>
          <p:cNvCxnSpPr>
            <a:endCxn id="807"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809" name="Google Shape;809;p51"/>
          <p:cNvSpPr txBox="1"/>
          <p:nvPr>
            <p:ph idx="8" type="subTitle"/>
          </p:nvPr>
        </p:nvSpPr>
        <p:spPr>
          <a:xfrm>
            <a:off x="2114775" y="2550800"/>
            <a:ext cx="62064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Οι μεταβλητές που ορίζονται μέσα σε μια συνάρτηση αντιμετωπίζονται</a:t>
            </a:r>
            <a:endParaRPr sz="1500">
              <a:solidFill>
                <a:schemeClr val="accent3"/>
              </a:solidFill>
            </a:endParaRPr>
          </a:p>
          <a:p>
            <a:pPr indent="0" lvl="0" marL="0" rtl="0" algn="l">
              <a:spcBef>
                <a:spcPts val="0"/>
              </a:spcBef>
              <a:spcAft>
                <a:spcPts val="0"/>
              </a:spcAft>
              <a:buNone/>
            </a:pPr>
            <a:r>
              <a:rPr lang="en" sz="1500">
                <a:solidFill>
                  <a:schemeClr val="accent3"/>
                </a:solidFill>
              </a:rPr>
              <a:t>διαφορετικά από τις μεταβλητές που ορίζονται έξω.</a:t>
            </a:r>
            <a:endParaRPr sz="1500">
              <a:solidFill>
                <a:schemeClr val="accent3"/>
              </a:solidFill>
            </a:endParaRPr>
          </a:p>
          <a:p>
            <a:pPr indent="0" lvl="0" marL="0" rtl="0" algn="l">
              <a:spcBef>
                <a:spcPts val="0"/>
              </a:spcBef>
              <a:spcAft>
                <a:spcPts val="0"/>
              </a:spcAft>
              <a:buNone/>
            </a:pPr>
            <a:r>
              <a:rPr lang="en" sz="1500">
                <a:solidFill>
                  <a:schemeClr val="accent3"/>
                </a:solidFill>
              </a:rPr>
              <a:t>Υπάρχουν δύο βασικές διαφορές.</a:t>
            </a:r>
            <a:endParaRPr sz="1500">
              <a:solidFill>
                <a:schemeClr val="accent3"/>
              </a:solidFill>
            </a:endParaRPr>
          </a:p>
          <a:p>
            <a:pPr indent="0" lvl="0" marL="0" rtl="0" algn="l">
              <a:spcBef>
                <a:spcPts val="0"/>
              </a:spcBef>
              <a:spcAft>
                <a:spcPts val="0"/>
              </a:spcAft>
              <a:buNone/>
            </a:pPr>
            <a:r>
              <a:rPr lang="en" sz="1500">
                <a:solidFill>
                  <a:schemeClr val="accent3"/>
                </a:solidFill>
              </a:rPr>
              <a:t>Πρώτον, οποιαδήποτε μεταβλητή δηλώνεται μέσα σε μια συνάρτηση</a:t>
            </a:r>
            <a:endParaRPr sz="1500">
              <a:solidFill>
                <a:schemeClr val="accent3"/>
              </a:solidFill>
            </a:endParaRPr>
          </a:p>
          <a:p>
            <a:pPr indent="0" lvl="0" marL="0" rtl="0" algn="l">
              <a:spcBef>
                <a:spcPts val="0"/>
              </a:spcBef>
              <a:spcAft>
                <a:spcPts val="0"/>
              </a:spcAft>
              <a:buNone/>
            </a:pPr>
            <a:r>
              <a:rPr lang="en" sz="1500">
                <a:solidFill>
                  <a:schemeClr val="accent3"/>
                </a:solidFill>
              </a:rPr>
              <a:t>είναι προσβάσιμη μόνο εντός της συνάρτησης.</a:t>
            </a:r>
            <a:endParaRPr sz="1500">
              <a:solidFill>
                <a:schemeClr val="accent3"/>
              </a:solidFill>
            </a:endParaRPr>
          </a:p>
          <a:p>
            <a:pPr indent="0" lvl="0" marL="0" rtl="0" algn="l">
              <a:spcBef>
                <a:spcPts val="0"/>
              </a:spcBef>
              <a:spcAft>
                <a:spcPts val="0"/>
              </a:spcAft>
              <a:buNone/>
            </a:pPr>
            <a:r>
              <a:rPr lang="en" sz="1500">
                <a:solidFill>
                  <a:schemeClr val="accent3"/>
                </a:solidFill>
              </a:rPr>
              <a:t>Αυτές είναι γνωστές και ως τοπικές μεταβλητές.</a:t>
            </a:r>
            <a:endParaRPr sz="1500">
              <a:solidFill>
                <a:schemeClr val="accent3"/>
              </a:solidFill>
            </a:endParaRPr>
          </a:p>
          <a:p>
            <a:pPr indent="0" lvl="0" marL="0" rtl="0" algn="l">
              <a:spcBef>
                <a:spcPts val="0"/>
              </a:spcBef>
              <a:spcAft>
                <a:spcPts val="0"/>
              </a:spcAft>
              <a:buNone/>
            </a:pPr>
            <a:r>
              <a:rPr lang="en" sz="1500">
                <a:solidFill>
                  <a:schemeClr val="accent3"/>
                </a:solidFill>
              </a:rPr>
              <a:t>Οποιαδήποτε μεταβλητή δηλώνεται εκτός μιας συνάρτησης είναι</a:t>
            </a:r>
            <a:endParaRPr sz="1500">
              <a:solidFill>
                <a:schemeClr val="accent3"/>
              </a:solidFill>
            </a:endParaRPr>
          </a:p>
          <a:p>
            <a:pPr indent="0" lvl="0" marL="0" rtl="0" algn="l">
              <a:spcBef>
                <a:spcPts val="0"/>
              </a:spcBef>
              <a:spcAft>
                <a:spcPts val="0"/>
              </a:spcAft>
              <a:buNone/>
            </a:pPr>
            <a:r>
              <a:rPr lang="en" sz="1500">
                <a:solidFill>
                  <a:schemeClr val="accent3"/>
                </a:solidFill>
              </a:rPr>
              <a:t>γνωστή ως καθολική μεταβλητή και είναι προσβάσιμη απ’ οπουδήποτε στο πρόγραμμα.</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2"/>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Μεταβλητός αριθμός </a:t>
            </a:r>
            <a:r>
              <a:rPr lang="en" sz="2300">
                <a:solidFill>
                  <a:schemeClr val="lt2"/>
                </a:solidFill>
              </a:rPr>
              <a:t>ορισμάτων (*)</a:t>
            </a:r>
            <a:endParaRPr sz="2300">
              <a:solidFill>
                <a:schemeClr val="lt2"/>
              </a:solidFill>
            </a:endParaRPr>
          </a:p>
        </p:txBody>
      </p:sp>
      <p:sp>
        <p:nvSpPr>
          <p:cNvPr id="815" name="Google Shape;815;p52"/>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816" name="Google Shape;816;p52"/>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817" name="Google Shape;817;p52"/>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818" name="Google Shape;818;p52"/>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30.1.18</a:t>
            </a:r>
            <a:r>
              <a:rPr lang="en" sz="5000">
                <a:solidFill>
                  <a:schemeClr val="accent6"/>
                </a:solidFill>
              </a:rPr>
              <a:t>{</a:t>
            </a:r>
            <a:endParaRPr sz="5000">
              <a:solidFill>
                <a:schemeClr val="accent6"/>
              </a:solidFill>
            </a:endParaRPr>
          </a:p>
        </p:txBody>
      </p:sp>
      <p:sp>
        <p:nvSpPr>
          <p:cNvPr id="819" name="Google Shape;819;p52"/>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20" name="Google Shape;820;p52"/>
          <p:cNvCxnSpPr>
            <a:endCxn id="819"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821" name="Google Shape;821;p52"/>
          <p:cNvSpPr txBox="1"/>
          <p:nvPr>
            <p:ph idx="8" type="subTitle"/>
          </p:nvPr>
        </p:nvSpPr>
        <p:spPr>
          <a:xfrm>
            <a:off x="2093525" y="1722200"/>
            <a:ext cx="62064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Εκτός από τις προεπιλεγμένες τιμές για τις παραμέτρους, η Python μας</a:t>
            </a:r>
            <a:endParaRPr sz="1500">
              <a:solidFill>
                <a:schemeClr val="accent3"/>
              </a:solidFill>
            </a:endParaRPr>
          </a:p>
          <a:p>
            <a:pPr indent="0" lvl="0" marL="0" rtl="0" algn="l">
              <a:spcBef>
                <a:spcPts val="0"/>
              </a:spcBef>
              <a:spcAft>
                <a:spcPts val="0"/>
              </a:spcAft>
              <a:buNone/>
            </a:pPr>
            <a:r>
              <a:rPr lang="en" sz="1500">
                <a:solidFill>
                  <a:schemeClr val="accent3"/>
                </a:solidFill>
              </a:rPr>
              <a:t>επιτρέπει επίσης να έχουμε μεταβλητό αριθμό ορισμάτων σε μια</a:t>
            </a:r>
            <a:endParaRPr sz="1500">
              <a:solidFill>
                <a:schemeClr val="accent3"/>
              </a:solidFill>
            </a:endParaRPr>
          </a:p>
          <a:p>
            <a:pPr indent="0" lvl="0" marL="0" rtl="0" algn="l">
              <a:spcBef>
                <a:spcPts val="0"/>
              </a:spcBef>
              <a:spcAft>
                <a:spcPts val="0"/>
              </a:spcAft>
              <a:buNone/>
            </a:pPr>
            <a:r>
              <a:rPr lang="en" sz="1500">
                <a:solidFill>
                  <a:schemeClr val="accent3"/>
                </a:solidFill>
              </a:rPr>
              <a:t>συνάρτηση.</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p:txBody>
      </p:sp>
      <p:sp>
        <p:nvSpPr>
          <p:cNvPr id="822" name="Google Shape;822;p52"/>
          <p:cNvSpPr txBox="1"/>
          <p:nvPr/>
        </p:nvSpPr>
        <p:spPr>
          <a:xfrm>
            <a:off x="2284825" y="2879925"/>
            <a:ext cx="5802300" cy="13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Def addNumbers(*num):</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a:solidFill>
                  <a:schemeClr val="accent3"/>
                </a:solidFill>
                <a:latin typeface="Fira Code"/>
                <a:ea typeface="Fira Code"/>
                <a:cs typeface="Fira Code"/>
                <a:sym typeface="Fira Code"/>
              </a:rPr>
              <a:t>sum = 0</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a:solidFill>
                  <a:schemeClr val="accent3"/>
                </a:solidFill>
                <a:latin typeface="Fira Code"/>
                <a:ea typeface="Fira Code"/>
                <a:cs typeface="Fira Code"/>
                <a:sym typeface="Fira Code"/>
              </a:rPr>
              <a:t>for i in num:</a:t>
            </a:r>
            <a:endParaRPr>
              <a:solidFill>
                <a:schemeClr val="accent3"/>
              </a:solidFill>
              <a:latin typeface="Fira Code"/>
              <a:ea typeface="Fira Code"/>
              <a:cs typeface="Fira Code"/>
              <a:sym typeface="Fira Code"/>
            </a:endParaRPr>
          </a:p>
          <a:p>
            <a:pPr indent="457200" lvl="0" marL="457200" rtl="0" algn="l">
              <a:spcBef>
                <a:spcPts val="0"/>
              </a:spcBef>
              <a:spcAft>
                <a:spcPts val="0"/>
              </a:spcAft>
              <a:buNone/>
            </a:pPr>
            <a:r>
              <a:rPr lang="en">
                <a:solidFill>
                  <a:schemeClr val="accent3"/>
                </a:solidFill>
                <a:latin typeface="Fira Code"/>
                <a:ea typeface="Fira Code"/>
                <a:cs typeface="Fira Code"/>
                <a:sym typeface="Fira Code"/>
              </a:rPr>
              <a:t>sum = sum + i</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a:solidFill>
                  <a:schemeClr val="accent3"/>
                </a:solidFill>
                <a:latin typeface="Fira Code"/>
                <a:ea typeface="Fira Code"/>
                <a:cs typeface="Fira Code"/>
                <a:sym typeface="Fira Code"/>
              </a:rPr>
              <a:t>print(sum)</a:t>
            </a:r>
            <a:endParaRPr>
              <a:solidFill>
                <a:schemeClr val="accent3"/>
              </a:solidFill>
              <a:latin typeface="Fira Code"/>
              <a:ea typeface="Fira Code"/>
              <a:cs typeface="Fira Code"/>
              <a:sym typeface="Fira Cod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3"/>
          <p:cNvSpPr txBox="1"/>
          <p:nvPr>
            <p:ph idx="9" type="title"/>
          </p:nvPr>
        </p:nvSpPr>
        <p:spPr>
          <a:xfrm>
            <a:off x="2720525" y="582700"/>
            <a:ext cx="600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Ασκήσεις</a:t>
            </a:r>
            <a:endParaRPr sz="2300">
              <a:solidFill>
                <a:schemeClr val="lt2"/>
              </a:solidFill>
            </a:endParaRPr>
          </a:p>
        </p:txBody>
      </p:sp>
      <p:sp>
        <p:nvSpPr>
          <p:cNvPr id="828" name="Google Shape;828;p53"/>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 Προγραμματισμού Python</a:t>
            </a:r>
            <a:endParaRPr/>
          </a:p>
        </p:txBody>
      </p:sp>
      <p:sp>
        <p:nvSpPr>
          <p:cNvPr id="829" name="Google Shape;829;p53"/>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830" name="Google Shape;830;p53"/>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831" name="Google Shape;831;p53"/>
          <p:cNvSpPr txBox="1"/>
          <p:nvPr>
            <p:ph type="title"/>
          </p:nvPr>
        </p:nvSpPr>
        <p:spPr>
          <a:xfrm flipH="1">
            <a:off x="710150" y="841850"/>
            <a:ext cx="19041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30.1.19</a:t>
            </a:r>
            <a:r>
              <a:rPr lang="en" sz="5000">
                <a:solidFill>
                  <a:schemeClr val="accent6"/>
                </a:solidFill>
              </a:rPr>
              <a:t>{</a:t>
            </a:r>
            <a:endParaRPr sz="5000">
              <a:solidFill>
                <a:schemeClr val="accent6"/>
              </a:solidFill>
            </a:endParaRPr>
          </a:p>
        </p:txBody>
      </p:sp>
      <p:sp>
        <p:nvSpPr>
          <p:cNvPr id="832" name="Google Shape;832;p53"/>
          <p:cNvSpPr txBox="1"/>
          <p:nvPr/>
        </p:nvSpPr>
        <p:spPr>
          <a:xfrm>
            <a:off x="1229175" y="3722288"/>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33" name="Google Shape;833;p53"/>
          <p:cNvCxnSpPr>
            <a:endCxn id="832" idx="0"/>
          </p:cNvCxnSpPr>
          <p:nvPr/>
        </p:nvCxnSpPr>
        <p:spPr>
          <a:xfrm flipH="1">
            <a:off x="1482225" y="1722188"/>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834" name="Google Shape;834;p53"/>
          <p:cNvSpPr txBox="1"/>
          <p:nvPr>
            <p:ph idx="8" type="subTitle"/>
          </p:nvPr>
        </p:nvSpPr>
        <p:spPr>
          <a:xfrm>
            <a:off x="2104150" y="1989800"/>
            <a:ext cx="38364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1. Γράψτε ένα πρόγραμμα για να εκτυπώνεται το παρακάτω σχήμα με αστεράκια</a:t>
            </a:r>
            <a:endParaRPr sz="1500">
              <a:solidFill>
                <a:schemeClr val="accent3"/>
              </a:solidFill>
            </a:endParaRPr>
          </a:p>
          <a:p>
            <a:pPr indent="0" lvl="0" marL="0" rtl="0" algn="l">
              <a:spcBef>
                <a:spcPts val="0"/>
              </a:spcBef>
              <a:spcAft>
                <a:spcPts val="0"/>
              </a:spcAft>
              <a:buNone/>
            </a:pPr>
            <a:r>
              <a:rPr lang="en" sz="1500">
                <a:solidFill>
                  <a:schemeClr val="accent3"/>
                </a:solidFill>
              </a:rPr>
              <a:t>* </a:t>
            </a:r>
            <a:endParaRPr sz="1500">
              <a:solidFill>
                <a:schemeClr val="accent3"/>
              </a:solidFill>
            </a:endParaRPr>
          </a:p>
          <a:p>
            <a:pPr indent="0" lvl="0" marL="0" rtl="0" algn="l">
              <a:spcBef>
                <a:spcPts val="0"/>
              </a:spcBef>
              <a:spcAft>
                <a:spcPts val="0"/>
              </a:spcAft>
              <a:buNone/>
            </a:pPr>
            <a:r>
              <a:rPr lang="en" sz="1500">
                <a:solidFill>
                  <a:schemeClr val="accent3"/>
                </a:solidFill>
              </a:rPr>
              <a:t>* * </a:t>
            </a:r>
            <a:endParaRPr sz="1500">
              <a:solidFill>
                <a:schemeClr val="accent3"/>
              </a:solidFill>
            </a:endParaRPr>
          </a:p>
          <a:p>
            <a:pPr indent="0" lvl="0" marL="0" rtl="0" algn="l">
              <a:spcBef>
                <a:spcPts val="0"/>
              </a:spcBef>
              <a:spcAft>
                <a:spcPts val="0"/>
              </a:spcAft>
              <a:buNone/>
            </a:pPr>
            <a:r>
              <a:rPr lang="en" sz="1500">
                <a:solidFill>
                  <a:schemeClr val="accent3"/>
                </a:solidFill>
              </a:rPr>
              <a:t>* * * </a:t>
            </a:r>
            <a:endParaRPr sz="1500">
              <a:solidFill>
                <a:schemeClr val="accent3"/>
              </a:solidFill>
            </a:endParaRPr>
          </a:p>
          <a:p>
            <a:pPr indent="0" lvl="0" marL="0" rtl="0" algn="l">
              <a:spcBef>
                <a:spcPts val="0"/>
              </a:spcBef>
              <a:spcAft>
                <a:spcPts val="0"/>
              </a:spcAft>
              <a:buNone/>
            </a:pPr>
            <a:r>
              <a:rPr lang="en" sz="1500">
                <a:solidFill>
                  <a:schemeClr val="accent3"/>
                </a:solidFill>
              </a:rPr>
              <a:t>* * * * </a:t>
            </a:r>
            <a:endParaRPr sz="1500">
              <a:solidFill>
                <a:schemeClr val="accent3"/>
              </a:solidFill>
            </a:endParaRPr>
          </a:p>
          <a:p>
            <a:pPr indent="0" lvl="0" marL="0" rtl="0" algn="l">
              <a:spcBef>
                <a:spcPts val="0"/>
              </a:spcBef>
              <a:spcAft>
                <a:spcPts val="0"/>
              </a:spcAft>
              <a:buNone/>
            </a:pPr>
            <a:r>
              <a:rPr lang="en" sz="1500">
                <a:solidFill>
                  <a:schemeClr val="accent3"/>
                </a:solidFill>
              </a:rPr>
              <a:t>* * * * * </a:t>
            </a:r>
            <a:endParaRPr sz="1500">
              <a:solidFill>
                <a:schemeClr val="accent3"/>
              </a:solidFill>
            </a:endParaRPr>
          </a:p>
          <a:p>
            <a:pPr indent="0" lvl="0" marL="0" rtl="0" algn="l">
              <a:spcBef>
                <a:spcPts val="0"/>
              </a:spcBef>
              <a:spcAft>
                <a:spcPts val="0"/>
              </a:spcAft>
              <a:buNone/>
            </a:pPr>
            <a:r>
              <a:rPr lang="en" sz="1500">
                <a:solidFill>
                  <a:schemeClr val="accent3"/>
                </a:solidFill>
              </a:rPr>
              <a:t>* * * * </a:t>
            </a:r>
            <a:endParaRPr sz="1500">
              <a:solidFill>
                <a:schemeClr val="accent3"/>
              </a:solidFill>
            </a:endParaRPr>
          </a:p>
          <a:p>
            <a:pPr indent="0" lvl="0" marL="0" rtl="0" algn="l">
              <a:spcBef>
                <a:spcPts val="0"/>
              </a:spcBef>
              <a:spcAft>
                <a:spcPts val="0"/>
              </a:spcAft>
              <a:buNone/>
            </a:pPr>
            <a:r>
              <a:rPr lang="en" sz="1500">
                <a:solidFill>
                  <a:schemeClr val="accent3"/>
                </a:solidFill>
              </a:rPr>
              <a:t>* * * </a:t>
            </a:r>
            <a:endParaRPr sz="1500">
              <a:solidFill>
                <a:schemeClr val="accent3"/>
              </a:solidFill>
            </a:endParaRPr>
          </a:p>
          <a:p>
            <a:pPr indent="0" lvl="0" marL="0" rtl="0" algn="l">
              <a:spcBef>
                <a:spcPts val="0"/>
              </a:spcBef>
              <a:spcAft>
                <a:spcPts val="0"/>
              </a:spcAft>
              <a:buNone/>
            </a:pPr>
            <a:r>
              <a:rPr lang="en" sz="1500">
                <a:solidFill>
                  <a:schemeClr val="accent3"/>
                </a:solidFill>
              </a:rPr>
              <a:t>* * </a:t>
            </a:r>
            <a:endParaRPr sz="1500">
              <a:solidFill>
                <a:schemeClr val="accent3"/>
              </a:solidFill>
            </a:endParaRPr>
          </a:p>
          <a:p>
            <a:pPr indent="0" lvl="0" marL="0" rtl="0" algn="l">
              <a:spcBef>
                <a:spcPts val="0"/>
              </a:spcBef>
              <a:spcAft>
                <a:spcPts val="0"/>
              </a:spcAft>
              <a:buNone/>
            </a:pPr>
            <a:r>
              <a:rPr lang="en" sz="1500">
                <a:solidFill>
                  <a:schemeClr val="accent3"/>
                </a:solidFill>
              </a:rPr>
              <a:t>*</a:t>
            </a:r>
            <a:endParaRPr sz="1500">
              <a:solidFill>
                <a:schemeClr val="accent3"/>
              </a:solidFill>
            </a:endParaRPr>
          </a:p>
        </p:txBody>
      </p:sp>
      <p:sp>
        <p:nvSpPr>
          <p:cNvPr id="835" name="Google Shape;835;p53"/>
          <p:cNvSpPr txBox="1"/>
          <p:nvPr>
            <p:ph idx="8" type="subTitle"/>
          </p:nvPr>
        </p:nvSpPr>
        <p:spPr>
          <a:xfrm>
            <a:off x="5105700" y="1722200"/>
            <a:ext cx="3836400" cy="9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2. Γράψτε ένα προγραμματάκι το οποίο δέχεται μια λέξη από τον χρήστη και την αντιστρέφει</a:t>
            </a:r>
            <a:endParaRPr sz="1500">
              <a:solidFill>
                <a:schemeClr val="accent3"/>
              </a:solidFill>
            </a:endParaRPr>
          </a:p>
        </p:txBody>
      </p:sp>
      <p:sp>
        <p:nvSpPr>
          <p:cNvPr id="836" name="Google Shape;836;p53"/>
          <p:cNvSpPr txBox="1"/>
          <p:nvPr>
            <p:ph idx="8" type="subTitle"/>
          </p:nvPr>
        </p:nvSpPr>
        <p:spPr>
          <a:xfrm>
            <a:off x="4502475" y="3280200"/>
            <a:ext cx="38364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3. Γράψτε ένα πρόγραμμα το οποίο τυπώνει όλους τους αριθμούς από το 1 μέχρι το 6, εκτός από το 3 και το 6.Σημείωση: Χρησιμοποιήστε το 'continue'.</a:t>
            </a:r>
            <a:endParaRPr sz="1500">
              <a:solidFill>
                <a:schemeClr val="accent3"/>
              </a:solidFill>
            </a:endParaRPr>
          </a:p>
          <a:p>
            <a:pPr indent="0" lvl="0" marL="0" rtl="0" algn="l">
              <a:spcBef>
                <a:spcPts val="0"/>
              </a:spcBef>
              <a:spcAft>
                <a:spcPts val="0"/>
              </a:spcAft>
              <a:buNone/>
            </a:pPr>
            <a:r>
              <a:rPr lang="en" sz="1500">
                <a:solidFill>
                  <a:schemeClr val="accent3"/>
                </a:solidFill>
              </a:rPr>
              <a:t>Αναμενόμενη έξοδος : 0 1 2 4 5</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a:p>
            <a:pPr indent="0" lvl="0" marL="0" rtl="0" algn="l">
              <a:spcBef>
                <a:spcPts val="0"/>
              </a:spcBef>
              <a:spcAft>
                <a:spcPts val="0"/>
              </a:spcAft>
              <a:buNone/>
            </a:pPr>
            <a:r>
              <a:t/>
            </a:r>
            <a:endParaRPr sz="1500">
              <a:solidFill>
                <a:schemeClr val="accent3"/>
              </a:solidFill>
            </a:endParaRPr>
          </a:p>
        </p:txBody>
      </p:sp>
      <p:sp>
        <p:nvSpPr>
          <p:cNvPr id="837" name="Google Shape;837;p53"/>
          <p:cNvSpPr txBox="1"/>
          <p:nvPr/>
        </p:nvSpPr>
        <p:spPr>
          <a:xfrm>
            <a:off x="1735275" y="4027200"/>
            <a:ext cx="30081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Δείτε τις υπόλοιπες ασκήσεις στις σημειώσεις…</a:t>
            </a:r>
            <a:endParaRPr>
              <a:solidFill>
                <a:schemeClr val="dk2"/>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a:t>
            </a:r>
            <a:r>
              <a:rPr lang="en" sz="3000"/>
              <a:t>.0.2</a:t>
            </a:r>
            <a:r>
              <a:rPr lang="en" sz="5000">
                <a:solidFill>
                  <a:schemeClr val="accent6"/>
                </a:solidFill>
              </a:rPr>
              <a:t>{</a:t>
            </a:r>
            <a:endParaRPr sz="5000">
              <a:solidFill>
                <a:schemeClr val="accent6"/>
              </a:solidFill>
            </a:endParaRPr>
          </a:p>
        </p:txBody>
      </p:sp>
      <p:sp>
        <p:nvSpPr>
          <p:cNvPr id="492" name="Google Shape;492;p2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493" name="Google Shape;493;p2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94" name="Google Shape;494;p27"/>
          <p:cNvCxnSpPr>
            <a:endCxn id="493"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495" name="Google Shape;495;p2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496" name="Google Shape;496;p2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497" name="Google Shape;497;p2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498" name="Google Shape;498;p27"/>
          <p:cNvSpPr txBox="1"/>
          <p:nvPr>
            <p:ph idx="1" type="subTitle"/>
          </p:nvPr>
        </p:nvSpPr>
        <p:spPr>
          <a:xfrm>
            <a:off x="2518450" y="1264875"/>
            <a:ext cx="31053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2</a:t>
            </a:r>
            <a:endParaRPr sz="1200"/>
          </a:p>
        </p:txBody>
      </p:sp>
      <p:sp>
        <p:nvSpPr>
          <p:cNvPr id="499" name="Google Shape;499;p27"/>
          <p:cNvSpPr txBox="1"/>
          <p:nvPr>
            <p:ph idx="1" type="subTitle"/>
          </p:nvPr>
        </p:nvSpPr>
        <p:spPr>
          <a:xfrm>
            <a:off x="2518450" y="1746063"/>
            <a:ext cx="6149700" cy="39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Γράψτε ένα πρόγραμμα που να σας δείχνει ποια έκδοση της Python έχετε (όχι στο command line).</a:t>
            </a:r>
            <a:endParaRPr sz="1200">
              <a:solidFill>
                <a:schemeClr val="lt2"/>
              </a:solidFill>
            </a:endParaRPr>
          </a:p>
        </p:txBody>
      </p:sp>
      <p:sp>
        <p:nvSpPr>
          <p:cNvPr id="500" name="Google Shape;500;p27"/>
          <p:cNvSpPr txBox="1"/>
          <p:nvPr>
            <p:ph idx="1" type="subTitle"/>
          </p:nvPr>
        </p:nvSpPr>
        <p:spPr>
          <a:xfrm>
            <a:off x="2501525" y="2375900"/>
            <a:ext cx="6149700" cy="13860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300"/>
              <a:t>import sys</a:t>
            </a:r>
            <a:endParaRPr sz="1300"/>
          </a:p>
          <a:p>
            <a:pPr indent="0" lvl="0" marL="0" rtl="0" algn="l">
              <a:spcBef>
                <a:spcPts val="400"/>
              </a:spcBef>
              <a:spcAft>
                <a:spcPts val="0"/>
              </a:spcAft>
              <a:buNone/>
            </a:pPr>
            <a:r>
              <a:rPr lang="en" sz="1300"/>
              <a:t>print("Python version")</a:t>
            </a:r>
            <a:endParaRPr sz="1300"/>
          </a:p>
          <a:p>
            <a:pPr indent="0" lvl="0" marL="0" rtl="0" algn="l">
              <a:spcBef>
                <a:spcPts val="400"/>
              </a:spcBef>
              <a:spcAft>
                <a:spcPts val="0"/>
              </a:spcAft>
              <a:buNone/>
            </a:pPr>
            <a:r>
              <a:rPr lang="en" sz="1300"/>
              <a:t>print (sys.version)</a:t>
            </a:r>
            <a:endParaRPr sz="1300"/>
          </a:p>
          <a:p>
            <a:pPr indent="0" lvl="0" marL="0" rtl="0" algn="l">
              <a:spcBef>
                <a:spcPts val="400"/>
              </a:spcBef>
              <a:spcAft>
                <a:spcPts val="0"/>
              </a:spcAft>
              <a:buNone/>
            </a:pPr>
            <a:r>
              <a:rPr lang="en" sz="1300"/>
              <a:t>#print("Version info.")</a:t>
            </a:r>
            <a:endParaRPr sz="1300"/>
          </a:p>
          <a:p>
            <a:pPr indent="0" lvl="0" marL="0" rtl="0" algn="l">
              <a:spcBef>
                <a:spcPts val="400"/>
              </a:spcBef>
              <a:spcAft>
                <a:spcPts val="400"/>
              </a:spcAft>
              <a:buNone/>
            </a:pPr>
            <a:r>
              <a:rPr lang="en" sz="1300"/>
              <a:t>#print (sys.version_info)</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a:t>
            </a:r>
            <a:r>
              <a:rPr lang="en" sz="3000"/>
              <a:t>.0.3</a:t>
            </a:r>
            <a:r>
              <a:rPr lang="en" sz="5000">
                <a:solidFill>
                  <a:schemeClr val="accent6"/>
                </a:solidFill>
              </a:rPr>
              <a:t>{</a:t>
            </a:r>
            <a:endParaRPr sz="5000">
              <a:solidFill>
                <a:schemeClr val="accent6"/>
              </a:solidFill>
            </a:endParaRPr>
          </a:p>
        </p:txBody>
      </p:sp>
      <p:sp>
        <p:nvSpPr>
          <p:cNvPr id="506" name="Google Shape;506;p2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07" name="Google Shape;507;p2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8" name="Google Shape;508;p28"/>
          <p:cNvCxnSpPr>
            <a:endCxn id="507"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09" name="Google Shape;509;p2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10" name="Google Shape;510;p2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11" name="Google Shape;511;p2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12" name="Google Shape;512;p28"/>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3</a:t>
            </a:r>
            <a:endParaRPr sz="1200"/>
          </a:p>
        </p:txBody>
      </p:sp>
      <p:sp>
        <p:nvSpPr>
          <p:cNvPr id="513" name="Google Shape;513;p28"/>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Εκπαιδεύστε έναν ταξινομητή δένδρου αποφάσεων επάνω στο wine dataset χρησιμοποιώντας3.	Γράψτε ένα πρόγραμμα που να σας δείχνει την ημερομηνία και την ώρα αυτή τη στιγμή. τα παραπάνω training data, και μετά οπτικοποιήστε το δένδρο αποφάσεων.</a:t>
            </a:r>
            <a:endParaRPr sz="1200">
              <a:solidFill>
                <a:schemeClr val="lt2"/>
              </a:solidFill>
            </a:endParaRPr>
          </a:p>
        </p:txBody>
      </p:sp>
      <p:sp>
        <p:nvSpPr>
          <p:cNvPr id="514" name="Google Shape;514;p28"/>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import datetime</a:t>
            </a:r>
            <a:endParaRPr sz="1200"/>
          </a:p>
          <a:p>
            <a:pPr indent="0" lvl="0" marL="0" rtl="0" algn="l">
              <a:spcBef>
                <a:spcPts val="400"/>
              </a:spcBef>
              <a:spcAft>
                <a:spcPts val="0"/>
              </a:spcAft>
              <a:buNone/>
            </a:pPr>
            <a:r>
              <a:rPr lang="en" sz="1200"/>
              <a:t>now = datetime.datetime.now()</a:t>
            </a:r>
            <a:endParaRPr sz="1200"/>
          </a:p>
          <a:p>
            <a:pPr indent="0" lvl="0" marL="0" rtl="0" algn="l">
              <a:spcBef>
                <a:spcPts val="400"/>
              </a:spcBef>
              <a:spcAft>
                <a:spcPts val="0"/>
              </a:spcAft>
              <a:buNone/>
            </a:pPr>
            <a:r>
              <a:rPr lang="en" sz="1200"/>
              <a:t>print("Η ημερομηνία και η ώρα είναι: ")</a:t>
            </a:r>
            <a:endParaRPr sz="1200"/>
          </a:p>
          <a:p>
            <a:pPr indent="0" lvl="0" marL="0" rtl="0" algn="l">
              <a:spcBef>
                <a:spcPts val="400"/>
              </a:spcBef>
              <a:spcAft>
                <a:spcPts val="0"/>
              </a:spcAft>
              <a:buNone/>
            </a:pPr>
            <a:r>
              <a:rPr lang="en" sz="1200"/>
              <a:t># print(now.strftime("%Y-%m-%d %H:%M:%S"))</a:t>
            </a:r>
            <a:endParaRPr sz="1200"/>
          </a:p>
          <a:p>
            <a:pPr indent="0" lvl="0" marL="0" rtl="0" algn="l">
              <a:spcBef>
                <a:spcPts val="400"/>
              </a:spcBef>
              <a:spcAft>
                <a:spcPts val="0"/>
              </a:spcAft>
              <a:buNone/>
            </a:pPr>
            <a:r>
              <a:rPr lang="en" sz="1200"/>
              <a:t>print(now.strftime("%d-%m-%Y %S:%M:%H"))</a:t>
            </a:r>
            <a:endParaRPr sz="1200"/>
          </a:p>
          <a:p>
            <a:pPr indent="0" lvl="0" marL="0" rtl="0" algn="l">
              <a:spcBef>
                <a:spcPts val="400"/>
              </a:spcBef>
              <a:spcAft>
                <a:spcPts val="0"/>
              </a:spcAft>
              <a:buNone/>
            </a:pPr>
            <a:r>
              <a:t/>
            </a:r>
            <a:endParaRPr sz="1200"/>
          </a:p>
          <a:p>
            <a:pPr indent="0" lvl="0" marL="0" rtl="0" algn="l">
              <a:lnSpc>
                <a:spcPct val="100000"/>
              </a:lnSpc>
              <a:spcBef>
                <a:spcPts val="400"/>
              </a:spcBef>
              <a:spcAft>
                <a:spcPts val="4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30.0.4</a:t>
            </a:r>
            <a:r>
              <a:rPr lang="en" sz="5000">
                <a:solidFill>
                  <a:schemeClr val="accent6"/>
                </a:solidFill>
              </a:rPr>
              <a:t>{</a:t>
            </a:r>
            <a:endParaRPr sz="5000">
              <a:solidFill>
                <a:schemeClr val="accent6"/>
              </a:solidFill>
            </a:endParaRPr>
          </a:p>
        </p:txBody>
      </p:sp>
      <p:sp>
        <p:nvSpPr>
          <p:cNvPr id="520" name="Google Shape;520;p2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21" name="Google Shape;521;p2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2" name="Google Shape;522;p29"/>
          <p:cNvCxnSpPr>
            <a:endCxn id="521"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23" name="Google Shape;523;p2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24" name="Google Shape;524;p2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25" name="Google Shape;525;p2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26" name="Google Shape;526;p29"/>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4</a:t>
            </a:r>
            <a:endParaRPr sz="1200"/>
          </a:p>
        </p:txBody>
      </p:sp>
      <p:sp>
        <p:nvSpPr>
          <p:cNvPr id="527" name="Google Shape;527;p29"/>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Γράψτε ένα πρόγραμμα που θα δέχεται έναν αριθμό δευτερολέπτων και θα υπολογίζει πόσα λεπτά και δευτερόλεπτα αντιστοιχούν.</a:t>
            </a:r>
            <a:endParaRPr sz="1200">
              <a:solidFill>
                <a:schemeClr val="lt2"/>
              </a:solidFill>
            </a:endParaRPr>
          </a:p>
        </p:txBody>
      </p:sp>
      <p:sp>
        <p:nvSpPr>
          <p:cNvPr id="528" name="Google Shape;528;p29"/>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 Υπολογισμός του Χρόνου σε Λεπτά και Δευτερόλεπτα</a:t>
            </a:r>
            <a:endParaRPr sz="1200"/>
          </a:p>
          <a:p>
            <a:pPr indent="0" lvl="0" marL="0" rtl="0" algn="l">
              <a:spcBef>
                <a:spcPts val="400"/>
              </a:spcBef>
              <a:spcAft>
                <a:spcPts val="0"/>
              </a:spcAft>
              <a:buNone/>
            </a:pPr>
            <a:r>
              <a:rPr lang="en" sz="1200"/>
              <a:t>total_seconds = int(input("Εισάγετε τον συνολικό αριθμό δευτερολέπτων: "))</a:t>
            </a:r>
            <a:endParaRPr sz="1200"/>
          </a:p>
          <a:p>
            <a:pPr indent="0" lvl="0" marL="0" rtl="0" algn="l">
              <a:spcBef>
                <a:spcPts val="400"/>
              </a:spcBef>
              <a:spcAft>
                <a:spcPts val="0"/>
              </a:spcAft>
              <a:buNone/>
            </a:pPr>
            <a:r>
              <a:rPr lang="en" sz="1200"/>
              <a:t>minutes = total_seconds // 60</a:t>
            </a:r>
            <a:endParaRPr sz="1200"/>
          </a:p>
          <a:p>
            <a:pPr indent="0" lvl="0" marL="0" rtl="0" algn="l">
              <a:spcBef>
                <a:spcPts val="400"/>
              </a:spcBef>
              <a:spcAft>
                <a:spcPts val="0"/>
              </a:spcAft>
              <a:buNone/>
            </a:pPr>
            <a:r>
              <a:rPr lang="en" sz="1200"/>
              <a:t>seconds = total_seconds % 60</a:t>
            </a:r>
            <a:endParaRPr sz="1200"/>
          </a:p>
          <a:p>
            <a:pPr indent="0" lvl="0" marL="0" rtl="0" algn="l">
              <a:spcBef>
                <a:spcPts val="400"/>
              </a:spcBef>
              <a:spcAft>
                <a:spcPts val="400"/>
              </a:spcAft>
              <a:buNone/>
            </a:pPr>
            <a:r>
              <a:rPr lang="en" sz="1200"/>
              <a:t>print(f"{total_seconds} δευτερόλεπτα είναι ίσα με {minutes} λεπτά και {seconds}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30.0.5</a:t>
            </a:r>
            <a:r>
              <a:rPr lang="en" sz="5000">
                <a:solidFill>
                  <a:schemeClr val="accent6"/>
                </a:solidFill>
              </a:rPr>
              <a:t>{</a:t>
            </a:r>
            <a:endParaRPr sz="5000">
              <a:solidFill>
                <a:schemeClr val="accent6"/>
              </a:solidFill>
            </a:endParaRPr>
          </a:p>
        </p:txBody>
      </p:sp>
      <p:sp>
        <p:nvSpPr>
          <p:cNvPr id="534" name="Google Shape;534;p30"/>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35" name="Google Shape;535;p3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6" name="Google Shape;536;p30"/>
          <p:cNvCxnSpPr>
            <a:endCxn id="535"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37" name="Google Shape;537;p3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38" name="Google Shape;538;p3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39" name="Google Shape;539;p3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40" name="Google Shape;540;p30"/>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5</a:t>
            </a:r>
            <a:endParaRPr sz="1200"/>
          </a:p>
        </p:txBody>
      </p:sp>
      <p:sp>
        <p:nvSpPr>
          <p:cNvPr id="541" name="Google Shape;541;p30"/>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5.	Γράψτε ένα πρόγραμμα που θα δέχεται έναν ακέραιο από τον χρήστη και θα ελέγχει αν είναι ζυγός ή περιττός χρησιμοποιώντας τον τελεστή %.</a:t>
            </a:r>
            <a:endParaRPr sz="1200">
              <a:solidFill>
                <a:schemeClr val="lt2"/>
              </a:solidFill>
            </a:endParaRPr>
          </a:p>
        </p:txBody>
      </p:sp>
      <p:sp>
        <p:nvSpPr>
          <p:cNvPr id="542" name="Google Shape;542;p30"/>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 Αναζήτηση Ζυγών Αριθμών</a:t>
            </a:r>
            <a:endParaRPr sz="1200"/>
          </a:p>
          <a:p>
            <a:pPr indent="0" lvl="0" marL="0" rtl="0" algn="l">
              <a:spcBef>
                <a:spcPts val="400"/>
              </a:spcBef>
              <a:spcAft>
                <a:spcPts val="0"/>
              </a:spcAft>
              <a:buNone/>
            </a:pPr>
            <a:r>
              <a:rPr lang="en" sz="1200"/>
              <a:t>number = int(input("Εισάγετε έναν αριθμό: "))</a:t>
            </a:r>
            <a:endParaRPr sz="1200"/>
          </a:p>
          <a:p>
            <a:pPr indent="0" lvl="0" marL="0" rtl="0" algn="l">
              <a:spcBef>
                <a:spcPts val="400"/>
              </a:spcBef>
              <a:spcAft>
                <a:spcPts val="0"/>
              </a:spcAft>
              <a:buNone/>
            </a:pPr>
            <a:r>
              <a:rPr lang="en" sz="1200"/>
              <a:t>if number % 2 == 0:</a:t>
            </a:r>
            <a:endParaRPr sz="1200"/>
          </a:p>
          <a:p>
            <a:pPr indent="0" lvl="0" marL="0" rtl="0" algn="l">
              <a:spcBef>
                <a:spcPts val="400"/>
              </a:spcBef>
              <a:spcAft>
                <a:spcPts val="0"/>
              </a:spcAft>
              <a:buNone/>
            </a:pPr>
            <a:r>
              <a:rPr lang="en" sz="1200"/>
              <a:t>    print(f"Ο αριθμός {number} είναι ζυγός.")</a:t>
            </a:r>
            <a:endParaRPr sz="1200"/>
          </a:p>
          <a:p>
            <a:pPr indent="0" lvl="0" marL="0" rtl="0" algn="l">
              <a:spcBef>
                <a:spcPts val="400"/>
              </a:spcBef>
              <a:spcAft>
                <a:spcPts val="0"/>
              </a:spcAft>
              <a:buNone/>
            </a:pPr>
            <a:r>
              <a:rPr lang="en" sz="1200"/>
              <a:t>else:</a:t>
            </a:r>
            <a:endParaRPr sz="1200"/>
          </a:p>
          <a:p>
            <a:pPr indent="0" lvl="0" marL="0" rtl="0" algn="l">
              <a:spcBef>
                <a:spcPts val="400"/>
              </a:spcBef>
              <a:spcAft>
                <a:spcPts val="400"/>
              </a:spcAft>
              <a:buNone/>
            </a:pPr>
            <a:r>
              <a:rPr lang="en" sz="1200"/>
              <a:t>    print(f"Ο αριθμός {number} είναι περιττός.")</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30.0.6</a:t>
            </a:r>
            <a:r>
              <a:rPr lang="en" sz="5000">
                <a:solidFill>
                  <a:schemeClr val="accent6"/>
                </a:solidFill>
              </a:rPr>
              <a:t>{</a:t>
            </a:r>
            <a:endParaRPr sz="5000">
              <a:solidFill>
                <a:schemeClr val="accent6"/>
              </a:solidFill>
            </a:endParaRPr>
          </a:p>
        </p:txBody>
      </p:sp>
      <p:sp>
        <p:nvSpPr>
          <p:cNvPr id="548" name="Google Shape;548;p31"/>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49" name="Google Shape;549;p3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0" name="Google Shape;550;p31"/>
          <p:cNvCxnSpPr>
            <a:endCxn id="549"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51" name="Google Shape;551;p3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52" name="Google Shape;552;p3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53" name="Google Shape;553;p3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54" name="Google Shape;554;p31"/>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6</a:t>
            </a:r>
            <a:endParaRPr sz="1200"/>
          </a:p>
        </p:txBody>
      </p:sp>
      <p:sp>
        <p:nvSpPr>
          <p:cNvPr id="555" name="Google Shape;555;p31"/>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6.	Γράψτε ένα πρόγραμμα που θα δέχεται δύο αριθμούς από το χρήστη και θα υπολογίζει το υπόλοιπο της διαίρεσης του πρώτου αριθμού από τον δεύτερο χρησιμοποιώντας τον τελεστή %.</a:t>
            </a:r>
            <a:endParaRPr sz="1200">
              <a:solidFill>
                <a:schemeClr val="lt2"/>
              </a:solidFill>
            </a:endParaRPr>
          </a:p>
        </p:txBody>
      </p:sp>
      <p:sp>
        <p:nvSpPr>
          <p:cNvPr id="556" name="Google Shape;556;p31"/>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 Υπολογισμός Υπολοίπου Διαίρεσης</a:t>
            </a:r>
            <a:endParaRPr sz="1200"/>
          </a:p>
          <a:p>
            <a:pPr indent="0" lvl="0" marL="0" rtl="0" algn="l">
              <a:spcBef>
                <a:spcPts val="400"/>
              </a:spcBef>
              <a:spcAft>
                <a:spcPts val="0"/>
              </a:spcAft>
              <a:buNone/>
            </a:pPr>
            <a:r>
              <a:rPr lang="en" sz="1200"/>
              <a:t>numerator = int(input("Εισάγετε τον αριθμητή (μεγαλύτερο αριθμό): "))</a:t>
            </a:r>
            <a:endParaRPr sz="1200"/>
          </a:p>
          <a:p>
            <a:pPr indent="0" lvl="0" marL="0" rtl="0" algn="l">
              <a:spcBef>
                <a:spcPts val="400"/>
              </a:spcBef>
              <a:spcAft>
                <a:spcPts val="0"/>
              </a:spcAft>
              <a:buNone/>
            </a:pPr>
            <a:r>
              <a:rPr lang="en" sz="1200"/>
              <a:t>denominator = int(input("Εισάγετε τον παρονομαστή (μικρότερο αριθμό): "))</a:t>
            </a:r>
            <a:endParaRPr sz="1200"/>
          </a:p>
          <a:p>
            <a:pPr indent="0" lvl="0" marL="0" rtl="0" algn="l">
              <a:spcBef>
                <a:spcPts val="400"/>
              </a:spcBef>
              <a:spcAft>
                <a:spcPts val="0"/>
              </a:spcAft>
              <a:buNone/>
            </a:pPr>
            <a:r>
              <a:rPr lang="en" sz="1200"/>
              <a:t>remainder = numerator % denominator</a:t>
            </a:r>
            <a:endParaRPr sz="1200"/>
          </a:p>
          <a:p>
            <a:pPr indent="0" lvl="0" marL="0" rtl="0" algn="l">
              <a:spcBef>
                <a:spcPts val="400"/>
              </a:spcBef>
              <a:spcAft>
                <a:spcPts val="400"/>
              </a:spcAft>
              <a:buNone/>
            </a:pPr>
            <a:r>
              <a:rPr lang="en" sz="1200"/>
              <a:t>print(f"Το υπόλοιπο της διαίρεσης {numerator} // {denominator} είναι {remainder}")</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30.0.7</a:t>
            </a:r>
            <a:r>
              <a:rPr lang="en" sz="5000">
                <a:solidFill>
                  <a:schemeClr val="accent6"/>
                </a:solidFill>
              </a:rPr>
              <a:t>{</a:t>
            </a:r>
            <a:endParaRPr sz="5000">
              <a:solidFill>
                <a:schemeClr val="accent6"/>
              </a:solidFill>
            </a:endParaRPr>
          </a:p>
        </p:txBody>
      </p:sp>
      <p:sp>
        <p:nvSpPr>
          <p:cNvPr id="562" name="Google Shape;562;p32"/>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63" name="Google Shape;563;p3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4" name="Google Shape;564;p32"/>
          <p:cNvCxnSpPr>
            <a:endCxn id="563"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65" name="Google Shape;565;p3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66" name="Google Shape;566;p3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67" name="Google Shape;567;p3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68" name="Google Shape;568;p32"/>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7</a:t>
            </a:r>
            <a:endParaRPr sz="1200"/>
          </a:p>
        </p:txBody>
      </p:sp>
      <p:sp>
        <p:nvSpPr>
          <p:cNvPr id="569" name="Google Shape;569;p32"/>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Γράψτε ένα προγραμματάκι το οποίο τυπώνει το ημερολόγιο ενός μήνα κάποιου έτους. Ζητάει και τα δύο στοιχεία από τον χρήστη (πρώτα το έτος). Εισάγετε τη βιβλιοθήκη calendar. </a:t>
            </a:r>
            <a:endParaRPr sz="1200">
              <a:solidFill>
                <a:schemeClr val="lt2"/>
              </a:solidFill>
            </a:endParaRPr>
          </a:p>
        </p:txBody>
      </p:sp>
      <p:sp>
        <p:nvSpPr>
          <p:cNvPr id="570" name="Google Shape;570;p32"/>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import calendar</a:t>
            </a:r>
            <a:endParaRPr sz="1200"/>
          </a:p>
          <a:p>
            <a:pPr indent="0" lvl="0" marL="0" rtl="0" algn="l">
              <a:spcBef>
                <a:spcPts val="400"/>
              </a:spcBef>
              <a:spcAft>
                <a:spcPts val="0"/>
              </a:spcAft>
              <a:buNone/>
            </a:pPr>
            <a:r>
              <a:rPr lang="en" sz="1200"/>
              <a:t>y = int(input("Εισάγετε το έτος : "))</a:t>
            </a:r>
            <a:endParaRPr sz="1200"/>
          </a:p>
          <a:p>
            <a:pPr indent="0" lvl="0" marL="0" rtl="0" algn="l">
              <a:spcBef>
                <a:spcPts val="400"/>
              </a:spcBef>
              <a:spcAft>
                <a:spcPts val="0"/>
              </a:spcAft>
              <a:buNone/>
            </a:pPr>
            <a:r>
              <a:rPr lang="en" sz="1200"/>
              <a:t>m = int(input("Εισάγετε τον μήνα : "))</a:t>
            </a:r>
            <a:endParaRPr sz="1200"/>
          </a:p>
          <a:p>
            <a:pPr indent="0" lvl="0" marL="0" rtl="0" algn="l">
              <a:spcBef>
                <a:spcPts val="400"/>
              </a:spcBef>
              <a:spcAft>
                <a:spcPts val="400"/>
              </a:spcAft>
              <a:buNone/>
            </a:pPr>
            <a:r>
              <a:rPr lang="en" sz="1200"/>
              <a:t>print(calendar.month(y, m))</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30.0.8</a:t>
            </a:r>
            <a:r>
              <a:rPr lang="en" sz="5000">
                <a:solidFill>
                  <a:schemeClr val="accent6"/>
                </a:solidFill>
              </a:rPr>
              <a:t>{</a:t>
            </a:r>
            <a:endParaRPr sz="5000">
              <a:solidFill>
                <a:schemeClr val="accent6"/>
              </a:solidFill>
            </a:endParaRPr>
          </a:p>
        </p:txBody>
      </p:sp>
      <p:sp>
        <p:nvSpPr>
          <p:cNvPr id="576" name="Google Shape;576;p33"/>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Ασκήσεις</a:t>
            </a:r>
            <a:endParaRPr sz="2500">
              <a:solidFill>
                <a:schemeClr val="lt2"/>
              </a:solidFill>
            </a:endParaRPr>
          </a:p>
        </p:txBody>
      </p:sp>
      <p:sp>
        <p:nvSpPr>
          <p:cNvPr id="577" name="Google Shape;577;p3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8" name="Google Shape;578;p33"/>
          <p:cNvCxnSpPr>
            <a:endCxn id="577"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579" name="Google Shape;579;p3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Γλώσσα Προγραμματισμού Python</a:t>
            </a:r>
            <a:endParaRPr/>
          </a:p>
        </p:txBody>
      </p:sp>
      <p:sp>
        <p:nvSpPr>
          <p:cNvPr id="580" name="Google Shape;580;p3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81" name="Google Shape;581;p3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82" name="Google Shape;582;p33"/>
          <p:cNvSpPr txBox="1"/>
          <p:nvPr>
            <p:ph idx="1" type="subTitle"/>
          </p:nvPr>
        </p:nvSpPr>
        <p:spPr>
          <a:xfrm>
            <a:off x="2527375" y="1264875"/>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t>Άσκηση 8</a:t>
            </a:r>
            <a:endParaRPr sz="1200"/>
          </a:p>
        </p:txBody>
      </p:sp>
      <p:sp>
        <p:nvSpPr>
          <p:cNvPr id="583" name="Google Shape;583;p33"/>
          <p:cNvSpPr txBox="1"/>
          <p:nvPr>
            <p:ph idx="1" type="subTitle"/>
          </p:nvPr>
        </p:nvSpPr>
        <p:spPr>
          <a:xfrm>
            <a:off x="2527375" y="1746075"/>
            <a:ext cx="6149700" cy="629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n" sz="1200">
                <a:solidFill>
                  <a:schemeClr val="lt2"/>
                </a:solidFill>
              </a:rPr>
              <a:t>8.	Γράψτε ένα πρόγραμμα το οποίο να προσθέτει τα στοιχεία μιας λίστας το ένα μετά το άλλο, ακόμα κι αν είναι αριθμητικά. Δώστε 2 παραδείγματα, ένα με αριθμούς κι ένα με συμβολοσειρές. Η εκτύπωση πρέπει να είναι:</a:t>
            </a:r>
            <a:endParaRPr sz="1200">
              <a:solidFill>
                <a:schemeClr val="lt2"/>
              </a:solidFill>
            </a:endParaRPr>
          </a:p>
        </p:txBody>
      </p:sp>
      <p:sp>
        <p:nvSpPr>
          <p:cNvPr id="584" name="Google Shape;584;p33"/>
          <p:cNvSpPr txBox="1"/>
          <p:nvPr>
            <p:ph idx="1" type="subTitle"/>
          </p:nvPr>
        </p:nvSpPr>
        <p:spPr>
          <a:xfrm>
            <a:off x="2527375" y="2820950"/>
            <a:ext cx="6149700" cy="1428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n" sz="1200"/>
              <a:t>def concatenate_list_data(list):</a:t>
            </a:r>
            <a:endParaRPr sz="1200"/>
          </a:p>
          <a:p>
            <a:pPr indent="0" lvl="0" marL="0" rtl="0" algn="l">
              <a:spcBef>
                <a:spcPts val="400"/>
              </a:spcBef>
              <a:spcAft>
                <a:spcPts val="0"/>
              </a:spcAft>
              <a:buNone/>
            </a:pPr>
            <a:r>
              <a:rPr lang="en" sz="1200"/>
              <a:t>    result= ''</a:t>
            </a:r>
            <a:endParaRPr sz="1200"/>
          </a:p>
          <a:p>
            <a:pPr indent="0" lvl="0" marL="0" rtl="0" algn="l">
              <a:spcBef>
                <a:spcPts val="400"/>
              </a:spcBef>
              <a:spcAft>
                <a:spcPts val="0"/>
              </a:spcAft>
              <a:buNone/>
            </a:pPr>
            <a:r>
              <a:rPr lang="en" sz="1200"/>
              <a:t>    for element in list:</a:t>
            </a:r>
            <a:endParaRPr sz="1200"/>
          </a:p>
          <a:p>
            <a:pPr indent="0" lvl="0" marL="0" rtl="0" algn="l">
              <a:spcBef>
                <a:spcPts val="400"/>
              </a:spcBef>
              <a:spcAft>
                <a:spcPts val="0"/>
              </a:spcAft>
              <a:buNone/>
            </a:pPr>
            <a:r>
              <a:rPr lang="en" sz="1200"/>
              <a:t>        result += str(element)</a:t>
            </a:r>
            <a:endParaRPr sz="1200"/>
          </a:p>
          <a:p>
            <a:pPr indent="0" lvl="0" marL="0" rtl="0" algn="l">
              <a:spcBef>
                <a:spcPts val="400"/>
              </a:spcBef>
              <a:spcAft>
                <a:spcPts val="0"/>
              </a:spcAft>
              <a:buNone/>
            </a:pPr>
            <a:r>
              <a:rPr lang="en" sz="1200"/>
              <a:t>    return result</a:t>
            </a:r>
            <a:endParaRPr sz="1200"/>
          </a:p>
          <a:p>
            <a:pPr indent="0" lvl="0" marL="0" rtl="0" algn="l">
              <a:spcBef>
                <a:spcPts val="400"/>
              </a:spcBef>
              <a:spcAft>
                <a:spcPts val="0"/>
              </a:spcAft>
              <a:buNone/>
            </a:pPr>
            <a:r>
              <a:rPr lang="en" sz="1200"/>
              <a:t> </a:t>
            </a:r>
            <a:endParaRPr sz="1200"/>
          </a:p>
          <a:p>
            <a:pPr indent="0" lvl="0" marL="0" rtl="0" algn="l">
              <a:spcBef>
                <a:spcPts val="400"/>
              </a:spcBef>
              <a:spcAft>
                <a:spcPts val="0"/>
              </a:spcAft>
              <a:buNone/>
            </a:pPr>
            <a:r>
              <a:rPr lang="en" sz="1200"/>
              <a:t>print(concatenate_list_data([1, 5, 12, 2]))</a:t>
            </a:r>
            <a:endParaRPr sz="1200"/>
          </a:p>
          <a:p>
            <a:pPr indent="0" lvl="0" marL="0" rtl="0" algn="l">
              <a:spcBef>
                <a:spcPts val="400"/>
              </a:spcBef>
              <a:spcAft>
                <a:spcPts val="0"/>
              </a:spcAft>
              <a:buNone/>
            </a:pPr>
            <a:r>
              <a:rPr lang="en" sz="1200"/>
              <a:t> </a:t>
            </a:r>
            <a:endParaRPr sz="1200"/>
          </a:p>
          <a:p>
            <a:pPr indent="0" lvl="0" marL="0" rtl="0" algn="l">
              <a:spcBef>
                <a:spcPts val="400"/>
              </a:spcBef>
              <a:spcAft>
                <a:spcPts val="400"/>
              </a:spcAft>
              <a:buNone/>
            </a:pPr>
            <a:r>
              <a:rPr lang="en" sz="1200"/>
              <a:t>print(concatenate_list_data(["Η ", "Python ", "σκίζει"]))</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