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Fira Code"/>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FiraCode-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Code-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8e3b4d36a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8e3b4d36a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8e3b4d36a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8e3b4d36a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8e3b4d36a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8e3b4d36a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8e3b4d36a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8e3b4d36a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8e3b4d36a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8e3b4d36a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8e3b4d36a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8e3b4d36a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8e3b4d36a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8e3b4d36a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9741fe8dd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g29741fe8dd3_0_9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9741fe8dd3_0_1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g29741fe8dd3_0_19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9741fe8dd3_0_2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g29741fe8dd3_0_2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9741fe8d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29741fe8d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97519bc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g297519bc9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9a2528e7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g29a2528e7bf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9a2528e7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8" name="Google Shape;818;g29a2528e7b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97519bc9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g297519bc9e1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8e3b4d36a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28e3b4d36a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8e3b4d36a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28e3b4d36a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8e3b4d36a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28e3b4d36a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8e3b4d36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g28e3b4d36a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8e3b4d36a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28e3b4d36a8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9741fe8dd3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9741fe8dd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9741fe8dd3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9741fe8dd3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0">
    <p:spTree>
      <p:nvGrpSpPr>
        <p:cNvPr id="450" name="Shape 450"/>
        <p:cNvGrpSpPr/>
        <p:nvPr/>
      </p:nvGrpSpPr>
      <p:grpSpPr>
        <a:xfrm>
          <a:off x="0" y="0"/>
          <a:ext cx="0" cy="0"/>
          <a:chOff x="0" y="0"/>
          <a:chExt cx="0" cy="0"/>
        </a:xfrm>
      </p:grpSpPr>
      <p:sp>
        <p:nvSpPr>
          <p:cNvPr id="451" name="Google Shape;451;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txBox="1"/>
          <p:nvPr>
            <p:ph type="title"/>
          </p:nvPr>
        </p:nvSpPr>
        <p:spPr>
          <a:xfrm flipH="1">
            <a:off x="1460450" y="1436713"/>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4" name="Google Shape;454;p25"/>
          <p:cNvSpPr txBox="1"/>
          <p:nvPr>
            <p:ph idx="1" type="subTitle"/>
          </p:nvPr>
        </p:nvSpPr>
        <p:spPr>
          <a:xfrm>
            <a:off x="2332550" y="177511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5" name="Google Shape;455;p25"/>
          <p:cNvSpPr txBox="1"/>
          <p:nvPr>
            <p:ph idx="2" type="subTitle"/>
          </p:nvPr>
        </p:nvSpPr>
        <p:spPr>
          <a:xfrm>
            <a:off x="2332550" y="1436725"/>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accent1"/>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6" name="Google Shape;456;p25"/>
          <p:cNvSpPr txBox="1"/>
          <p:nvPr>
            <p:ph idx="3" type="title"/>
          </p:nvPr>
        </p:nvSpPr>
        <p:spPr>
          <a:xfrm flipH="1">
            <a:off x="2850125" y="241986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57" name="Google Shape;457;p25"/>
          <p:cNvSpPr txBox="1"/>
          <p:nvPr>
            <p:ph idx="4" type="subTitle"/>
          </p:nvPr>
        </p:nvSpPr>
        <p:spPr>
          <a:xfrm>
            <a:off x="3722225" y="275546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58" name="Google Shape;458;p25"/>
          <p:cNvSpPr txBox="1"/>
          <p:nvPr>
            <p:ph idx="5" type="subTitle"/>
          </p:nvPr>
        </p:nvSpPr>
        <p:spPr>
          <a:xfrm>
            <a:off x="3722225" y="241985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solidFill>
                  <a:schemeClr val="lt2"/>
                </a:solidFill>
              </a:defRPr>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59" name="Google Shape;459;p25"/>
          <p:cNvSpPr txBox="1"/>
          <p:nvPr>
            <p:ph idx="6" type="title"/>
          </p:nvPr>
        </p:nvSpPr>
        <p:spPr>
          <a:xfrm flipH="1">
            <a:off x="4242875" y="3400212"/>
            <a:ext cx="8721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a:lvl1pPr>
            <a:lvl2pPr lvl="1" rtl="0" algn="r">
              <a:lnSpc>
                <a:spcPct val="100000"/>
              </a:lnSpc>
              <a:spcBef>
                <a:spcPts val="0"/>
              </a:spcBef>
              <a:spcAft>
                <a:spcPts val="0"/>
              </a:spcAft>
              <a:buSzPts val="2500"/>
              <a:buNone/>
              <a:defRPr sz="2500"/>
            </a:lvl2pPr>
            <a:lvl3pPr lvl="2" rtl="0" algn="r">
              <a:lnSpc>
                <a:spcPct val="100000"/>
              </a:lnSpc>
              <a:spcBef>
                <a:spcPts val="0"/>
              </a:spcBef>
              <a:spcAft>
                <a:spcPts val="0"/>
              </a:spcAft>
              <a:buSzPts val="2500"/>
              <a:buNone/>
              <a:defRPr sz="2500"/>
            </a:lvl3pPr>
            <a:lvl4pPr lvl="3" rtl="0" algn="r">
              <a:lnSpc>
                <a:spcPct val="100000"/>
              </a:lnSpc>
              <a:spcBef>
                <a:spcPts val="0"/>
              </a:spcBef>
              <a:spcAft>
                <a:spcPts val="0"/>
              </a:spcAft>
              <a:buSzPts val="2500"/>
              <a:buNone/>
              <a:defRPr sz="2500"/>
            </a:lvl4pPr>
            <a:lvl5pPr lvl="4" rtl="0" algn="r">
              <a:lnSpc>
                <a:spcPct val="100000"/>
              </a:lnSpc>
              <a:spcBef>
                <a:spcPts val="0"/>
              </a:spcBef>
              <a:spcAft>
                <a:spcPts val="0"/>
              </a:spcAft>
              <a:buSzPts val="2500"/>
              <a:buNone/>
              <a:defRPr sz="2500"/>
            </a:lvl5pPr>
            <a:lvl6pPr lvl="5" rtl="0" algn="r">
              <a:lnSpc>
                <a:spcPct val="100000"/>
              </a:lnSpc>
              <a:spcBef>
                <a:spcPts val="0"/>
              </a:spcBef>
              <a:spcAft>
                <a:spcPts val="0"/>
              </a:spcAft>
              <a:buSzPts val="2500"/>
              <a:buNone/>
              <a:defRPr sz="2500"/>
            </a:lvl6pPr>
            <a:lvl7pPr lvl="6" rtl="0" algn="r">
              <a:lnSpc>
                <a:spcPct val="100000"/>
              </a:lnSpc>
              <a:spcBef>
                <a:spcPts val="0"/>
              </a:spcBef>
              <a:spcAft>
                <a:spcPts val="0"/>
              </a:spcAft>
              <a:buSzPts val="2500"/>
              <a:buNone/>
              <a:defRPr sz="2500"/>
            </a:lvl7pPr>
            <a:lvl8pPr lvl="7" rtl="0" algn="r">
              <a:lnSpc>
                <a:spcPct val="100000"/>
              </a:lnSpc>
              <a:spcBef>
                <a:spcPts val="0"/>
              </a:spcBef>
              <a:spcAft>
                <a:spcPts val="0"/>
              </a:spcAft>
              <a:buSzPts val="2500"/>
              <a:buNone/>
              <a:defRPr sz="2500"/>
            </a:lvl8pPr>
            <a:lvl9pPr lvl="8" rtl="0" algn="r">
              <a:lnSpc>
                <a:spcPct val="100000"/>
              </a:lnSpc>
              <a:spcBef>
                <a:spcPts val="0"/>
              </a:spcBef>
              <a:spcAft>
                <a:spcPts val="0"/>
              </a:spcAft>
              <a:buSzPts val="2500"/>
              <a:buNone/>
              <a:defRPr sz="2500"/>
            </a:lvl9pPr>
          </a:lstStyle>
          <a:p/>
        </p:txBody>
      </p:sp>
      <p:sp>
        <p:nvSpPr>
          <p:cNvPr id="460" name="Google Shape;460;p25"/>
          <p:cNvSpPr txBox="1"/>
          <p:nvPr>
            <p:ph idx="7" type="subTitle"/>
          </p:nvPr>
        </p:nvSpPr>
        <p:spPr>
          <a:xfrm>
            <a:off x="5114975" y="3738593"/>
            <a:ext cx="3129000" cy="488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a:solidFill>
                  <a:schemeClr val="accent3"/>
                </a:solidFill>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461" name="Google Shape;461;p25"/>
          <p:cNvSpPr txBox="1"/>
          <p:nvPr>
            <p:ph idx="8" type="subTitle"/>
          </p:nvPr>
        </p:nvSpPr>
        <p:spPr>
          <a:xfrm>
            <a:off x="5114975" y="3400200"/>
            <a:ext cx="3129000" cy="338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2000"/>
              <a:buNone/>
              <a:defRPr sz="1800"/>
            </a:lvl1pPr>
            <a:lvl2pPr lvl="1" rtl="0" algn="r">
              <a:lnSpc>
                <a:spcPct val="100000"/>
              </a:lnSpc>
              <a:spcBef>
                <a:spcPts val="0"/>
              </a:spcBef>
              <a:spcAft>
                <a:spcPts val="0"/>
              </a:spcAft>
              <a:buClr>
                <a:schemeClr val="dk1"/>
              </a:buClr>
              <a:buSzPts val="2000"/>
              <a:buNone/>
              <a:defRPr sz="2000">
                <a:solidFill>
                  <a:schemeClr val="dk1"/>
                </a:solidFill>
              </a:defRPr>
            </a:lvl2pPr>
            <a:lvl3pPr lvl="2" rtl="0" algn="r">
              <a:lnSpc>
                <a:spcPct val="100000"/>
              </a:lnSpc>
              <a:spcBef>
                <a:spcPts val="0"/>
              </a:spcBef>
              <a:spcAft>
                <a:spcPts val="0"/>
              </a:spcAft>
              <a:buClr>
                <a:schemeClr val="dk1"/>
              </a:buClr>
              <a:buSzPts val="2000"/>
              <a:buNone/>
              <a:defRPr sz="2000">
                <a:solidFill>
                  <a:schemeClr val="dk1"/>
                </a:solidFill>
              </a:defRPr>
            </a:lvl3pPr>
            <a:lvl4pPr lvl="3" rtl="0" algn="r">
              <a:lnSpc>
                <a:spcPct val="100000"/>
              </a:lnSpc>
              <a:spcBef>
                <a:spcPts val="0"/>
              </a:spcBef>
              <a:spcAft>
                <a:spcPts val="0"/>
              </a:spcAft>
              <a:buClr>
                <a:schemeClr val="dk1"/>
              </a:buClr>
              <a:buSzPts val="2000"/>
              <a:buNone/>
              <a:defRPr sz="2000">
                <a:solidFill>
                  <a:schemeClr val="dk1"/>
                </a:solidFill>
              </a:defRPr>
            </a:lvl4pPr>
            <a:lvl5pPr lvl="4" rtl="0" algn="r">
              <a:lnSpc>
                <a:spcPct val="100000"/>
              </a:lnSpc>
              <a:spcBef>
                <a:spcPts val="0"/>
              </a:spcBef>
              <a:spcAft>
                <a:spcPts val="0"/>
              </a:spcAft>
              <a:buClr>
                <a:schemeClr val="dk1"/>
              </a:buClr>
              <a:buSzPts val="2000"/>
              <a:buNone/>
              <a:defRPr sz="2000">
                <a:solidFill>
                  <a:schemeClr val="dk1"/>
                </a:solidFill>
              </a:defRPr>
            </a:lvl5pPr>
            <a:lvl6pPr lvl="5" rtl="0" algn="r">
              <a:lnSpc>
                <a:spcPct val="100000"/>
              </a:lnSpc>
              <a:spcBef>
                <a:spcPts val="0"/>
              </a:spcBef>
              <a:spcAft>
                <a:spcPts val="0"/>
              </a:spcAft>
              <a:buClr>
                <a:schemeClr val="dk1"/>
              </a:buClr>
              <a:buSzPts val="2000"/>
              <a:buNone/>
              <a:defRPr sz="2000">
                <a:solidFill>
                  <a:schemeClr val="dk1"/>
                </a:solidFill>
              </a:defRPr>
            </a:lvl6pPr>
            <a:lvl7pPr lvl="6" rtl="0" algn="r">
              <a:lnSpc>
                <a:spcPct val="100000"/>
              </a:lnSpc>
              <a:spcBef>
                <a:spcPts val="0"/>
              </a:spcBef>
              <a:spcAft>
                <a:spcPts val="0"/>
              </a:spcAft>
              <a:buClr>
                <a:schemeClr val="dk1"/>
              </a:buClr>
              <a:buSzPts val="2000"/>
              <a:buNone/>
              <a:defRPr sz="2000">
                <a:solidFill>
                  <a:schemeClr val="dk1"/>
                </a:solidFill>
              </a:defRPr>
            </a:lvl7pPr>
            <a:lvl8pPr lvl="7" rtl="0" algn="r">
              <a:lnSpc>
                <a:spcPct val="100000"/>
              </a:lnSpc>
              <a:spcBef>
                <a:spcPts val="0"/>
              </a:spcBef>
              <a:spcAft>
                <a:spcPts val="0"/>
              </a:spcAft>
              <a:buClr>
                <a:schemeClr val="dk1"/>
              </a:buClr>
              <a:buSzPts val="2000"/>
              <a:buNone/>
              <a:defRPr sz="2000">
                <a:solidFill>
                  <a:schemeClr val="dk1"/>
                </a:solidFill>
              </a:defRPr>
            </a:lvl8pPr>
            <a:lvl9pPr lvl="8" rtl="0" algn="r">
              <a:lnSpc>
                <a:spcPct val="100000"/>
              </a:lnSpc>
              <a:spcBef>
                <a:spcPts val="0"/>
              </a:spcBef>
              <a:spcAft>
                <a:spcPts val="0"/>
              </a:spcAft>
              <a:buClr>
                <a:schemeClr val="dk1"/>
              </a:buClr>
              <a:buSzPts val="2000"/>
              <a:buNone/>
              <a:defRPr sz="2000">
                <a:solidFill>
                  <a:schemeClr val="dk1"/>
                </a:solidFill>
              </a:defRPr>
            </a:lvl9pPr>
          </a:lstStyle>
          <a:p/>
        </p:txBody>
      </p:sp>
      <p:sp>
        <p:nvSpPr>
          <p:cNvPr id="462" name="Google Shape;462;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63" name="Google Shape;463;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64" name="Google Shape;464;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65" name="Google Shape;465;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66" name="Google Shape;466;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67" name="Google Shape;467;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68" name="Google Shape;468;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69" name="Google Shape;469;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70" name="Google Shape;470;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71" name="Google Shape;471;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72" name="Google Shape;472;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73" name="Google Shape;473;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74" name="Google Shape;474;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75" name="Google Shape;475;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
        <p:nvSpPr>
          <p:cNvPr id="476" name="Google Shape;476;p25"/>
          <p:cNvSpPr txBox="1"/>
          <p:nvPr>
            <p:ph idx="9" type="title"/>
          </p:nvPr>
        </p:nvSpPr>
        <p:spPr>
          <a:xfrm>
            <a:off x="1143250" y="582700"/>
            <a:ext cx="72906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77" name="Shape 477"/>
        <p:cNvGrpSpPr/>
        <p:nvPr/>
      </p:nvGrpSpPr>
      <p:grpSpPr>
        <a:xfrm>
          <a:off x="0" y="0"/>
          <a:ext cx="0" cy="0"/>
          <a:chOff x="0" y="0"/>
          <a:chExt cx="0" cy="0"/>
        </a:xfrm>
      </p:grpSpPr>
      <p:sp>
        <p:nvSpPr>
          <p:cNvPr id="478" name="Google Shape;478;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481" name="Google Shape;481;p26"/>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82" name="Google Shape;482;p26"/>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83" name="Google Shape;483;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484" name="Google Shape;484;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485" name="Google Shape;485;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486" name="Google Shape;486;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487" name="Google Shape;487;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488" name="Google Shape;488;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489" name="Google Shape;489;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490" name="Google Shape;490;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491" name="Google Shape;491;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492" name="Google Shape;492;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493" name="Google Shape;493;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494" name="Google Shape;494;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495" name="Google Shape;495;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496" name="Google Shape;496;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497" name="Shape 497"/>
        <p:cNvGrpSpPr/>
        <p:nvPr/>
      </p:nvGrpSpPr>
      <p:grpSpPr>
        <a:xfrm>
          <a:off x="0" y="0"/>
          <a:ext cx="0" cy="0"/>
          <a:chOff x="0" y="0"/>
          <a:chExt cx="0" cy="0"/>
        </a:xfrm>
      </p:grpSpPr>
      <p:sp>
        <p:nvSpPr>
          <p:cNvPr id="498" name="Google Shape;498;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7"/>
          <p:cNvSpPr txBox="1"/>
          <p:nvPr>
            <p:ph type="title"/>
          </p:nvPr>
        </p:nvSpPr>
        <p:spPr>
          <a:xfrm flipH="1">
            <a:off x="2054663" y="586975"/>
            <a:ext cx="1842300" cy="1104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10000"/>
            </a:lvl1pPr>
            <a:lvl2pPr lvl="1" rtl="0" algn="r">
              <a:lnSpc>
                <a:spcPct val="100000"/>
              </a:lnSpc>
              <a:spcBef>
                <a:spcPts val="0"/>
              </a:spcBef>
              <a:spcAft>
                <a:spcPts val="0"/>
              </a:spcAft>
              <a:buClr>
                <a:schemeClr val="dk1"/>
              </a:buClr>
              <a:buSzPts val="2500"/>
              <a:buNone/>
              <a:defRPr sz="2500">
                <a:solidFill>
                  <a:schemeClr val="dk1"/>
                </a:solidFill>
              </a:defRPr>
            </a:lvl2pPr>
            <a:lvl3pPr lvl="2" rtl="0" algn="r">
              <a:lnSpc>
                <a:spcPct val="100000"/>
              </a:lnSpc>
              <a:spcBef>
                <a:spcPts val="0"/>
              </a:spcBef>
              <a:spcAft>
                <a:spcPts val="0"/>
              </a:spcAft>
              <a:buClr>
                <a:schemeClr val="dk1"/>
              </a:buClr>
              <a:buSzPts val="2500"/>
              <a:buNone/>
              <a:defRPr sz="2500">
                <a:solidFill>
                  <a:schemeClr val="dk1"/>
                </a:solidFill>
              </a:defRPr>
            </a:lvl3pPr>
            <a:lvl4pPr lvl="3" rtl="0" algn="r">
              <a:lnSpc>
                <a:spcPct val="100000"/>
              </a:lnSpc>
              <a:spcBef>
                <a:spcPts val="0"/>
              </a:spcBef>
              <a:spcAft>
                <a:spcPts val="0"/>
              </a:spcAft>
              <a:buClr>
                <a:schemeClr val="dk1"/>
              </a:buClr>
              <a:buSzPts val="2500"/>
              <a:buNone/>
              <a:defRPr sz="2500">
                <a:solidFill>
                  <a:schemeClr val="dk1"/>
                </a:solidFill>
              </a:defRPr>
            </a:lvl4pPr>
            <a:lvl5pPr lvl="4" rtl="0" algn="r">
              <a:lnSpc>
                <a:spcPct val="100000"/>
              </a:lnSpc>
              <a:spcBef>
                <a:spcPts val="0"/>
              </a:spcBef>
              <a:spcAft>
                <a:spcPts val="0"/>
              </a:spcAft>
              <a:buClr>
                <a:schemeClr val="dk1"/>
              </a:buClr>
              <a:buSzPts val="2500"/>
              <a:buNone/>
              <a:defRPr sz="2500">
                <a:solidFill>
                  <a:schemeClr val="dk1"/>
                </a:solidFill>
              </a:defRPr>
            </a:lvl5pPr>
            <a:lvl6pPr lvl="5" rtl="0" algn="r">
              <a:lnSpc>
                <a:spcPct val="100000"/>
              </a:lnSpc>
              <a:spcBef>
                <a:spcPts val="0"/>
              </a:spcBef>
              <a:spcAft>
                <a:spcPts val="0"/>
              </a:spcAft>
              <a:buClr>
                <a:schemeClr val="dk1"/>
              </a:buClr>
              <a:buSzPts val="2500"/>
              <a:buNone/>
              <a:defRPr sz="2500">
                <a:solidFill>
                  <a:schemeClr val="dk1"/>
                </a:solidFill>
              </a:defRPr>
            </a:lvl6pPr>
            <a:lvl7pPr lvl="6" rtl="0" algn="r">
              <a:lnSpc>
                <a:spcPct val="100000"/>
              </a:lnSpc>
              <a:spcBef>
                <a:spcPts val="0"/>
              </a:spcBef>
              <a:spcAft>
                <a:spcPts val="0"/>
              </a:spcAft>
              <a:buClr>
                <a:schemeClr val="dk1"/>
              </a:buClr>
              <a:buSzPts val="2500"/>
              <a:buNone/>
              <a:defRPr sz="2500">
                <a:solidFill>
                  <a:schemeClr val="dk1"/>
                </a:solidFill>
              </a:defRPr>
            </a:lvl7pPr>
            <a:lvl8pPr lvl="7" rtl="0" algn="r">
              <a:lnSpc>
                <a:spcPct val="100000"/>
              </a:lnSpc>
              <a:spcBef>
                <a:spcPts val="0"/>
              </a:spcBef>
              <a:spcAft>
                <a:spcPts val="0"/>
              </a:spcAft>
              <a:buClr>
                <a:schemeClr val="dk1"/>
              </a:buClr>
              <a:buSzPts val="2500"/>
              <a:buNone/>
              <a:defRPr sz="2500">
                <a:solidFill>
                  <a:schemeClr val="dk1"/>
                </a:solidFill>
              </a:defRPr>
            </a:lvl8pPr>
            <a:lvl9pPr lvl="8" rtl="0" algn="r">
              <a:lnSpc>
                <a:spcPct val="100000"/>
              </a:lnSpc>
              <a:spcBef>
                <a:spcPts val="0"/>
              </a:spcBef>
              <a:spcAft>
                <a:spcPts val="0"/>
              </a:spcAft>
              <a:buClr>
                <a:schemeClr val="dk1"/>
              </a:buClr>
              <a:buSzPts val="2500"/>
              <a:buNone/>
              <a:defRPr sz="2500">
                <a:solidFill>
                  <a:schemeClr val="dk1"/>
                </a:solidFill>
              </a:defRPr>
            </a:lvl9pPr>
          </a:lstStyle>
          <a:p/>
        </p:txBody>
      </p:sp>
      <p:sp>
        <p:nvSpPr>
          <p:cNvPr id="501" name="Google Shape;501;p27"/>
          <p:cNvSpPr txBox="1"/>
          <p:nvPr>
            <p:ph idx="2" type="title"/>
          </p:nvPr>
        </p:nvSpPr>
        <p:spPr>
          <a:xfrm>
            <a:off x="2605788" y="1846623"/>
            <a:ext cx="5377200" cy="5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3000">
                <a:solidFill>
                  <a:schemeClr val="dk2"/>
                </a:solidFil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02" name="Google Shape;502;p27"/>
          <p:cNvSpPr txBox="1"/>
          <p:nvPr>
            <p:ph idx="1" type="subTitle"/>
          </p:nvPr>
        </p:nvSpPr>
        <p:spPr>
          <a:xfrm>
            <a:off x="3038363" y="2448125"/>
            <a:ext cx="3960900" cy="783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800">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03" name="Google Shape;503;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a:t>
            </a:r>
            <a:endParaRPr b="0" i="0" sz="1400" u="none" cap="none" strike="noStrike">
              <a:solidFill>
                <a:srgbClr val="707070"/>
              </a:solidFill>
              <a:latin typeface="Fira Code"/>
              <a:ea typeface="Fira Code"/>
              <a:cs typeface="Fira Code"/>
              <a:sym typeface="Fira Code"/>
            </a:endParaRPr>
          </a:p>
        </p:txBody>
      </p:sp>
      <p:sp>
        <p:nvSpPr>
          <p:cNvPr id="504" name="Google Shape;504;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2</a:t>
            </a:r>
            <a:endParaRPr b="0" i="0" sz="1400" u="none" cap="none" strike="noStrike">
              <a:solidFill>
                <a:srgbClr val="707070"/>
              </a:solidFill>
              <a:latin typeface="Fira Code"/>
              <a:ea typeface="Fira Code"/>
              <a:cs typeface="Fira Code"/>
              <a:sym typeface="Fira Code"/>
            </a:endParaRPr>
          </a:p>
        </p:txBody>
      </p:sp>
      <p:sp>
        <p:nvSpPr>
          <p:cNvPr id="505" name="Google Shape;505;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3</a:t>
            </a:r>
            <a:endParaRPr b="0" i="0" sz="1400" u="none" cap="none" strike="noStrike">
              <a:solidFill>
                <a:srgbClr val="707070"/>
              </a:solidFill>
              <a:latin typeface="Fira Code"/>
              <a:ea typeface="Fira Code"/>
              <a:cs typeface="Fira Code"/>
              <a:sym typeface="Fira Code"/>
            </a:endParaRPr>
          </a:p>
        </p:txBody>
      </p:sp>
      <p:sp>
        <p:nvSpPr>
          <p:cNvPr id="506" name="Google Shape;506;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4</a:t>
            </a:r>
            <a:endParaRPr b="0" i="0" sz="1400" u="none" cap="none" strike="noStrike">
              <a:solidFill>
                <a:srgbClr val="707070"/>
              </a:solidFill>
              <a:latin typeface="Fira Code"/>
              <a:ea typeface="Fira Code"/>
              <a:cs typeface="Fira Code"/>
              <a:sym typeface="Fira Code"/>
            </a:endParaRPr>
          </a:p>
        </p:txBody>
      </p:sp>
      <p:sp>
        <p:nvSpPr>
          <p:cNvPr id="507" name="Google Shape;507;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5</a:t>
            </a:r>
            <a:endParaRPr b="0" i="0" sz="1400" u="none" cap="none" strike="noStrike">
              <a:solidFill>
                <a:srgbClr val="707070"/>
              </a:solidFill>
              <a:latin typeface="Fira Code"/>
              <a:ea typeface="Fira Code"/>
              <a:cs typeface="Fira Code"/>
              <a:sym typeface="Fira Code"/>
            </a:endParaRPr>
          </a:p>
        </p:txBody>
      </p:sp>
      <p:sp>
        <p:nvSpPr>
          <p:cNvPr id="508" name="Google Shape;508;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6</a:t>
            </a:r>
            <a:endParaRPr b="0" i="0" sz="1400" u="none" cap="none" strike="noStrike">
              <a:solidFill>
                <a:srgbClr val="707070"/>
              </a:solidFill>
              <a:latin typeface="Fira Code"/>
              <a:ea typeface="Fira Code"/>
              <a:cs typeface="Fira Code"/>
              <a:sym typeface="Fira Code"/>
            </a:endParaRPr>
          </a:p>
        </p:txBody>
      </p:sp>
      <p:sp>
        <p:nvSpPr>
          <p:cNvPr id="509" name="Google Shape;509;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7</a:t>
            </a:r>
            <a:endParaRPr b="0" i="0" sz="1400" u="none" cap="none" strike="noStrike">
              <a:solidFill>
                <a:srgbClr val="707070"/>
              </a:solidFill>
              <a:latin typeface="Fira Code"/>
              <a:ea typeface="Fira Code"/>
              <a:cs typeface="Fira Code"/>
              <a:sym typeface="Fira Code"/>
            </a:endParaRPr>
          </a:p>
        </p:txBody>
      </p:sp>
      <p:sp>
        <p:nvSpPr>
          <p:cNvPr id="510" name="Google Shape;510;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8</a:t>
            </a:r>
            <a:endParaRPr b="0" i="0" sz="1400" u="none" cap="none" strike="noStrike">
              <a:solidFill>
                <a:srgbClr val="707070"/>
              </a:solidFill>
              <a:latin typeface="Fira Code"/>
              <a:ea typeface="Fira Code"/>
              <a:cs typeface="Fira Code"/>
              <a:sym typeface="Fira Code"/>
            </a:endParaRPr>
          </a:p>
        </p:txBody>
      </p:sp>
      <p:sp>
        <p:nvSpPr>
          <p:cNvPr id="511" name="Google Shape;511;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9</a:t>
            </a:r>
            <a:endParaRPr b="0" i="0" sz="1400" u="none" cap="none" strike="noStrike">
              <a:solidFill>
                <a:srgbClr val="707070"/>
              </a:solidFill>
              <a:latin typeface="Fira Code"/>
              <a:ea typeface="Fira Code"/>
              <a:cs typeface="Fira Code"/>
              <a:sym typeface="Fira Code"/>
            </a:endParaRPr>
          </a:p>
        </p:txBody>
      </p:sp>
      <p:sp>
        <p:nvSpPr>
          <p:cNvPr id="512" name="Google Shape;512;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10</a:t>
            </a:r>
            <a:endParaRPr b="0" i="0" sz="1400" u="none" cap="none" strike="noStrike">
              <a:solidFill>
                <a:srgbClr val="707070"/>
              </a:solidFill>
              <a:latin typeface="Fira Code"/>
              <a:ea typeface="Fira Code"/>
              <a:cs typeface="Fira Code"/>
              <a:sym typeface="Fira Code"/>
            </a:endParaRPr>
          </a:p>
        </p:txBody>
      </p:sp>
      <p:sp>
        <p:nvSpPr>
          <p:cNvPr id="513" name="Google Shape;513;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11</a:t>
            </a:r>
            <a:endParaRPr b="0" i="0" sz="1400" u="none" cap="none" strike="noStrike">
              <a:solidFill>
                <a:srgbClr val="707070"/>
              </a:solidFill>
              <a:latin typeface="Fira Code"/>
              <a:ea typeface="Fira Code"/>
              <a:cs typeface="Fira Code"/>
              <a:sym typeface="Fira Code"/>
            </a:endParaRPr>
          </a:p>
        </p:txBody>
      </p:sp>
      <p:sp>
        <p:nvSpPr>
          <p:cNvPr id="514" name="Google Shape;514;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12</a:t>
            </a:r>
            <a:endParaRPr b="0" i="0" sz="1400" u="none" cap="none" strike="noStrike">
              <a:solidFill>
                <a:srgbClr val="707070"/>
              </a:solidFill>
              <a:latin typeface="Fira Code"/>
              <a:ea typeface="Fira Code"/>
              <a:cs typeface="Fira Code"/>
              <a:sym typeface="Fira Code"/>
            </a:endParaRPr>
          </a:p>
        </p:txBody>
      </p:sp>
      <p:sp>
        <p:nvSpPr>
          <p:cNvPr id="515" name="Google Shape;515;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13</a:t>
            </a:r>
            <a:endParaRPr b="0" i="0" sz="1400" u="none" cap="none" strike="noStrike">
              <a:solidFill>
                <a:srgbClr val="707070"/>
              </a:solidFill>
              <a:latin typeface="Fira Code"/>
              <a:ea typeface="Fira Code"/>
              <a:cs typeface="Fira Code"/>
              <a:sym typeface="Fira Code"/>
            </a:endParaRPr>
          </a:p>
        </p:txBody>
      </p:sp>
      <p:sp>
        <p:nvSpPr>
          <p:cNvPr id="516" name="Google Shape;516;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707070"/>
                </a:solidFill>
                <a:latin typeface="Fira Code"/>
                <a:ea typeface="Fira Code"/>
                <a:cs typeface="Fira Code"/>
                <a:sym typeface="Fira Code"/>
              </a:rPr>
              <a:t>14</a:t>
            </a:r>
            <a:endParaRPr b="0" i="0" sz="1400" u="none" cap="none" strike="noStrike">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8"/>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Γλώσσα</a:t>
            </a:r>
            <a:r>
              <a:rPr lang="en">
                <a:solidFill>
                  <a:schemeClr val="accent2"/>
                </a:solidFill>
              </a:rPr>
              <a:t>‘Προγραμματισμού</a:t>
            </a:r>
            <a:r>
              <a:rPr lang="en">
                <a:solidFill>
                  <a:schemeClr val="accent2"/>
                </a:solidFill>
              </a:rPr>
              <a:t>’: </a:t>
            </a:r>
            <a:r>
              <a:rPr lang="en">
                <a:solidFill>
                  <a:schemeClr val="accent3"/>
                </a:solidFill>
              </a:rPr>
              <a:t>{</a:t>
            </a:r>
            <a:endParaRPr>
              <a:solidFill>
                <a:schemeClr val="accent3"/>
              </a:solidFill>
            </a:endParaRPr>
          </a:p>
        </p:txBody>
      </p:sp>
      <p:sp>
        <p:nvSpPr>
          <p:cNvPr id="522" name="Google Shape;522;p28"/>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Εισηγητής: Νίκος Κούκος</a:t>
            </a:r>
            <a:r>
              <a:rPr lang="en"/>
              <a:t> &gt;</a:t>
            </a:r>
            <a:endParaRPr/>
          </a:p>
        </p:txBody>
      </p:sp>
      <p:sp>
        <p:nvSpPr>
          <p:cNvPr id="523" name="Google Shape;523;p28"/>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ΕΚΠΑΙΔΕΥΤΙΚΟΣ ΟΜΙΛΟΣ ΕΥΔΟΚΙΜΟΣ</a:t>
            </a:r>
            <a:endParaRPr sz="1400">
              <a:solidFill>
                <a:schemeClr val="accent3"/>
              </a:solidFill>
            </a:endParaRPr>
          </a:p>
        </p:txBody>
      </p:sp>
      <p:sp>
        <p:nvSpPr>
          <p:cNvPr id="524" name="Google Shape;524;p28"/>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Python</a:t>
            </a:r>
            <a:r>
              <a:rPr lang="en">
                <a:solidFill>
                  <a:schemeClr val="accent6"/>
                </a:solidFill>
              </a:rPr>
              <a:t>] </a:t>
            </a:r>
            <a:endParaRPr>
              <a:solidFill>
                <a:schemeClr val="accent6"/>
              </a:solidFill>
            </a:endParaRPr>
          </a:p>
        </p:txBody>
      </p:sp>
      <p:grpSp>
        <p:nvGrpSpPr>
          <p:cNvPr id="525" name="Google Shape;525;p28"/>
          <p:cNvGrpSpPr/>
          <p:nvPr/>
        </p:nvGrpSpPr>
        <p:grpSpPr>
          <a:xfrm>
            <a:off x="1413525" y="1759900"/>
            <a:ext cx="506100" cy="2444350"/>
            <a:chOff x="1413525" y="1759900"/>
            <a:chExt cx="506100" cy="2444350"/>
          </a:xfrm>
        </p:grpSpPr>
        <p:cxnSp>
          <p:nvCxnSpPr>
            <p:cNvPr id="526" name="Google Shape;526;p28"/>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27" name="Google Shape;527;p28"/>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8" name="Google Shape;528;p2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9" name="Google Shape;529;p2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30" name="Google Shape;530;p28"/>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31" name="Google Shape;531;p28"/>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diarkeia_10-mines</a:t>
            </a:r>
            <a:r>
              <a:rPr lang="en" sz="1400">
                <a:solidFill>
                  <a:schemeClr val="accent3"/>
                </a:solidFill>
              </a:rPr>
              <a:t>.css</a:t>
            </a:r>
            <a:endParaRPr sz="1400">
              <a:solidFill>
                <a:schemeClr val="accent3"/>
              </a:solidFill>
            </a:endParaRPr>
          </a:p>
        </p:txBody>
      </p:sp>
      <p:grpSp>
        <p:nvGrpSpPr>
          <p:cNvPr id="532" name="Google Shape;532;p28"/>
          <p:cNvGrpSpPr/>
          <p:nvPr/>
        </p:nvGrpSpPr>
        <p:grpSpPr>
          <a:xfrm>
            <a:off x="7351658" y="687818"/>
            <a:ext cx="365770" cy="365752"/>
            <a:chOff x="2806813" y="5231175"/>
            <a:chExt cx="295500" cy="292625"/>
          </a:xfrm>
        </p:grpSpPr>
        <p:sp>
          <p:nvSpPr>
            <p:cNvPr id="533" name="Google Shape;533;p28"/>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8"/>
          <p:cNvSpPr txBox="1"/>
          <p:nvPr/>
        </p:nvSpPr>
        <p:spPr>
          <a:xfrm>
            <a:off x="7754825" y="640300"/>
            <a:ext cx="12666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Fira Code"/>
                <a:ea typeface="Fira Code"/>
                <a:cs typeface="Fira Code"/>
                <a:sym typeface="Fira Code"/>
              </a:rPr>
              <a:t>[</a:t>
            </a:r>
            <a:r>
              <a:rPr lang="en" sz="1000">
                <a:solidFill>
                  <a:srgbClr val="DBA0DB"/>
                </a:solidFill>
                <a:latin typeface="Fira Code"/>
                <a:ea typeface="Fira Code"/>
                <a:cs typeface="Fira Code"/>
                <a:sym typeface="Fira Code"/>
              </a:rPr>
              <a:t>33</a:t>
            </a:r>
            <a:r>
              <a:rPr lang="en" sz="1000">
                <a:solidFill>
                  <a:srgbClr val="DBA0DB"/>
                </a:solidFill>
                <a:latin typeface="Fira Code"/>
                <a:ea typeface="Fira Code"/>
                <a:cs typeface="Fira Code"/>
                <a:sym typeface="Fira Code"/>
              </a:rPr>
              <a:t>η Εβδομάδα</a:t>
            </a:r>
            <a:r>
              <a:rPr lang="en" sz="1000">
                <a:solidFill>
                  <a:srgbClr val="FFFFFF"/>
                </a:solidFill>
                <a:latin typeface="Fira Code"/>
                <a:ea typeface="Fira Code"/>
                <a:cs typeface="Fira Code"/>
                <a:sym typeface="Fira Code"/>
              </a:rPr>
              <a:t>] </a:t>
            </a:r>
            <a:endParaRPr sz="10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7"/>
          <p:cNvSpPr txBox="1"/>
          <p:nvPr>
            <p:ph idx="2" type="title"/>
          </p:nvPr>
        </p:nvSpPr>
        <p:spPr>
          <a:xfrm>
            <a:off x="2584025" y="6913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Κληρονομικότητα</a:t>
            </a:r>
            <a:r>
              <a:rPr lang="en" sz="2700">
                <a:solidFill>
                  <a:schemeClr val="accent6"/>
                </a:solidFill>
              </a:rPr>
              <a:t>]</a:t>
            </a:r>
            <a:r>
              <a:rPr lang="en" sz="2700">
                <a:solidFill>
                  <a:schemeClr val="accent1"/>
                </a:solidFill>
              </a:rPr>
              <a:t> </a:t>
            </a:r>
            <a:endParaRPr sz="2700">
              <a:solidFill>
                <a:schemeClr val="accent3"/>
              </a:solidFill>
            </a:endParaRPr>
          </a:p>
        </p:txBody>
      </p:sp>
      <p:sp>
        <p:nvSpPr>
          <p:cNvPr id="659" name="Google Shape;659;p37"/>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0" name="Google Shape;660;p37"/>
          <p:cNvCxnSpPr>
            <a:endCxn id="659"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61" name="Google Shape;661;p3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62" name="Google Shape;662;p3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63" name="Google Shape;663;p3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64" name="Google Shape;664;p37"/>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33.1.3</a:t>
            </a:r>
            <a:r>
              <a:rPr lang="en" sz="5000">
                <a:solidFill>
                  <a:schemeClr val="accent6"/>
                </a:solidFill>
              </a:rPr>
              <a:t>{</a:t>
            </a:r>
            <a:endParaRPr sz="5000">
              <a:solidFill>
                <a:schemeClr val="accent6"/>
              </a:solidFill>
            </a:endParaRPr>
          </a:p>
        </p:txBody>
      </p:sp>
      <p:sp>
        <p:nvSpPr>
          <p:cNvPr id="665" name="Google Shape;665;p37"/>
          <p:cNvSpPr txBox="1"/>
          <p:nvPr>
            <p:ph idx="4294967295" type="subTitle"/>
          </p:nvPr>
        </p:nvSpPr>
        <p:spPr>
          <a:xfrm>
            <a:off x="2584025" y="2716738"/>
            <a:ext cx="5655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2"/>
                </a:solidFill>
              </a:rPr>
              <a:t>Η κληρονομικότητα αποτελεί ένα σημαντικό στοιχείο του αντικειμενοστραφούς προγραμματισμού. Μέσω της κληρονομικότητας, μπορούμε να οργανώσουμε τις κλάσεις σε ιεραρχίες, επιτρέποντας την κοινή χρήση χαρακτηριστικών και μεθόδων ανάμεσα σε αυτές.</a:t>
            </a:r>
            <a:endParaRPr>
              <a:solidFill>
                <a:schemeClr val="accent2"/>
              </a:solidFill>
            </a:endParaRPr>
          </a:p>
          <a:p>
            <a:pPr indent="0" lvl="0" marL="0" rtl="0" algn="l">
              <a:lnSpc>
                <a:spcPct val="115000"/>
              </a:lnSpc>
              <a:spcBef>
                <a:spcPts val="1200"/>
              </a:spcBef>
              <a:spcAft>
                <a:spcPts val="1200"/>
              </a:spcAft>
              <a:buNone/>
            </a:pPr>
            <a:r>
              <a:rPr lang="en">
                <a:solidFill>
                  <a:schemeClr val="accent2"/>
                </a:solidFill>
              </a:rPr>
              <a:t>Η ιεραρχία κλάσεων αποτελείται από μια γονική κλάση και μία ή περισσότερες υποκλάσεις. Η γονική κλάση είναι η κλάση από την οποία κληρονομούνται τα χαρακτηριστικά και οι μέθοδοι, ενώ οι υποκλάσεις είναι οι κλάσεις που κληρονομούν τα χαρακτηριστικά και τις μεθόδους από τη γονική κλάση.</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8"/>
          <p:cNvSpPr txBox="1"/>
          <p:nvPr>
            <p:ph idx="2" type="title"/>
          </p:nvPr>
        </p:nvSpPr>
        <p:spPr>
          <a:xfrm>
            <a:off x="2584025" y="6913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accent6"/>
                </a:solidFill>
              </a:rPr>
              <a:t>[</a:t>
            </a:r>
            <a:r>
              <a:rPr lang="en" sz="2200">
                <a:solidFill>
                  <a:schemeClr val="accent1"/>
                </a:solidFill>
              </a:rPr>
              <a:t>Κληρονομικότητα και Πολυμορφισμός</a:t>
            </a:r>
            <a:r>
              <a:rPr lang="en" sz="2200">
                <a:solidFill>
                  <a:schemeClr val="accent6"/>
                </a:solidFill>
              </a:rPr>
              <a:t>]</a:t>
            </a:r>
            <a:r>
              <a:rPr lang="en" sz="2200">
                <a:solidFill>
                  <a:schemeClr val="accent1"/>
                </a:solidFill>
              </a:rPr>
              <a:t> </a:t>
            </a:r>
            <a:endParaRPr sz="2200">
              <a:solidFill>
                <a:schemeClr val="accent3"/>
              </a:solidFill>
            </a:endParaRPr>
          </a:p>
        </p:txBody>
      </p:sp>
      <p:sp>
        <p:nvSpPr>
          <p:cNvPr id="671" name="Google Shape;671;p38"/>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2" name="Google Shape;672;p38"/>
          <p:cNvCxnSpPr>
            <a:endCxn id="671"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73" name="Google Shape;673;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74" name="Google Shape;674;p3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75" name="Google Shape;675;p3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76" name="Google Shape;676;p38"/>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33.1.4</a:t>
            </a:r>
            <a:r>
              <a:rPr lang="en" sz="5000">
                <a:solidFill>
                  <a:schemeClr val="accent6"/>
                </a:solidFill>
              </a:rPr>
              <a:t>{</a:t>
            </a:r>
            <a:endParaRPr sz="5000">
              <a:solidFill>
                <a:schemeClr val="accent6"/>
              </a:solidFill>
            </a:endParaRPr>
          </a:p>
        </p:txBody>
      </p:sp>
      <p:sp>
        <p:nvSpPr>
          <p:cNvPr id="677" name="Google Shape;677;p38"/>
          <p:cNvSpPr txBox="1"/>
          <p:nvPr>
            <p:ph idx="4294967295" type="subTitle"/>
          </p:nvPr>
        </p:nvSpPr>
        <p:spPr>
          <a:xfrm>
            <a:off x="2584025" y="2716738"/>
            <a:ext cx="5655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2"/>
                </a:solidFill>
              </a:rPr>
              <a:t>Δημιουργία μια γονικής κλάσης "Animal" με μια μέθοδο "sound" που επιστρέφει τον ήχο που βγάζει το ζώο. Στη συνέχεια, δημιουργία τριών παιδικών (child) κλάσεων "Dog", "Cat" και "Cow" που κληρονομούν από την κλάση "Animal" και υλοποιούν τη μέθοδο "sound" με τον κατάλληλο τρόπο για κάθε ζώο.</a:t>
            </a:r>
            <a:endParaRPr>
              <a:solidFill>
                <a:schemeClr val="accent2"/>
              </a:solidFill>
            </a:endParaRPr>
          </a:p>
          <a:p>
            <a:pPr indent="0" lvl="0" marL="0" rtl="0" algn="l">
              <a:lnSpc>
                <a:spcPct val="115000"/>
              </a:lnSpc>
              <a:spcBef>
                <a:spcPts val="1200"/>
              </a:spcBef>
              <a:spcAft>
                <a:spcPts val="0"/>
              </a:spcAft>
              <a:buNone/>
            </a:pPr>
            <a:r>
              <a:t/>
            </a:r>
            <a:endParaRPr>
              <a:solidFill>
                <a:schemeClr val="accent2"/>
              </a:solidFill>
            </a:endParaRPr>
          </a:p>
          <a:p>
            <a:pPr indent="0" lvl="0" marL="0" rtl="0" algn="l">
              <a:lnSpc>
                <a:spcPct val="115000"/>
              </a:lnSpc>
              <a:spcBef>
                <a:spcPts val="1200"/>
              </a:spcBef>
              <a:spcAft>
                <a:spcPts val="1200"/>
              </a:spcAft>
              <a:buNone/>
            </a:pPr>
            <a:r>
              <a:t/>
            </a:r>
            <a:endParaRPr>
              <a:solidFill>
                <a:schemeClr val="accent2"/>
              </a:solidFill>
            </a:endParaRPr>
          </a:p>
        </p:txBody>
      </p:sp>
      <p:sp>
        <p:nvSpPr>
          <p:cNvPr id="678" name="Google Shape;678;p38"/>
          <p:cNvSpPr txBox="1"/>
          <p:nvPr/>
        </p:nvSpPr>
        <p:spPr>
          <a:xfrm>
            <a:off x="2675125" y="1369875"/>
            <a:ext cx="2559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Παράδειγμα 1</a:t>
            </a:r>
            <a:endParaRPr>
              <a:solidFill>
                <a:schemeClr val="dk2"/>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9"/>
          <p:cNvSpPr txBox="1"/>
          <p:nvPr>
            <p:ph idx="2" type="title"/>
          </p:nvPr>
        </p:nvSpPr>
        <p:spPr>
          <a:xfrm>
            <a:off x="2584025" y="6913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6"/>
                </a:solidFill>
              </a:rPr>
              <a:t>[</a:t>
            </a:r>
            <a:r>
              <a:rPr lang="en" sz="2400">
                <a:solidFill>
                  <a:schemeClr val="accent1"/>
                </a:solidFill>
              </a:rPr>
              <a:t>Κλάση Vehicle</a:t>
            </a:r>
            <a:r>
              <a:rPr lang="en" sz="2400">
                <a:solidFill>
                  <a:schemeClr val="accent6"/>
                </a:solidFill>
              </a:rPr>
              <a:t>]</a:t>
            </a:r>
            <a:r>
              <a:rPr lang="en" sz="2400">
                <a:solidFill>
                  <a:schemeClr val="accent1"/>
                </a:solidFill>
              </a:rPr>
              <a:t> </a:t>
            </a:r>
            <a:endParaRPr sz="2400">
              <a:solidFill>
                <a:schemeClr val="accent3"/>
              </a:solidFill>
            </a:endParaRPr>
          </a:p>
        </p:txBody>
      </p:sp>
      <p:sp>
        <p:nvSpPr>
          <p:cNvPr id="684" name="Google Shape;684;p39"/>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5" name="Google Shape;685;p39"/>
          <p:cNvCxnSpPr>
            <a:endCxn id="684"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86" name="Google Shape;686;p3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87" name="Google Shape;687;p3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88" name="Google Shape;688;p3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89" name="Google Shape;689;p39"/>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33.1.5</a:t>
            </a:r>
            <a:r>
              <a:rPr lang="en" sz="5000">
                <a:solidFill>
                  <a:schemeClr val="accent6"/>
                </a:solidFill>
              </a:rPr>
              <a:t>{</a:t>
            </a:r>
            <a:endParaRPr sz="5000">
              <a:solidFill>
                <a:schemeClr val="accent6"/>
              </a:solidFill>
            </a:endParaRPr>
          </a:p>
        </p:txBody>
      </p:sp>
      <p:sp>
        <p:nvSpPr>
          <p:cNvPr id="690" name="Google Shape;690;p39"/>
          <p:cNvSpPr txBox="1"/>
          <p:nvPr>
            <p:ph idx="4294967295" type="subTitle"/>
          </p:nvPr>
        </p:nvSpPr>
        <p:spPr>
          <a:xfrm>
            <a:off x="2584025" y="2716738"/>
            <a:ext cx="5655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2"/>
                </a:solidFill>
              </a:rPr>
              <a:t>Δημιουργήστε μια γονική κλάση "Vehicle" με μια μέθοδο "drive" που εκτυπώνει ένα μήνυμα. Στη συνέχεια, δημιουργήστε δύο παιδικές κλάσεις "Car" και "Motorcycle" που κληρονομούν από την κλάση</a:t>
            </a:r>
            <a:endParaRPr>
              <a:solidFill>
                <a:schemeClr val="accent2"/>
              </a:solidFill>
            </a:endParaRPr>
          </a:p>
          <a:p>
            <a:pPr indent="0" lvl="0" marL="0" rtl="0" algn="l">
              <a:lnSpc>
                <a:spcPct val="115000"/>
              </a:lnSpc>
              <a:spcBef>
                <a:spcPts val="1200"/>
              </a:spcBef>
              <a:spcAft>
                <a:spcPts val="1200"/>
              </a:spcAft>
              <a:buNone/>
            </a:pPr>
            <a:r>
              <a:rPr lang="en">
                <a:solidFill>
                  <a:schemeClr val="accent2"/>
                </a:solidFill>
              </a:rPr>
              <a:t>"Vehicle" και υλοποιούν τη μέθοδο "drive" με τον κατάλληλο τρόπο για κάθε όχημα.</a:t>
            </a:r>
            <a:endParaRPr>
              <a:solidFill>
                <a:schemeClr val="accent2"/>
              </a:solidFill>
            </a:endParaRPr>
          </a:p>
        </p:txBody>
      </p:sp>
      <p:sp>
        <p:nvSpPr>
          <p:cNvPr id="691" name="Google Shape;691;p39"/>
          <p:cNvSpPr txBox="1"/>
          <p:nvPr/>
        </p:nvSpPr>
        <p:spPr>
          <a:xfrm>
            <a:off x="2675125" y="1369875"/>
            <a:ext cx="2559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Παράδειγμα 2</a:t>
            </a:r>
            <a:endParaRPr>
              <a:solidFill>
                <a:schemeClr val="dk2"/>
              </a:solidFill>
              <a:latin typeface="Fira Code"/>
              <a:ea typeface="Fira Code"/>
              <a:cs typeface="Fira Code"/>
              <a:sym typeface="Fira Cod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0"/>
          <p:cNvSpPr txBox="1"/>
          <p:nvPr>
            <p:ph idx="2" type="title"/>
          </p:nvPr>
        </p:nvSpPr>
        <p:spPr>
          <a:xfrm>
            <a:off x="2584025" y="6913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6"/>
                </a:solidFill>
              </a:rPr>
              <a:t>[</a:t>
            </a:r>
            <a:r>
              <a:rPr lang="en" sz="2400">
                <a:solidFill>
                  <a:schemeClr val="accent1"/>
                </a:solidFill>
              </a:rPr>
              <a:t>Κλάση Staff</a:t>
            </a:r>
            <a:r>
              <a:rPr lang="en" sz="2400">
                <a:solidFill>
                  <a:schemeClr val="accent6"/>
                </a:solidFill>
              </a:rPr>
              <a:t>]</a:t>
            </a:r>
            <a:r>
              <a:rPr lang="en" sz="2400">
                <a:solidFill>
                  <a:schemeClr val="accent1"/>
                </a:solidFill>
              </a:rPr>
              <a:t> </a:t>
            </a:r>
            <a:endParaRPr sz="2400">
              <a:solidFill>
                <a:schemeClr val="accent3"/>
              </a:solidFill>
            </a:endParaRPr>
          </a:p>
        </p:txBody>
      </p:sp>
      <p:sp>
        <p:nvSpPr>
          <p:cNvPr id="697" name="Google Shape;697;p40"/>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8" name="Google Shape;698;p40"/>
          <p:cNvCxnSpPr>
            <a:endCxn id="697"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99" name="Google Shape;699;p4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00" name="Google Shape;700;p4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01" name="Google Shape;701;p4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02" name="Google Shape;702;p40"/>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33.1.6</a:t>
            </a:r>
            <a:r>
              <a:rPr lang="en" sz="5000">
                <a:solidFill>
                  <a:schemeClr val="accent6"/>
                </a:solidFill>
              </a:rPr>
              <a:t>{</a:t>
            </a:r>
            <a:endParaRPr sz="5000">
              <a:solidFill>
                <a:schemeClr val="accent6"/>
              </a:solidFill>
            </a:endParaRPr>
          </a:p>
        </p:txBody>
      </p:sp>
      <p:sp>
        <p:nvSpPr>
          <p:cNvPr id="703" name="Google Shape;703;p40"/>
          <p:cNvSpPr txBox="1"/>
          <p:nvPr>
            <p:ph idx="4294967295" type="subTitle"/>
          </p:nvPr>
        </p:nvSpPr>
        <p:spPr>
          <a:xfrm>
            <a:off x="2584025" y="3143225"/>
            <a:ext cx="59649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2"/>
                </a:solidFill>
              </a:rPr>
              <a:t>Έχουμε μια κλάση που ονομάζεται Staff. Αυτή η κλάση μπορεί να χρησιμοποιηθεί ώστε να αποθηκεύει όλες τις σχετικές  πληροφορίες σχετικά με το προσωπικό σε μια εταιρεία. Μέσα στην κλάση, μπορούμε να δηλώσουμε δύο μεταβλητές για να αποθηκεύσουμε το όνομα και τη θέση του υπαλλήλου. Επιπλέον, μπορούμε επίσης να κωδικοποιήσουμε μια μέθοδο που ονομάζεται calculPay() για να υπολογίζουμε τον μισθό του προσωπικού.</a:t>
            </a:r>
            <a:endParaRPr>
              <a:solidFill>
                <a:schemeClr val="accent2"/>
              </a:solidFill>
            </a:endParaRPr>
          </a:p>
          <a:p>
            <a:pPr indent="0" lvl="0" marL="0" rtl="0" algn="l">
              <a:lnSpc>
                <a:spcPct val="115000"/>
              </a:lnSpc>
              <a:spcBef>
                <a:spcPts val="1200"/>
              </a:spcBef>
              <a:spcAft>
                <a:spcPts val="0"/>
              </a:spcAft>
              <a:buNone/>
            </a:pPr>
            <a:r>
              <a:t/>
            </a:r>
            <a:endParaRPr>
              <a:solidFill>
                <a:schemeClr val="accent2"/>
              </a:solidFill>
            </a:endParaRPr>
          </a:p>
          <a:p>
            <a:pPr indent="0" lvl="0" marL="0" rtl="0" algn="l">
              <a:lnSpc>
                <a:spcPct val="115000"/>
              </a:lnSpc>
              <a:spcBef>
                <a:spcPts val="1200"/>
              </a:spcBef>
              <a:spcAft>
                <a:spcPts val="1200"/>
              </a:spcAft>
              <a:buNone/>
            </a:pPr>
            <a:r>
              <a:t/>
            </a:r>
            <a:endParaRPr>
              <a:solidFill>
                <a:schemeClr val="accent2"/>
              </a:solidFill>
            </a:endParaRPr>
          </a:p>
        </p:txBody>
      </p:sp>
      <p:sp>
        <p:nvSpPr>
          <p:cNvPr id="704" name="Google Shape;704;p40"/>
          <p:cNvSpPr txBox="1"/>
          <p:nvPr/>
        </p:nvSpPr>
        <p:spPr>
          <a:xfrm>
            <a:off x="2675125" y="1369875"/>
            <a:ext cx="2559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Παράδειγμα 3</a:t>
            </a:r>
            <a:endParaRPr>
              <a:solidFill>
                <a:schemeClr val="dk2"/>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1"/>
          <p:cNvSpPr txBox="1"/>
          <p:nvPr>
            <p:ph idx="2" type="title"/>
          </p:nvPr>
        </p:nvSpPr>
        <p:spPr>
          <a:xfrm>
            <a:off x="2584025" y="6913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6"/>
                </a:solidFill>
              </a:rPr>
              <a:t>[</a:t>
            </a:r>
            <a:r>
              <a:rPr lang="en" sz="2400">
                <a:solidFill>
                  <a:schemeClr val="accent1"/>
                </a:solidFill>
              </a:rPr>
              <a:t>Κλάση Restaurant</a:t>
            </a:r>
            <a:r>
              <a:rPr lang="en" sz="2400">
                <a:solidFill>
                  <a:schemeClr val="accent6"/>
                </a:solidFill>
              </a:rPr>
              <a:t>]</a:t>
            </a:r>
            <a:r>
              <a:rPr lang="en" sz="2400">
                <a:solidFill>
                  <a:schemeClr val="accent1"/>
                </a:solidFill>
              </a:rPr>
              <a:t> </a:t>
            </a:r>
            <a:endParaRPr sz="2400">
              <a:solidFill>
                <a:schemeClr val="accent3"/>
              </a:solidFill>
            </a:endParaRPr>
          </a:p>
        </p:txBody>
      </p:sp>
      <p:sp>
        <p:nvSpPr>
          <p:cNvPr id="710" name="Google Shape;710;p41"/>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11" name="Google Shape;711;p41"/>
          <p:cNvCxnSpPr>
            <a:endCxn id="710"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12" name="Google Shape;712;p4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13" name="Google Shape;713;p4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14" name="Google Shape;714;p4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15" name="Google Shape;715;p41"/>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33.1.7</a:t>
            </a:r>
            <a:r>
              <a:rPr lang="en" sz="5000">
                <a:solidFill>
                  <a:schemeClr val="accent6"/>
                </a:solidFill>
              </a:rPr>
              <a:t>{</a:t>
            </a:r>
            <a:endParaRPr sz="5000">
              <a:solidFill>
                <a:schemeClr val="accent6"/>
              </a:solidFill>
            </a:endParaRPr>
          </a:p>
        </p:txBody>
      </p:sp>
      <p:sp>
        <p:nvSpPr>
          <p:cNvPr id="716" name="Google Shape;716;p41"/>
          <p:cNvSpPr txBox="1"/>
          <p:nvPr>
            <p:ph idx="4294967295" type="subTitle"/>
          </p:nvPr>
        </p:nvSpPr>
        <p:spPr>
          <a:xfrm>
            <a:off x="2551725" y="2593975"/>
            <a:ext cx="59649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accent2"/>
                </a:solidFill>
              </a:rPr>
              <a:t>Θα δημιουργήσουμε ένα πρόγραμμα το οποίο να εξυπηρετεί ένα εστιατόριο.</a:t>
            </a:r>
            <a:endParaRPr>
              <a:solidFill>
                <a:schemeClr val="accent2"/>
              </a:solidFill>
            </a:endParaRPr>
          </a:p>
          <a:p>
            <a:pPr indent="0" lvl="0" marL="0" rtl="0" algn="l">
              <a:lnSpc>
                <a:spcPct val="115000"/>
              </a:lnSpc>
              <a:spcBef>
                <a:spcPts val="1200"/>
              </a:spcBef>
              <a:spcAft>
                <a:spcPts val="1200"/>
              </a:spcAft>
              <a:buNone/>
            </a:pPr>
            <a:r>
              <a:rPr lang="en">
                <a:solidFill>
                  <a:schemeClr val="accent2"/>
                </a:solidFill>
              </a:rPr>
              <a:t>Θα έχει μια κλάση MyRestaurant με μεταβλητές (χαρακτηριστικά) όπως menu_items, book_table και customer_orders και μεθόδους όπως add_item_to_menu, book_tables και customer_order.</a:t>
            </a:r>
            <a:endParaRPr>
              <a:solidFill>
                <a:schemeClr val="accent2"/>
              </a:solidFill>
            </a:endParaRPr>
          </a:p>
        </p:txBody>
      </p:sp>
      <p:sp>
        <p:nvSpPr>
          <p:cNvPr id="717" name="Google Shape;717;p41"/>
          <p:cNvSpPr txBox="1"/>
          <p:nvPr/>
        </p:nvSpPr>
        <p:spPr>
          <a:xfrm>
            <a:off x="2675125" y="1369875"/>
            <a:ext cx="2559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Παράδειγμα 4</a:t>
            </a:r>
            <a:endParaRPr>
              <a:solidFill>
                <a:schemeClr val="dk2"/>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2"/>
          <p:cNvSpPr txBox="1"/>
          <p:nvPr>
            <p:ph idx="2" type="title"/>
          </p:nvPr>
        </p:nvSpPr>
        <p:spPr>
          <a:xfrm>
            <a:off x="2635725" y="7559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6"/>
                </a:solidFill>
              </a:rPr>
              <a:t>[</a:t>
            </a:r>
            <a:r>
              <a:rPr lang="en" sz="2400">
                <a:solidFill>
                  <a:schemeClr val="accent1"/>
                </a:solidFill>
              </a:rPr>
              <a:t>Lambda Functions</a:t>
            </a:r>
            <a:r>
              <a:rPr lang="en" sz="2400">
                <a:solidFill>
                  <a:schemeClr val="accent6"/>
                </a:solidFill>
              </a:rPr>
              <a:t>]</a:t>
            </a:r>
            <a:r>
              <a:rPr lang="en" sz="2400">
                <a:solidFill>
                  <a:schemeClr val="accent1"/>
                </a:solidFill>
              </a:rPr>
              <a:t> </a:t>
            </a:r>
            <a:endParaRPr sz="2400">
              <a:solidFill>
                <a:schemeClr val="accent3"/>
              </a:solidFill>
            </a:endParaRPr>
          </a:p>
        </p:txBody>
      </p:sp>
      <p:sp>
        <p:nvSpPr>
          <p:cNvPr id="723" name="Google Shape;723;p42"/>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24" name="Google Shape;724;p42"/>
          <p:cNvCxnSpPr>
            <a:endCxn id="723"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25" name="Google Shape;725;p4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26" name="Google Shape;726;p4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27" name="Google Shape;727;p4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28" name="Google Shape;728;p42"/>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33.1.8</a:t>
            </a:r>
            <a:r>
              <a:rPr lang="en" sz="5000">
                <a:solidFill>
                  <a:schemeClr val="accent6"/>
                </a:solidFill>
              </a:rPr>
              <a:t>{</a:t>
            </a:r>
            <a:endParaRPr sz="5000">
              <a:solidFill>
                <a:schemeClr val="accent6"/>
              </a:solidFill>
            </a:endParaRPr>
          </a:p>
        </p:txBody>
      </p:sp>
      <p:sp>
        <p:nvSpPr>
          <p:cNvPr id="729" name="Google Shape;729;p42"/>
          <p:cNvSpPr txBox="1"/>
          <p:nvPr>
            <p:ph idx="4294967295" type="subTitle"/>
          </p:nvPr>
        </p:nvSpPr>
        <p:spPr>
          <a:xfrm>
            <a:off x="2551725" y="2593975"/>
            <a:ext cx="59649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accent2"/>
                </a:solidFill>
              </a:rPr>
              <a:t>Eίναι μικρές συναρτήσεις που δημιουργούνται inline και δεν απαιτούν μια τυπική δήλωση def. Χρησιμοποιούνται συχνά όταν χρειαζόμαστε μια απλή συνάρτηση για ένα σύντομο χρονικό διάστημα, συνήθως ως όρισμα σε συναρτήσεις υψηλότερης προτεραιότητας ή σε καταστάσεις όπου η δημιουργία μιας ξεχωριστής συνάρτησης θα ήταν περιττή.</a:t>
            </a:r>
            <a:endParaRPr>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3"/>
          <p:cNvSpPr txBox="1"/>
          <p:nvPr>
            <p:ph idx="2" type="title"/>
          </p:nvPr>
        </p:nvSpPr>
        <p:spPr>
          <a:xfrm>
            <a:off x="2635725" y="7559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6"/>
                </a:solidFill>
              </a:rPr>
              <a:t>[</a:t>
            </a:r>
            <a:r>
              <a:rPr lang="en" sz="2400">
                <a:solidFill>
                  <a:schemeClr val="accent1"/>
                </a:solidFill>
              </a:rPr>
              <a:t>Lambda Functions - Παραδείγματα</a:t>
            </a:r>
            <a:r>
              <a:rPr lang="en" sz="2400">
                <a:solidFill>
                  <a:schemeClr val="accent6"/>
                </a:solidFill>
              </a:rPr>
              <a:t>]</a:t>
            </a:r>
            <a:r>
              <a:rPr lang="en" sz="2400">
                <a:solidFill>
                  <a:schemeClr val="accent1"/>
                </a:solidFill>
              </a:rPr>
              <a:t> </a:t>
            </a:r>
            <a:endParaRPr sz="2400">
              <a:solidFill>
                <a:schemeClr val="accent3"/>
              </a:solidFill>
            </a:endParaRPr>
          </a:p>
        </p:txBody>
      </p:sp>
      <p:sp>
        <p:nvSpPr>
          <p:cNvPr id="735" name="Google Shape;735;p43"/>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36" name="Google Shape;736;p43"/>
          <p:cNvCxnSpPr>
            <a:endCxn id="735"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737" name="Google Shape;737;p4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738" name="Google Shape;738;p4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739" name="Google Shape;739;p4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740" name="Google Shape;740;p43"/>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33.1.8</a:t>
            </a:r>
            <a:r>
              <a:rPr lang="en" sz="5000">
                <a:solidFill>
                  <a:schemeClr val="accent6"/>
                </a:solidFill>
              </a:rPr>
              <a:t>{</a:t>
            </a:r>
            <a:endParaRPr sz="5000">
              <a:solidFill>
                <a:schemeClr val="accent6"/>
              </a:solidFill>
            </a:endParaRPr>
          </a:p>
        </p:txBody>
      </p:sp>
      <p:sp>
        <p:nvSpPr>
          <p:cNvPr id="741" name="Google Shape;741;p43"/>
          <p:cNvSpPr txBox="1"/>
          <p:nvPr>
            <p:ph idx="4294967295" type="subTitle"/>
          </p:nvPr>
        </p:nvSpPr>
        <p:spPr>
          <a:xfrm>
            <a:off x="2551825" y="2054175"/>
            <a:ext cx="26823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lt2"/>
                </a:solidFill>
              </a:rPr>
              <a:t>add = lambda x, y: x + y</a:t>
            </a:r>
            <a:endParaRPr sz="1200">
              <a:solidFill>
                <a:schemeClr val="lt2"/>
              </a:solidFill>
            </a:endParaRPr>
          </a:p>
          <a:p>
            <a:pPr indent="0" lvl="0" marL="0" rtl="0" algn="l">
              <a:lnSpc>
                <a:spcPct val="115000"/>
              </a:lnSpc>
              <a:spcBef>
                <a:spcPts val="1200"/>
              </a:spcBef>
              <a:spcAft>
                <a:spcPts val="0"/>
              </a:spcAft>
              <a:buNone/>
            </a:pPr>
            <a:r>
              <a:rPr lang="en" sz="1200">
                <a:solidFill>
                  <a:schemeClr val="lt2"/>
                </a:solidFill>
              </a:rPr>
              <a:t>result = add(3, 5)</a:t>
            </a:r>
            <a:endParaRPr sz="1200">
              <a:solidFill>
                <a:schemeClr val="lt2"/>
              </a:solidFill>
            </a:endParaRPr>
          </a:p>
          <a:p>
            <a:pPr indent="0" lvl="0" marL="0" rtl="0" algn="l">
              <a:lnSpc>
                <a:spcPct val="115000"/>
              </a:lnSpc>
              <a:spcBef>
                <a:spcPts val="1200"/>
              </a:spcBef>
              <a:spcAft>
                <a:spcPts val="1200"/>
              </a:spcAft>
              <a:buNone/>
            </a:pPr>
            <a:r>
              <a:rPr lang="en" sz="1200">
                <a:solidFill>
                  <a:schemeClr val="lt2"/>
                </a:solidFill>
              </a:rPr>
              <a:t>print(result)  </a:t>
            </a:r>
            <a:r>
              <a:rPr lang="en" sz="1200">
                <a:solidFill>
                  <a:schemeClr val="lt1"/>
                </a:solidFill>
              </a:rPr>
              <a:t># Output: 8</a:t>
            </a:r>
            <a:endParaRPr sz="1200">
              <a:solidFill>
                <a:schemeClr val="lt1"/>
              </a:solidFill>
            </a:endParaRPr>
          </a:p>
        </p:txBody>
      </p:sp>
      <p:sp>
        <p:nvSpPr>
          <p:cNvPr id="742" name="Google Shape;742;p43"/>
          <p:cNvSpPr txBox="1"/>
          <p:nvPr/>
        </p:nvSpPr>
        <p:spPr>
          <a:xfrm>
            <a:off x="2675125" y="1369875"/>
            <a:ext cx="3263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Παράδειγμα 1 - Βασική χρήση</a:t>
            </a:r>
            <a:endParaRPr>
              <a:solidFill>
                <a:schemeClr val="dk2"/>
              </a:solidFill>
              <a:latin typeface="Fira Code"/>
              <a:ea typeface="Fira Code"/>
              <a:cs typeface="Fira Code"/>
              <a:sym typeface="Fira Code"/>
            </a:endParaRPr>
          </a:p>
        </p:txBody>
      </p:sp>
      <p:sp>
        <p:nvSpPr>
          <p:cNvPr id="743" name="Google Shape;743;p43"/>
          <p:cNvSpPr txBox="1"/>
          <p:nvPr>
            <p:ph idx="4294967295" type="subTitle"/>
          </p:nvPr>
        </p:nvSpPr>
        <p:spPr>
          <a:xfrm>
            <a:off x="2635725" y="3809100"/>
            <a:ext cx="59292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lt2"/>
                </a:solidFill>
              </a:rPr>
              <a:t>students = [('Alice', 25), ('Bob', 20), ('Charlie', 22)]</a:t>
            </a:r>
            <a:endParaRPr sz="1200">
              <a:solidFill>
                <a:schemeClr val="lt2"/>
              </a:solidFill>
            </a:endParaRPr>
          </a:p>
          <a:p>
            <a:pPr indent="0" lvl="0" marL="0" rtl="0" algn="l">
              <a:lnSpc>
                <a:spcPct val="115000"/>
              </a:lnSpc>
              <a:spcBef>
                <a:spcPts val="1200"/>
              </a:spcBef>
              <a:spcAft>
                <a:spcPts val="0"/>
              </a:spcAft>
              <a:buNone/>
            </a:pPr>
            <a:r>
              <a:rPr lang="en" sz="1200">
                <a:solidFill>
                  <a:schemeClr val="lt2"/>
                </a:solidFill>
              </a:rPr>
              <a:t>sorted_students = sorted(students, key=lambda x: x[1])</a:t>
            </a:r>
            <a:endParaRPr sz="1200">
              <a:solidFill>
                <a:schemeClr val="lt2"/>
              </a:solidFill>
            </a:endParaRPr>
          </a:p>
          <a:p>
            <a:pPr indent="0" lvl="0" marL="0" rtl="0" algn="l">
              <a:lnSpc>
                <a:spcPct val="115000"/>
              </a:lnSpc>
              <a:spcBef>
                <a:spcPts val="1200"/>
              </a:spcBef>
              <a:spcAft>
                <a:spcPts val="1200"/>
              </a:spcAft>
              <a:buNone/>
            </a:pPr>
            <a:r>
              <a:rPr lang="en" sz="1200">
                <a:solidFill>
                  <a:schemeClr val="lt2"/>
                </a:solidFill>
              </a:rPr>
              <a:t>print(sorted_students)  </a:t>
            </a:r>
            <a:r>
              <a:rPr lang="en" sz="1200">
                <a:solidFill>
                  <a:schemeClr val="lt1"/>
                </a:solidFill>
              </a:rPr>
              <a:t># Output: [('Bob', 20), ('Charlie', 22), ('Alice', 25)]</a:t>
            </a:r>
            <a:endParaRPr sz="1200">
              <a:solidFill>
                <a:schemeClr val="lt1"/>
              </a:solidFill>
            </a:endParaRPr>
          </a:p>
        </p:txBody>
      </p:sp>
      <p:sp>
        <p:nvSpPr>
          <p:cNvPr id="744" name="Google Shape;744;p43"/>
          <p:cNvSpPr txBox="1"/>
          <p:nvPr/>
        </p:nvSpPr>
        <p:spPr>
          <a:xfrm>
            <a:off x="2709050" y="2997038"/>
            <a:ext cx="4962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Fira Code"/>
                <a:ea typeface="Fira Code"/>
                <a:cs typeface="Fira Code"/>
                <a:sym typeface="Fira Code"/>
              </a:rPr>
              <a:t>Παράδειγμα 2 - Ταξινόμηση με lambda function </a:t>
            </a:r>
            <a:endParaRPr>
              <a:solidFill>
                <a:schemeClr val="dk2"/>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4"/>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32</a:t>
            </a:r>
            <a:r>
              <a:rPr lang="en" sz="3000"/>
              <a:t>.2.0</a:t>
            </a:r>
            <a:r>
              <a:rPr lang="en" sz="5000">
                <a:solidFill>
                  <a:schemeClr val="accent6"/>
                </a:solidFill>
              </a:rPr>
              <a:t>{</a:t>
            </a:r>
            <a:endParaRPr sz="5000">
              <a:solidFill>
                <a:schemeClr val="accent6"/>
              </a:solidFill>
            </a:endParaRPr>
          </a:p>
        </p:txBody>
      </p:sp>
      <p:sp>
        <p:nvSpPr>
          <p:cNvPr id="750" name="Google Shape;750;p44"/>
          <p:cNvSpPr txBox="1"/>
          <p:nvPr>
            <p:ph idx="2" type="title"/>
          </p:nvPr>
        </p:nvSpPr>
        <p:spPr>
          <a:xfrm>
            <a:off x="2591750" y="695550"/>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700">
                <a:solidFill>
                  <a:schemeClr val="accent6"/>
                </a:solidFill>
              </a:rPr>
              <a:t>[</a:t>
            </a:r>
            <a:r>
              <a:rPr lang="en" sz="2700">
                <a:solidFill>
                  <a:schemeClr val="accent1"/>
                </a:solidFill>
              </a:rPr>
              <a:t>List </a:t>
            </a:r>
            <a:r>
              <a:rPr lang="en" sz="2700">
                <a:solidFill>
                  <a:schemeClr val="lt2"/>
                </a:solidFill>
              </a:rPr>
              <a:t>Comprehensions</a:t>
            </a:r>
            <a:r>
              <a:rPr lang="en" sz="2700">
                <a:solidFill>
                  <a:schemeClr val="accent6"/>
                </a:solidFill>
              </a:rPr>
              <a:t>]</a:t>
            </a:r>
            <a:endParaRPr sz="2700">
              <a:solidFill>
                <a:schemeClr val="accent6"/>
              </a:solidFill>
            </a:endParaRPr>
          </a:p>
        </p:txBody>
      </p:sp>
      <p:sp>
        <p:nvSpPr>
          <p:cNvPr id="751" name="Google Shape;751;p44"/>
          <p:cNvSpPr txBox="1"/>
          <p:nvPr>
            <p:ph idx="1" type="subTitle"/>
          </p:nvPr>
        </p:nvSpPr>
        <p:spPr>
          <a:xfrm>
            <a:off x="2690925" y="1980950"/>
            <a:ext cx="58455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600">
                <a:latin typeface="Arial"/>
                <a:ea typeface="Arial"/>
                <a:cs typeface="Arial"/>
                <a:sym typeface="Arial"/>
              </a:rPr>
              <a:t>Προγραμματίζοντας με την Python, γνωρίζουμε ότι από τη στιγμή που έχουμε μια λίστα, είναι πολύ πιθανό να χρειαστεί να γράψουμε ένα βρόχο. Τις περισσότερες φορές αυτό είναι εντάξει, αλλά η Python μας δίνει τη δυνατότητα, όταν πρόκειται για κάτι σχετικά απλό, να μπορούμε να χρησιμοποιήσουμε τη σύνταξη list comprehension, η οποία γράφεται πολύ πιο σύντομα, σε μια γραμμή.</a:t>
            </a:r>
            <a:endParaRPr sz="1600">
              <a:latin typeface="Arial"/>
              <a:ea typeface="Arial"/>
              <a:cs typeface="Arial"/>
              <a:sym typeface="Arial"/>
            </a:endParaRPr>
          </a:p>
          <a:p>
            <a:pPr indent="0" lvl="0" marL="0" rtl="0" algn="l">
              <a:spcBef>
                <a:spcPts val="1200"/>
              </a:spcBef>
              <a:spcAft>
                <a:spcPts val="400"/>
              </a:spcAft>
              <a:buNone/>
            </a:pPr>
            <a:r>
              <a:t/>
            </a:r>
            <a:endParaRPr sz="1600">
              <a:latin typeface="Arial"/>
              <a:ea typeface="Arial"/>
              <a:cs typeface="Arial"/>
              <a:sym typeface="Arial"/>
            </a:endParaRPr>
          </a:p>
        </p:txBody>
      </p:sp>
      <p:sp>
        <p:nvSpPr>
          <p:cNvPr id="752" name="Google Shape;752;p44"/>
          <p:cNvSpPr txBox="1"/>
          <p:nvPr/>
        </p:nvSpPr>
        <p:spPr>
          <a:xfrm>
            <a:off x="1573725" y="3631500"/>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53" name="Google Shape;753;p44"/>
          <p:cNvCxnSpPr>
            <a:endCxn id="752" idx="0"/>
          </p:cNvCxnSpPr>
          <p:nvPr/>
        </p:nvCxnSpPr>
        <p:spPr>
          <a:xfrm flipH="1">
            <a:off x="1826775" y="1822200"/>
            <a:ext cx="12600" cy="1809300"/>
          </a:xfrm>
          <a:prstGeom prst="straightConnector1">
            <a:avLst/>
          </a:prstGeom>
          <a:noFill/>
          <a:ln cap="flat" cmpd="sng" w="9525">
            <a:solidFill>
              <a:schemeClr val="accent4"/>
            </a:solidFill>
            <a:prstDash val="solid"/>
            <a:round/>
            <a:headEnd len="sm" w="sm" type="none"/>
            <a:tailEnd len="sm" w="sm" type="none"/>
          </a:ln>
        </p:spPr>
      </p:cxnSp>
      <p:sp>
        <p:nvSpPr>
          <p:cNvPr id="754" name="Google Shape;754;p44"/>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55" name="Google Shape;755;p44"/>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56" name="Google Shape;756;p44"/>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57" name="Google Shape;757;p44"/>
          <p:cNvSpPr txBox="1"/>
          <p:nvPr/>
        </p:nvSpPr>
        <p:spPr>
          <a:xfrm>
            <a:off x="2794000" y="3164425"/>
            <a:ext cx="6050700" cy="13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Fira Code"/>
                <a:ea typeface="Fira Code"/>
                <a:cs typeface="Fira Code"/>
                <a:sym typeface="Fira Code"/>
              </a:rPr>
              <a:t>def list_doubler(lst):</a:t>
            </a:r>
            <a:endParaRPr sz="1800">
              <a:solidFill>
                <a:schemeClr val="lt2"/>
              </a:solidFill>
              <a:latin typeface="Fira Code"/>
              <a:ea typeface="Fira Code"/>
              <a:cs typeface="Fira Code"/>
              <a:sym typeface="Fira Code"/>
            </a:endParaRPr>
          </a:p>
          <a:p>
            <a:pPr indent="0" lvl="0" marL="0" rtl="0" algn="l">
              <a:spcBef>
                <a:spcPts val="0"/>
              </a:spcBef>
              <a:spcAft>
                <a:spcPts val="0"/>
              </a:spcAft>
              <a:buNone/>
            </a:pPr>
            <a:r>
              <a:rPr lang="en" sz="1800">
                <a:solidFill>
                  <a:schemeClr val="lt2"/>
                </a:solidFill>
                <a:latin typeface="Fira Code"/>
                <a:ea typeface="Fira Code"/>
                <a:cs typeface="Fira Code"/>
                <a:sym typeface="Fira Code"/>
              </a:rPr>
              <a:t>return [num * 2 for num in lst]</a:t>
            </a:r>
            <a:endParaRPr sz="1800">
              <a:solidFill>
                <a:schemeClr val="lt2"/>
              </a:solidFill>
              <a:latin typeface="Fira Code"/>
              <a:ea typeface="Fira Code"/>
              <a:cs typeface="Fira Code"/>
              <a:sym typeface="Fira Cod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5"/>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32</a:t>
            </a:r>
            <a:r>
              <a:rPr lang="en" sz="3000"/>
              <a:t>.2.1</a:t>
            </a:r>
            <a:r>
              <a:rPr lang="en" sz="5000">
                <a:solidFill>
                  <a:schemeClr val="accent6"/>
                </a:solidFill>
              </a:rPr>
              <a:t>{</a:t>
            </a:r>
            <a:endParaRPr sz="5000">
              <a:solidFill>
                <a:schemeClr val="accent6"/>
              </a:solidFill>
            </a:endParaRPr>
          </a:p>
        </p:txBody>
      </p:sp>
      <p:sp>
        <p:nvSpPr>
          <p:cNvPr id="763" name="Google Shape;763;p45"/>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List Comprehensions </a:t>
            </a:r>
            <a:r>
              <a:rPr lang="en" sz="2400">
                <a:solidFill>
                  <a:schemeClr val="accent6"/>
                </a:solidFill>
              </a:rPr>
              <a:t>με</a:t>
            </a:r>
            <a:r>
              <a:rPr lang="en" sz="2400">
                <a:solidFill>
                  <a:schemeClr val="accent1"/>
                </a:solidFill>
              </a:rPr>
              <a:t> </a:t>
            </a:r>
            <a:r>
              <a:rPr lang="en" sz="2400">
                <a:solidFill>
                  <a:schemeClr val="lt2"/>
                </a:solidFill>
              </a:rPr>
              <a:t>if - else</a:t>
            </a:r>
            <a:endParaRPr sz="2400">
              <a:solidFill>
                <a:schemeClr val="lt2"/>
              </a:solidFill>
            </a:endParaRPr>
          </a:p>
        </p:txBody>
      </p:sp>
      <p:sp>
        <p:nvSpPr>
          <p:cNvPr id="764" name="Google Shape;764;p45"/>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65" name="Google Shape;765;p45"/>
          <p:cNvCxnSpPr>
            <a:endCxn id="764"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66" name="Google Shape;766;p45"/>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67" name="Google Shape;767;p45"/>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68" name="Google Shape;768;p45"/>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69" name="Google Shape;769;p45"/>
          <p:cNvSpPr txBox="1"/>
          <p:nvPr>
            <p:ph idx="1" type="subTitle"/>
          </p:nvPr>
        </p:nvSpPr>
        <p:spPr>
          <a:xfrm>
            <a:off x="2273950" y="1412013"/>
            <a:ext cx="58455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2000"/>
              <a:t>Με βάση μια λίστα φρούτων, θέλουμε μια νέα λίστα, που να περιέχει</a:t>
            </a:r>
            <a:endParaRPr sz="2000"/>
          </a:p>
          <a:p>
            <a:pPr indent="0" lvl="0" marL="0" rtl="0" algn="l">
              <a:spcBef>
                <a:spcPts val="1200"/>
              </a:spcBef>
              <a:spcAft>
                <a:spcPts val="400"/>
              </a:spcAft>
              <a:buNone/>
            </a:pPr>
            <a:r>
              <a:rPr lang="en" sz="2000"/>
              <a:t>μόνο τα φρούτα με το γράμμα "a" στην ονομασία του φρούτου.</a:t>
            </a:r>
            <a:endParaRPr sz="2000"/>
          </a:p>
        </p:txBody>
      </p:sp>
      <p:sp>
        <p:nvSpPr>
          <p:cNvPr id="770" name="Google Shape;770;p45"/>
          <p:cNvSpPr txBox="1"/>
          <p:nvPr/>
        </p:nvSpPr>
        <p:spPr>
          <a:xfrm>
            <a:off x="2409513" y="2815175"/>
            <a:ext cx="2262300" cy="18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fruits = ["apple", "banana", "cherry", "kiwi", "mango"]</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newlist =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for x in fruits:</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if "a" in x:</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newlist.append(x)</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print(newlist)</a:t>
            </a:r>
            <a:endParaRPr>
              <a:solidFill>
                <a:schemeClr val="lt2"/>
              </a:solidFill>
              <a:latin typeface="Fira Code"/>
              <a:ea typeface="Fira Code"/>
              <a:cs typeface="Fira Code"/>
              <a:sym typeface="Fira Code"/>
            </a:endParaRPr>
          </a:p>
        </p:txBody>
      </p:sp>
      <p:sp>
        <p:nvSpPr>
          <p:cNvPr id="771" name="Google Shape;771;p45"/>
          <p:cNvSpPr txBox="1"/>
          <p:nvPr/>
        </p:nvSpPr>
        <p:spPr>
          <a:xfrm>
            <a:off x="5185850" y="3242725"/>
            <a:ext cx="3746400" cy="11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fruits = ["apple", "banana", "cherry", "kiwi", "mango"]</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newlist = [x for x in fruits if "a" in x]</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print(newlist)</a:t>
            </a:r>
            <a:endParaRPr>
              <a:solidFill>
                <a:schemeClr val="lt2"/>
              </a:solidFill>
              <a:latin typeface="Fira Code"/>
              <a:ea typeface="Fira Code"/>
              <a:cs typeface="Fira Code"/>
              <a:sym typeface="Fira Code"/>
            </a:endParaRPr>
          </a:p>
        </p:txBody>
      </p:sp>
      <p:sp>
        <p:nvSpPr>
          <p:cNvPr id="772" name="Google Shape;772;p45"/>
          <p:cNvSpPr txBox="1"/>
          <p:nvPr/>
        </p:nvSpPr>
        <p:spPr>
          <a:xfrm>
            <a:off x="2476500" y="2550575"/>
            <a:ext cx="2868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Κλασσική προσέγγιση</a:t>
            </a:r>
            <a:endParaRPr>
              <a:solidFill>
                <a:schemeClr val="lt1"/>
              </a:solidFill>
              <a:latin typeface="Fira Code"/>
              <a:ea typeface="Fira Code"/>
              <a:cs typeface="Fira Code"/>
              <a:sym typeface="Fira Code"/>
            </a:endParaRPr>
          </a:p>
        </p:txBody>
      </p:sp>
      <p:sp>
        <p:nvSpPr>
          <p:cNvPr id="773" name="Google Shape;773;p45"/>
          <p:cNvSpPr txBox="1"/>
          <p:nvPr/>
        </p:nvSpPr>
        <p:spPr>
          <a:xfrm>
            <a:off x="5296950" y="2617825"/>
            <a:ext cx="2868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Με list comprehension</a:t>
            </a:r>
            <a:endParaRPr>
              <a:solidFill>
                <a:schemeClr val="lt1"/>
              </a:solidFill>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6"/>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32.2.2</a:t>
            </a:r>
            <a:r>
              <a:rPr lang="en" sz="5000">
                <a:solidFill>
                  <a:schemeClr val="accent6"/>
                </a:solidFill>
              </a:rPr>
              <a:t>{</a:t>
            </a:r>
            <a:endParaRPr sz="5000">
              <a:solidFill>
                <a:schemeClr val="accent6"/>
              </a:solidFill>
            </a:endParaRPr>
          </a:p>
        </p:txBody>
      </p:sp>
      <p:sp>
        <p:nvSpPr>
          <p:cNvPr id="779" name="Google Shape;779;p46"/>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6"/>
                </a:solidFill>
              </a:rPr>
              <a:t>[</a:t>
            </a:r>
            <a:r>
              <a:rPr lang="en" sz="2400">
                <a:solidFill>
                  <a:schemeClr val="accent1"/>
                </a:solidFill>
              </a:rPr>
              <a:t>Dictionary Comprehensions</a:t>
            </a:r>
            <a:r>
              <a:rPr lang="en" sz="2400">
                <a:solidFill>
                  <a:schemeClr val="accent6"/>
                </a:solidFill>
              </a:rPr>
              <a:t>]</a:t>
            </a:r>
            <a:endParaRPr sz="2400">
              <a:solidFill>
                <a:schemeClr val="accent6"/>
              </a:solidFill>
            </a:endParaRPr>
          </a:p>
        </p:txBody>
      </p:sp>
      <p:sp>
        <p:nvSpPr>
          <p:cNvPr id="780" name="Google Shape;780;p46"/>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81" name="Google Shape;781;p46"/>
          <p:cNvCxnSpPr>
            <a:endCxn id="780"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82" name="Google Shape;782;p46"/>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783" name="Google Shape;783;p46"/>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784" name="Google Shape;784;p46"/>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785" name="Google Shape;785;p46"/>
          <p:cNvSpPr txBox="1"/>
          <p:nvPr>
            <p:ph idx="1" type="subTitle"/>
          </p:nvPr>
        </p:nvSpPr>
        <p:spPr>
          <a:xfrm>
            <a:off x="2384000" y="1400413"/>
            <a:ext cx="58455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400"/>
              </a:spcAft>
              <a:buNone/>
            </a:pPr>
            <a:r>
              <a:rPr lang="en" sz="2000"/>
              <a:t>Θέλουμε να δημιουργήσουμε ένα λεξικό το οποίο περιέχει μόνο περιττούς αριθμούς σαν κλειδιά και τους κύβους τους σαν τιμές.</a:t>
            </a:r>
            <a:endParaRPr sz="2000"/>
          </a:p>
        </p:txBody>
      </p:sp>
      <p:sp>
        <p:nvSpPr>
          <p:cNvPr id="786" name="Google Shape;786;p46"/>
          <p:cNvSpPr txBox="1"/>
          <p:nvPr/>
        </p:nvSpPr>
        <p:spPr>
          <a:xfrm>
            <a:off x="2518825" y="2476500"/>
            <a:ext cx="30564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Fira Code"/>
              <a:ea typeface="Fira Code"/>
              <a:cs typeface="Fira Code"/>
              <a:sym typeface="Fira Code"/>
            </a:endParaRPr>
          </a:p>
        </p:txBody>
      </p:sp>
      <p:sp>
        <p:nvSpPr>
          <p:cNvPr id="787" name="Google Shape;787;p46"/>
          <p:cNvSpPr txBox="1"/>
          <p:nvPr/>
        </p:nvSpPr>
        <p:spPr>
          <a:xfrm>
            <a:off x="2462525" y="2476500"/>
            <a:ext cx="2868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Κλασσική προσέγγιση</a:t>
            </a:r>
            <a:endParaRPr>
              <a:solidFill>
                <a:schemeClr val="lt1"/>
              </a:solidFill>
              <a:latin typeface="Fira Code"/>
              <a:ea typeface="Fira Code"/>
              <a:cs typeface="Fira Code"/>
              <a:sym typeface="Fira Code"/>
            </a:endParaRPr>
          </a:p>
        </p:txBody>
      </p:sp>
      <p:sp>
        <p:nvSpPr>
          <p:cNvPr id="788" name="Google Shape;788;p46"/>
          <p:cNvSpPr txBox="1"/>
          <p:nvPr/>
        </p:nvSpPr>
        <p:spPr>
          <a:xfrm>
            <a:off x="5991975" y="2560875"/>
            <a:ext cx="2400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Με list comprehension</a:t>
            </a:r>
            <a:endParaRPr>
              <a:solidFill>
                <a:schemeClr val="lt1"/>
              </a:solidFill>
              <a:latin typeface="Fira Code"/>
              <a:ea typeface="Fira Code"/>
              <a:cs typeface="Fira Code"/>
              <a:sym typeface="Fira Code"/>
            </a:endParaRPr>
          </a:p>
        </p:txBody>
      </p:sp>
      <p:sp>
        <p:nvSpPr>
          <p:cNvPr id="789" name="Google Shape;789;p46"/>
          <p:cNvSpPr txBox="1"/>
          <p:nvPr/>
        </p:nvSpPr>
        <p:spPr>
          <a:xfrm>
            <a:off x="2409525" y="2815175"/>
            <a:ext cx="3665400" cy="18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input_list = [1, 2, 3, 4, 5, 6, 7]</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output_dict =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 Χρήση βρόχου for για δημιουργία του λεξικού εξόδου</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for var in input_list:</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if var % 2 != 0:</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output_dict[var] = var**3</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print(output_dict)</a:t>
            </a:r>
            <a:endParaRPr>
              <a:solidFill>
                <a:schemeClr val="lt2"/>
              </a:solidFill>
              <a:latin typeface="Fira Code"/>
              <a:ea typeface="Fira Code"/>
              <a:cs typeface="Fira Code"/>
              <a:sym typeface="Fira Code"/>
            </a:endParaRPr>
          </a:p>
        </p:txBody>
      </p:sp>
      <p:sp>
        <p:nvSpPr>
          <p:cNvPr id="790" name="Google Shape;790;p46"/>
          <p:cNvSpPr txBox="1"/>
          <p:nvPr/>
        </p:nvSpPr>
        <p:spPr>
          <a:xfrm>
            <a:off x="5926725" y="2918175"/>
            <a:ext cx="3005400" cy="18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input_list = [1,2,3,4,5,6,7]</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dict_using_comp = {var:var ** 3 for var in input_list if var % 2 != 0}</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print(dict_using_comp)</a:t>
            </a:r>
            <a:endParaRPr>
              <a:solidFill>
                <a:schemeClr val="lt2"/>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9"/>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45" name="Google Shape;545;p29"/>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46" name="Google Shape;546;p29"/>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47" name="Google Shape;547;p29"/>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48" name="Google Shape;548;p29"/>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49" name="Google Shape;549;p29"/>
          <p:cNvSpPr txBox="1"/>
          <p:nvPr>
            <p:ph idx="8" type="subTitle"/>
          </p:nvPr>
        </p:nvSpPr>
        <p:spPr>
          <a:xfrm>
            <a:off x="2104150" y="198980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rPr>
              <a:t>Χρησιμοποιήστε τη συνάρτηση range() για να δημιουργήσετε μια λίστα των αριθμών από το 0 μέχρι το 9. Ονομάστε τη λίστα newlist και χρησιμοποιήστε μόνο μια γραμμή κώδικα (list comprehension).</a:t>
            </a:r>
            <a:endParaRPr sz="1300">
              <a:solidFill>
                <a:schemeClr val="accent3"/>
              </a:solidFill>
            </a:endParaRPr>
          </a:p>
        </p:txBody>
      </p:sp>
      <p:sp>
        <p:nvSpPr>
          <p:cNvPr id="550" name="Google Shape;550;p29"/>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33.0.1</a:t>
            </a:r>
            <a:r>
              <a:rPr lang="en" sz="5000">
                <a:solidFill>
                  <a:schemeClr val="accent6"/>
                </a:solidFill>
              </a:rPr>
              <a:t>{</a:t>
            </a:r>
            <a:endParaRPr sz="5000">
              <a:solidFill>
                <a:schemeClr val="accent6"/>
              </a:solidFill>
            </a:endParaRPr>
          </a:p>
        </p:txBody>
      </p:sp>
      <p:sp>
        <p:nvSpPr>
          <p:cNvPr id="551" name="Google Shape;551;p29"/>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a:t>
            </a:r>
            <a:r>
              <a:rPr lang="en" sz="2500">
                <a:solidFill>
                  <a:schemeClr val="lt2"/>
                </a:solidFill>
              </a:rPr>
              <a:t>Προηγούμενων </a:t>
            </a:r>
            <a:r>
              <a:rPr lang="en" sz="2500">
                <a:solidFill>
                  <a:schemeClr val="accent2"/>
                </a:solidFill>
              </a:rPr>
              <a:t>Ασκήσεων</a:t>
            </a:r>
            <a:endParaRPr sz="2500">
              <a:solidFill>
                <a:schemeClr val="lt2"/>
              </a:solidFill>
            </a:endParaRPr>
          </a:p>
        </p:txBody>
      </p:sp>
      <p:sp>
        <p:nvSpPr>
          <p:cNvPr id="552" name="Google Shape;552;p29"/>
          <p:cNvSpPr txBox="1"/>
          <p:nvPr/>
        </p:nvSpPr>
        <p:spPr>
          <a:xfrm>
            <a:off x="5206800" y="1924550"/>
            <a:ext cx="33156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newlist = [x for x in range(10)]</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rgbClr val="A5CF27"/>
                </a:solidFill>
                <a:latin typeface="Fira Code"/>
                <a:ea typeface="Fira Code"/>
                <a:cs typeface="Fira Code"/>
                <a:sym typeface="Fira Code"/>
              </a:rPr>
              <a:t>‘’’Δημιουργήσαμε μια λίστα από το 0 μέχρι και το 9 και της έχουμε δώσει και όνομα σε μια και μόνο γραμμή κώδικα.</a:t>
            </a:r>
            <a:endParaRPr>
              <a:solidFill>
                <a:srgbClr val="A5CF27"/>
              </a:solidFill>
              <a:latin typeface="Fira Code"/>
              <a:ea typeface="Fira Code"/>
              <a:cs typeface="Fira Code"/>
              <a:sym typeface="Fira Code"/>
            </a:endParaRPr>
          </a:p>
          <a:p>
            <a:pPr indent="0" lvl="0" marL="0" rtl="0" algn="l">
              <a:spcBef>
                <a:spcPts val="0"/>
              </a:spcBef>
              <a:spcAft>
                <a:spcPts val="0"/>
              </a:spcAft>
              <a:buNone/>
            </a:pPr>
            <a:r>
              <a:rPr lang="en">
                <a:solidFill>
                  <a:srgbClr val="A5CF27"/>
                </a:solidFill>
                <a:latin typeface="Fira Code"/>
                <a:ea typeface="Fira Code"/>
                <a:cs typeface="Fira Code"/>
                <a:sym typeface="Fira Code"/>
              </a:rPr>
              <a:t>Αν πάρουμε μια εκτύπωση της newlist θα έχουμε:’’’</a:t>
            </a:r>
            <a:endParaRPr>
              <a:solidFill>
                <a:srgbClr val="A5CF27"/>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[0, 1, 2, 3, 4, 5, 6, 7, 8, 9]</a:t>
            </a:r>
            <a:endParaRPr>
              <a:solidFill>
                <a:schemeClr val="lt2"/>
              </a:solidFill>
              <a:latin typeface="Fira Code"/>
              <a:ea typeface="Fira Code"/>
              <a:cs typeface="Fira Code"/>
              <a:sym typeface="Fira Code"/>
            </a:endParaRPr>
          </a:p>
          <a:p>
            <a:pPr indent="0" lvl="0" marL="0" rtl="0" algn="l">
              <a:spcBef>
                <a:spcPts val="0"/>
              </a:spcBef>
              <a:spcAft>
                <a:spcPts val="0"/>
              </a:spcAft>
              <a:buNone/>
            </a:pPr>
            <a:r>
              <a:t/>
            </a:r>
            <a:endParaRPr>
              <a:solidFill>
                <a:schemeClr val="lt2"/>
              </a:solidFill>
              <a:latin typeface="Fira Code"/>
              <a:ea typeface="Fira Code"/>
              <a:cs typeface="Fira Code"/>
              <a:sym typeface="Fira Code"/>
            </a:endParaRPr>
          </a:p>
          <a:p>
            <a:pPr indent="0" lvl="0" marL="0" rtl="0" algn="l">
              <a:spcBef>
                <a:spcPts val="0"/>
              </a:spcBef>
              <a:spcAft>
                <a:spcPts val="0"/>
              </a:spcAft>
              <a:buNone/>
            </a:pPr>
            <a:r>
              <a:t/>
            </a:r>
            <a:endParaRPr>
              <a:solidFill>
                <a:schemeClr val="lt2"/>
              </a:solidFill>
              <a:latin typeface="Fira Code"/>
              <a:ea typeface="Fira Code"/>
              <a:cs typeface="Fira Code"/>
              <a:sym typeface="Fira Code"/>
            </a:endParaRPr>
          </a:p>
        </p:txBody>
      </p:sp>
      <p:sp>
        <p:nvSpPr>
          <p:cNvPr id="553" name="Google Shape;553;p29"/>
          <p:cNvSpPr txBox="1"/>
          <p:nvPr/>
        </p:nvSpPr>
        <p:spPr>
          <a:xfrm>
            <a:off x="5240400" y="1537875"/>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54" name="Google Shape;554;p29"/>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1</a:t>
            </a:r>
            <a:endParaRPr>
              <a:solidFill>
                <a:schemeClr val="lt1"/>
              </a:solidFill>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47"/>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32.3.0</a:t>
            </a:r>
            <a:r>
              <a:rPr lang="en" sz="5000">
                <a:solidFill>
                  <a:schemeClr val="accent6"/>
                </a:solidFill>
              </a:rPr>
              <a:t>{</a:t>
            </a:r>
            <a:endParaRPr sz="5000">
              <a:solidFill>
                <a:schemeClr val="accent6"/>
              </a:solidFill>
            </a:endParaRPr>
          </a:p>
        </p:txBody>
      </p:sp>
      <p:sp>
        <p:nvSpPr>
          <p:cNvPr id="796" name="Google Shape;796;p47"/>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6"/>
                </a:solidFill>
              </a:rPr>
              <a:t>[</a:t>
            </a:r>
            <a:r>
              <a:rPr lang="en" sz="2400">
                <a:solidFill>
                  <a:schemeClr val="accent1"/>
                </a:solidFill>
              </a:rPr>
              <a:t>Lambda </a:t>
            </a:r>
            <a:r>
              <a:rPr lang="en" sz="2400">
                <a:solidFill>
                  <a:schemeClr val="lt2"/>
                </a:solidFill>
              </a:rPr>
              <a:t>Functions</a:t>
            </a:r>
            <a:r>
              <a:rPr lang="en" sz="2400">
                <a:solidFill>
                  <a:schemeClr val="accent6"/>
                </a:solidFill>
              </a:rPr>
              <a:t>]</a:t>
            </a:r>
            <a:endParaRPr sz="2400">
              <a:solidFill>
                <a:schemeClr val="accent6"/>
              </a:solidFill>
            </a:endParaRPr>
          </a:p>
        </p:txBody>
      </p:sp>
      <p:sp>
        <p:nvSpPr>
          <p:cNvPr id="797" name="Google Shape;797;p47"/>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798" name="Google Shape;798;p47"/>
          <p:cNvCxnSpPr>
            <a:endCxn id="797"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799" name="Google Shape;799;p47"/>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800" name="Google Shape;800;p47"/>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801" name="Google Shape;801;p47"/>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802" name="Google Shape;802;p47"/>
          <p:cNvSpPr txBox="1"/>
          <p:nvPr>
            <p:ph idx="1" type="subTitle"/>
          </p:nvPr>
        </p:nvSpPr>
        <p:spPr>
          <a:xfrm>
            <a:off x="2563925" y="2348013"/>
            <a:ext cx="58455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500"/>
              <a:t>Στην Python, οι συναρτήσεις lambda, επίσης γνωστές ως ανώνυμες συναρτήσεις, είναι μικρές συναρτήσεις που δημιουργούνται inline και δεν απαιτούν μια τυπική δήλωση def. Χρησιμοποιούνται συχνά όταν</a:t>
            </a:r>
            <a:endParaRPr sz="1500"/>
          </a:p>
          <a:p>
            <a:pPr indent="0" lvl="0" marL="0" rtl="0" algn="l">
              <a:spcBef>
                <a:spcPts val="1200"/>
              </a:spcBef>
              <a:spcAft>
                <a:spcPts val="400"/>
              </a:spcAft>
              <a:buNone/>
            </a:pPr>
            <a:r>
              <a:rPr lang="en" sz="1500"/>
              <a:t>χρειαζόμαστε μια απλή συνάρτηση για ένα σύντομο χρονικό διάστημα, συνήθως ως όρισμα σε συναρτήσεις υψηλότερης προτεραιότητας ή σε καταστάσεις όπου η δημιουργία μιας ξεχωριστής συνάρτησης θα ήταν περιττή.</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48"/>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32.3.1</a:t>
            </a:r>
            <a:r>
              <a:rPr lang="en" sz="5000">
                <a:solidFill>
                  <a:schemeClr val="accent6"/>
                </a:solidFill>
              </a:rPr>
              <a:t>{</a:t>
            </a:r>
            <a:endParaRPr sz="5000">
              <a:solidFill>
                <a:schemeClr val="accent6"/>
              </a:solidFill>
            </a:endParaRPr>
          </a:p>
        </p:txBody>
      </p:sp>
      <p:sp>
        <p:nvSpPr>
          <p:cNvPr id="808" name="Google Shape;808;p48"/>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6"/>
                </a:solidFill>
              </a:rPr>
              <a:t>[</a:t>
            </a:r>
            <a:r>
              <a:rPr lang="en" sz="2400">
                <a:solidFill>
                  <a:schemeClr val="accent1"/>
                </a:solidFill>
              </a:rPr>
              <a:t>Lambda Functions </a:t>
            </a:r>
            <a:r>
              <a:rPr lang="en" sz="2400">
                <a:solidFill>
                  <a:schemeClr val="accent6"/>
                </a:solidFill>
              </a:rPr>
              <a:t>- </a:t>
            </a:r>
            <a:r>
              <a:rPr lang="en" sz="2400">
                <a:solidFill>
                  <a:schemeClr val="lt2"/>
                </a:solidFill>
              </a:rPr>
              <a:t>Παραδείγματα</a:t>
            </a:r>
            <a:r>
              <a:rPr lang="en" sz="2400">
                <a:solidFill>
                  <a:schemeClr val="accent6"/>
                </a:solidFill>
              </a:rPr>
              <a:t>]</a:t>
            </a:r>
            <a:endParaRPr sz="2400">
              <a:solidFill>
                <a:schemeClr val="accent6"/>
              </a:solidFill>
            </a:endParaRPr>
          </a:p>
        </p:txBody>
      </p:sp>
      <p:sp>
        <p:nvSpPr>
          <p:cNvPr id="809" name="Google Shape;809;p48"/>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810" name="Google Shape;810;p48"/>
          <p:cNvCxnSpPr>
            <a:endCxn id="809"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811" name="Google Shape;811;p48"/>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812" name="Google Shape;812;p48"/>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813" name="Google Shape;813;p48"/>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814" name="Google Shape;814;p48"/>
          <p:cNvSpPr txBox="1"/>
          <p:nvPr>
            <p:ph idx="1" type="subTitle"/>
          </p:nvPr>
        </p:nvSpPr>
        <p:spPr>
          <a:xfrm>
            <a:off x="2563925" y="2348025"/>
            <a:ext cx="35253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100"/>
              <a:t>def func(x):</a:t>
            </a:r>
            <a:endParaRPr sz="1100"/>
          </a:p>
          <a:p>
            <a:pPr indent="0" lvl="0" marL="0" rtl="0" algn="l">
              <a:spcBef>
                <a:spcPts val="1200"/>
              </a:spcBef>
              <a:spcAft>
                <a:spcPts val="0"/>
              </a:spcAft>
              <a:buNone/>
            </a:pPr>
            <a:r>
              <a:rPr lang="en" sz="1100"/>
              <a:t>    return x ** 2</a:t>
            </a:r>
            <a:endParaRPr sz="1100"/>
          </a:p>
          <a:p>
            <a:pPr indent="0" lvl="0" marL="0" rtl="0" algn="l">
              <a:spcBef>
                <a:spcPts val="1200"/>
              </a:spcBef>
              <a:spcAft>
                <a:spcPts val="0"/>
              </a:spcAft>
              <a:buNone/>
            </a:pPr>
            <a:r>
              <a:rPr lang="en" sz="1100"/>
              <a:t> </a:t>
            </a:r>
            <a:endParaRPr sz="1100"/>
          </a:p>
          <a:p>
            <a:pPr indent="0" lvl="0" marL="0" rtl="0" algn="l">
              <a:spcBef>
                <a:spcPts val="1200"/>
              </a:spcBef>
              <a:spcAft>
                <a:spcPts val="0"/>
              </a:spcAft>
              <a:buNone/>
            </a:pPr>
            <a:r>
              <a:rPr lang="en" sz="1100"/>
              <a:t>def process_numbers(numbers, func):</a:t>
            </a:r>
            <a:endParaRPr sz="1100"/>
          </a:p>
          <a:p>
            <a:pPr indent="0" lvl="0" marL="0" rtl="0" algn="l">
              <a:spcBef>
                <a:spcPts val="1200"/>
              </a:spcBef>
              <a:spcAft>
                <a:spcPts val="0"/>
              </a:spcAft>
              <a:buNone/>
            </a:pPr>
            <a:r>
              <a:rPr lang="en" sz="1100"/>
              <a:t>    processed_numbers = []</a:t>
            </a:r>
            <a:endParaRPr sz="1100"/>
          </a:p>
          <a:p>
            <a:pPr indent="0" lvl="0" marL="0" rtl="0" algn="l">
              <a:spcBef>
                <a:spcPts val="1200"/>
              </a:spcBef>
              <a:spcAft>
                <a:spcPts val="0"/>
              </a:spcAft>
              <a:buNone/>
            </a:pPr>
            <a:r>
              <a:rPr lang="en" sz="1100"/>
              <a:t>    for num in numbers:</a:t>
            </a:r>
            <a:endParaRPr sz="1200"/>
          </a:p>
          <a:p>
            <a:pPr indent="0" lvl="0" marL="0" rtl="0" algn="l">
              <a:spcBef>
                <a:spcPts val="1200"/>
              </a:spcBef>
              <a:spcAft>
                <a:spcPts val="0"/>
              </a:spcAft>
              <a:buNone/>
            </a:pPr>
            <a:r>
              <a:rPr lang="en" sz="1100"/>
              <a:t>        processed_numbers.append(func(num))</a:t>
            </a:r>
            <a:endParaRPr sz="1100"/>
          </a:p>
          <a:p>
            <a:pPr indent="0" lvl="0" marL="0" rtl="0" algn="l">
              <a:spcBef>
                <a:spcPts val="1200"/>
              </a:spcBef>
              <a:spcAft>
                <a:spcPts val="400"/>
              </a:spcAft>
              <a:buNone/>
            </a:pPr>
            <a:r>
              <a:rPr lang="en" sz="1100"/>
              <a:t>    return processed_numbers</a:t>
            </a:r>
            <a:endParaRPr sz="1100"/>
          </a:p>
        </p:txBody>
      </p:sp>
      <p:sp>
        <p:nvSpPr>
          <p:cNvPr id="815" name="Google Shape;815;p48"/>
          <p:cNvSpPr txBox="1"/>
          <p:nvPr/>
        </p:nvSpPr>
        <p:spPr>
          <a:xfrm>
            <a:off x="5951150" y="1530300"/>
            <a:ext cx="3050100" cy="28968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200">
                <a:solidFill>
                  <a:schemeClr val="lt1"/>
                </a:solidFill>
                <a:latin typeface="Fira Code"/>
                <a:ea typeface="Fira Code"/>
                <a:cs typeface="Fira Code"/>
                <a:sym typeface="Fira Code"/>
              </a:rPr>
              <a:t>Παράδειγμα χρήσης:</a:t>
            </a:r>
            <a:endParaRPr sz="1200">
              <a:solidFill>
                <a:schemeClr val="lt1"/>
              </a:solidFill>
              <a:latin typeface="Fira Code"/>
              <a:ea typeface="Fira Code"/>
              <a:cs typeface="Fira Code"/>
              <a:sym typeface="Fira Code"/>
            </a:endParaRPr>
          </a:p>
          <a:p>
            <a:pPr indent="0" lvl="0" marL="0" rtl="0" algn="l">
              <a:spcBef>
                <a:spcPts val="1200"/>
              </a:spcBef>
              <a:spcAft>
                <a:spcPts val="0"/>
              </a:spcAft>
              <a:buNone/>
            </a:pPr>
            <a:r>
              <a:rPr lang="en" sz="1200">
                <a:solidFill>
                  <a:schemeClr val="accent3"/>
                </a:solidFill>
                <a:latin typeface="Fira Code"/>
                <a:ea typeface="Fira Code"/>
                <a:cs typeface="Fira Code"/>
                <a:sym typeface="Fira Code"/>
              </a:rPr>
              <a:t>numbers = [1, 2, 3, 4, 5]</a:t>
            </a:r>
            <a:endParaRPr sz="1200">
              <a:solidFill>
                <a:schemeClr val="accent3"/>
              </a:solidFill>
              <a:latin typeface="Fira Code"/>
              <a:ea typeface="Fira Code"/>
              <a:cs typeface="Fira Code"/>
              <a:sym typeface="Fira Code"/>
            </a:endParaRPr>
          </a:p>
          <a:p>
            <a:pPr indent="0" lvl="0" marL="0" rtl="0" algn="l">
              <a:spcBef>
                <a:spcPts val="1200"/>
              </a:spcBef>
              <a:spcAft>
                <a:spcPts val="0"/>
              </a:spcAft>
              <a:buNone/>
            </a:pPr>
            <a:r>
              <a:rPr lang="en" sz="1200">
                <a:solidFill>
                  <a:schemeClr val="accent3"/>
                </a:solidFill>
                <a:latin typeface="Fira Code"/>
                <a:ea typeface="Fira Code"/>
                <a:cs typeface="Fira Code"/>
                <a:sym typeface="Fira Code"/>
              </a:rPr>
              <a:t>result = process_numbers(numbers, func)</a:t>
            </a:r>
            <a:endParaRPr sz="1200">
              <a:solidFill>
                <a:schemeClr val="accent3"/>
              </a:solidFill>
              <a:latin typeface="Fira Code"/>
              <a:ea typeface="Fira Code"/>
              <a:cs typeface="Fira Code"/>
              <a:sym typeface="Fira Code"/>
            </a:endParaRPr>
          </a:p>
          <a:p>
            <a:pPr indent="0" lvl="0" marL="0" rtl="0" algn="l">
              <a:spcBef>
                <a:spcPts val="1200"/>
              </a:spcBef>
              <a:spcAft>
                <a:spcPts val="0"/>
              </a:spcAft>
              <a:buNone/>
            </a:pPr>
            <a:r>
              <a:rPr lang="en" sz="1200">
                <a:solidFill>
                  <a:schemeClr val="accent3"/>
                </a:solidFill>
                <a:latin typeface="Fira Code"/>
                <a:ea typeface="Fira Code"/>
                <a:cs typeface="Fira Code"/>
                <a:sym typeface="Fira Code"/>
              </a:rPr>
              <a:t>print(result)</a:t>
            </a:r>
            <a:endParaRPr sz="1200">
              <a:solidFill>
                <a:schemeClr val="accent3"/>
              </a:solidFill>
              <a:latin typeface="Fira Code"/>
              <a:ea typeface="Fira Code"/>
              <a:cs typeface="Fira Code"/>
              <a:sym typeface="Fira Code"/>
            </a:endParaRPr>
          </a:p>
          <a:p>
            <a:pPr indent="0" lvl="0" marL="0" rtl="0" algn="l">
              <a:spcBef>
                <a:spcPts val="1200"/>
              </a:spcBef>
              <a:spcAft>
                <a:spcPts val="0"/>
              </a:spcAft>
              <a:buNone/>
            </a:pPr>
            <a:r>
              <a:rPr lang="en" sz="1200">
                <a:solidFill>
                  <a:schemeClr val="lt1"/>
                </a:solidFill>
                <a:latin typeface="Fira Code"/>
                <a:ea typeface="Fira Code"/>
                <a:cs typeface="Fira Code"/>
                <a:sym typeface="Fira Code"/>
              </a:rPr>
              <a:t>Έξοδος:</a:t>
            </a:r>
            <a:r>
              <a:rPr lang="en" sz="1200">
                <a:solidFill>
                  <a:schemeClr val="accent3"/>
                </a:solidFill>
                <a:latin typeface="Fira Code"/>
                <a:ea typeface="Fira Code"/>
                <a:cs typeface="Fira Code"/>
                <a:sym typeface="Fira Code"/>
              </a:rPr>
              <a:t> [1, 4, 9, 16, 25]</a:t>
            </a:r>
            <a:endParaRPr sz="1200">
              <a:solidFill>
                <a:schemeClr val="accent3"/>
              </a:solidFill>
              <a:latin typeface="Fira Code"/>
              <a:ea typeface="Fira Code"/>
              <a:cs typeface="Fira Code"/>
              <a:sym typeface="Fira Code"/>
            </a:endParaRPr>
          </a:p>
          <a:p>
            <a:pPr indent="0" lvl="0" marL="0" rtl="0" algn="l">
              <a:spcBef>
                <a:spcPts val="400"/>
              </a:spcBef>
              <a:spcAft>
                <a:spcPts val="0"/>
              </a:spcAft>
              <a:buNone/>
            </a:pPr>
            <a:r>
              <a:t/>
            </a:r>
            <a:endParaRPr sz="1600">
              <a:solidFill>
                <a:schemeClr val="dk2"/>
              </a:solidFill>
              <a:latin typeface="Fira Code"/>
              <a:ea typeface="Fira Code"/>
              <a:cs typeface="Fira Code"/>
              <a:sym typeface="Fira Cod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9"/>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32.3.2</a:t>
            </a:r>
            <a:r>
              <a:rPr lang="en" sz="5000">
                <a:solidFill>
                  <a:schemeClr val="accent6"/>
                </a:solidFill>
              </a:rPr>
              <a:t>{</a:t>
            </a:r>
            <a:endParaRPr sz="5000">
              <a:solidFill>
                <a:schemeClr val="accent6"/>
              </a:solidFill>
            </a:endParaRPr>
          </a:p>
        </p:txBody>
      </p:sp>
      <p:sp>
        <p:nvSpPr>
          <p:cNvPr id="821" name="Google Shape;821;p49"/>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6"/>
                </a:solidFill>
              </a:rPr>
              <a:t>[</a:t>
            </a:r>
            <a:r>
              <a:rPr lang="en" sz="2400">
                <a:solidFill>
                  <a:schemeClr val="accent1"/>
                </a:solidFill>
              </a:rPr>
              <a:t>Lambda Functions </a:t>
            </a:r>
            <a:r>
              <a:rPr lang="en" sz="2400">
                <a:solidFill>
                  <a:schemeClr val="accent6"/>
                </a:solidFill>
              </a:rPr>
              <a:t>- </a:t>
            </a:r>
            <a:r>
              <a:rPr lang="en" sz="2400">
                <a:solidFill>
                  <a:schemeClr val="lt2"/>
                </a:solidFill>
              </a:rPr>
              <a:t>Παραδείγματα</a:t>
            </a:r>
            <a:r>
              <a:rPr lang="en" sz="2400">
                <a:solidFill>
                  <a:schemeClr val="accent6"/>
                </a:solidFill>
              </a:rPr>
              <a:t>]</a:t>
            </a:r>
            <a:endParaRPr sz="2400">
              <a:solidFill>
                <a:schemeClr val="accent6"/>
              </a:solidFill>
            </a:endParaRPr>
          </a:p>
        </p:txBody>
      </p:sp>
      <p:sp>
        <p:nvSpPr>
          <p:cNvPr id="822" name="Google Shape;822;p49"/>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823" name="Google Shape;823;p49"/>
          <p:cNvCxnSpPr>
            <a:endCxn id="822"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824" name="Google Shape;824;p49"/>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825" name="Google Shape;825;p49"/>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826" name="Google Shape;826;p49"/>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827" name="Google Shape;827;p49"/>
          <p:cNvSpPr txBox="1"/>
          <p:nvPr>
            <p:ph idx="1" type="subTitle"/>
          </p:nvPr>
        </p:nvSpPr>
        <p:spPr>
          <a:xfrm>
            <a:off x="2362025" y="1370900"/>
            <a:ext cx="60333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400"/>
              </a:spcAft>
              <a:buNone/>
            </a:pPr>
            <a:r>
              <a:rPr lang="en" sz="1700"/>
              <a:t>Επιστρέψτε το τετράγωνο κάθε αριθμού μιας δεδομένης λίστας</a:t>
            </a:r>
            <a:endParaRPr sz="1700"/>
          </a:p>
        </p:txBody>
      </p:sp>
      <p:sp>
        <p:nvSpPr>
          <p:cNvPr id="828" name="Google Shape;828;p49"/>
          <p:cNvSpPr txBox="1"/>
          <p:nvPr/>
        </p:nvSpPr>
        <p:spPr>
          <a:xfrm>
            <a:off x="2444225" y="2153900"/>
            <a:ext cx="6535800" cy="21138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600">
                <a:solidFill>
                  <a:schemeClr val="accent3"/>
                </a:solidFill>
                <a:latin typeface="Fira Code"/>
                <a:ea typeface="Fira Code"/>
                <a:cs typeface="Fira Code"/>
                <a:sym typeface="Fira Code"/>
              </a:rPr>
              <a:t>numbers = [1, 2, 3, 4, 5]</a:t>
            </a:r>
            <a:endParaRPr sz="1600">
              <a:solidFill>
                <a:schemeClr val="accent3"/>
              </a:solidFill>
              <a:latin typeface="Fira Code"/>
              <a:ea typeface="Fira Code"/>
              <a:cs typeface="Fira Code"/>
              <a:sym typeface="Fira Code"/>
            </a:endParaRPr>
          </a:p>
          <a:p>
            <a:pPr indent="0" lvl="0" marL="0" rtl="0" algn="l">
              <a:spcBef>
                <a:spcPts val="1200"/>
              </a:spcBef>
              <a:spcAft>
                <a:spcPts val="0"/>
              </a:spcAft>
              <a:buNone/>
            </a:pPr>
            <a:r>
              <a:rPr lang="en" sz="1600">
                <a:solidFill>
                  <a:schemeClr val="accent3"/>
                </a:solidFill>
                <a:latin typeface="Fira Code"/>
                <a:ea typeface="Fira Code"/>
                <a:cs typeface="Fira Code"/>
                <a:sym typeface="Fira Code"/>
              </a:rPr>
              <a:t>result = process_numbers(numbers, lambda x: x ** 2)</a:t>
            </a:r>
            <a:endParaRPr sz="1600">
              <a:solidFill>
                <a:schemeClr val="accent3"/>
              </a:solidFill>
              <a:latin typeface="Fira Code"/>
              <a:ea typeface="Fira Code"/>
              <a:cs typeface="Fira Code"/>
              <a:sym typeface="Fira Code"/>
            </a:endParaRPr>
          </a:p>
          <a:p>
            <a:pPr indent="0" lvl="0" marL="0" rtl="0" algn="l">
              <a:spcBef>
                <a:spcPts val="1200"/>
              </a:spcBef>
              <a:spcAft>
                <a:spcPts val="0"/>
              </a:spcAft>
              <a:buNone/>
            </a:pPr>
            <a:r>
              <a:rPr lang="en" sz="1600">
                <a:solidFill>
                  <a:schemeClr val="accent3"/>
                </a:solidFill>
                <a:latin typeface="Fira Code"/>
                <a:ea typeface="Fira Code"/>
                <a:cs typeface="Fira Code"/>
                <a:sym typeface="Fira Code"/>
              </a:rPr>
              <a:t>print(result) </a:t>
            </a:r>
            <a:endParaRPr sz="1600">
              <a:solidFill>
                <a:schemeClr val="accent3"/>
              </a:solidFill>
              <a:latin typeface="Fira Code"/>
              <a:ea typeface="Fira Code"/>
              <a:cs typeface="Fira Code"/>
              <a:sym typeface="Fira Code"/>
            </a:endParaRPr>
          </a:p>
          <a:p>
            <a:pPr indent="0" lvl="0" marL="0" rtl="0" algn="l">
              <a:spcBef>
                <a:spcPts val="1200"/>
              </a:spcBef>
              <a:spcAft>
                <a:spcPts val="400"/>
              </a:spcAft>
              <a:buNone/>
            </a:pPr>
            <a:r>
              <a:rPr lang="en" sz="1600">
                <a:solidFill>
                  <a:schemeClr val="lt1"/>
                </a:solidFill>
                <a:latin typeface="Fira Code"/>
                <a:ea typeface="Fira Code"/>
                <a:cs typeface="Fira Code"/>
                <a:sym typeface="Fira Code"/>
              </a:rPr>
              <a:t># Έξοδος</a:t>
            </a:r>
            <a:r>
              <a:rPr lang="en" sz="1600">
                <a:solidFill>
                  <a:schemeClr val="accent3"/>
                </a:solidFill>
                <a:latin typeface="Fira Code"/>
                <a:ea typeface="Fira Code"/>
                <a:cs typeface="Fira Code"/>
                <a:sym typeface="Fira Code"/>
              </a:rPr>
              <a:t>: [1, 4, 9, 16, 25]</a:t>
            </a:r>
            <a:endParaRPr sz="1600">
              <a:solidFill>
                <a:schemeClr val="dk2"/>
              </a:solidFill>
              <a:latin typeface="Fira Code"/>
              <a:ea typeface="Fira Code"/>
              <a:cs typeface="Fira Code"/>
              <a:sym typeface="Fira Cod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0"/>
          <p:cNvSpPr txBox="1"/>
          <p:nvPr>
            <p:ph type="title"/>
          </p:nvPr>
        </p:nvSpPr>
        <p:spPr>
          <a:xfrm flipH="1">
            <a:off x="962625" y="747250"/>
            <a:ext cx="1728300" cy="11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3000"/>
              <a:t>33.2.0</a:t>
            </a:r>
            <a:r>
              <a:rPr lang="en" sz="5000">
                <a:solidFill>
                  <a:schemeClr val="accent6"/>
                </a:solidFill>
              </a:rPr>
              <a:t>{</a:t>
            </a:r>
            <a:endParaRPr sz="5000">
              <a:solidFill>
                <a:schemeClr val="accent6"/>
              </a:solidFill>
            </a:endParaRPr>
          </a:p>
        </p:txBody>
      </p:sp>
      <p:sp>
        <p:nvSpPr>
          <p:cNvPr id="834" name="Google Shape;834;p50"/>
          <p:cNvSpPr txBox="1"/>
          <p:nvPr>
            <p:ph idx="2" type="title"/>
          </p:nvPr>
        </p:nvSpPr>
        <p:spPr>
          <a:xfrm>
            <a:off x="2607600" y="695575"/>
            <a:ext cx="6252900" cy="53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accent1"/>
                </a:solidFill>
              </a:rPr>
              <a:t>Ασκήσεις</a:t>
            </a:r>
            <a:endParaRPr sz="2400">
              <a:solidFill>
                <a:schemeClr val="lt2"/>
              </a:solidFill>
            </a:endParaRPr>
          </a:p>
        </p:txBody>
      </p:sp>
      <p:sp>
        <p:nvSpPr>
          <p:cNvPr id="835" name="Google Shape;835;p50"/>
          <p:cNvSpPr txBox="1"/>
          <p:nvPr/>
        </p:nvSpPr>
        <p:spPr>
          <a:xfrm>
            <a:off x="1629825" y="3644175"/>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836" name="Google Shape;836;p50"/>
          <p:cNvCxnSpPr>
            <a:endCxn id="835" idx="0"/>
          </p:cNvCxnSpPr>
          <p:nvPr/>
        </p:nvCxnSpPr>
        <p:spPr>
          <a:xfrm flipH="1">
            <a:off x="1882875" y="1834875"/>
            <a:ext cx="12600" cy="1809300"/>
          </a:xfrm>
          <a:prstGeom prst="straightConnector1">
            <a:avLst/>
          </a:prstGeom>
          <a:noFill/>
          <a:ln cap="flat" cmpd="sng" w="9525">
            <a:solidFill>
              <a:schemeClr val="accent4"/>
            </a:solidFill>
            <a:prstDash val="solid"/>
            <a:round/>
            <a:headEnd len="sm" w="sm" type="none"/>
            <a:tailEnd len="sm" w="sm" type="none"/>
          </a:ln>
        </p:spPr>
      </p:cxnSp>
      <p:sp>
        <p:nvSpPr>
          <p:cNvPr id="837" name="Google Shape;837;p50"/>
          <p:cNvSpPr txBox="1"/>
          <p:nvPr>
            <p:ph idx="4294967295"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20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Γλώσσα Προγραμματισμού Python</a:t>
            </a:r>
            <a:endParaRPr b="0" i="0" sz="1400" u="none" cap="none" strike="noStrike">
              <a:solidFill>
                <a:schemeClr val="dk2"/>
              </a:solidFill>
              <a:latin typeface="Fira Code"/>
              <a:ea typeface="Fira Code"/>
              <a:cs typeface="Fira Code"/>
              <a:sym typeface="Fira Code"/>
            </a:endParaRPr>
          </a:p>
        </p:txBody>
      </p:sp>
      <p:sp>
        <p:nvSpPr>
          <p:cNvPr id="838" name="Google Shape;838;p50"/>
          <p:cNvSpPr txBox="1"/>
          <p:nvPr>
            <p:ph idx="4294967295"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ex-apostaseos</a:t>
            </a:r>
            <a:r>
              <a:rPr b="0" i="0" lang="en" sz="1400" u="none" cap="none" strike="noStrike">
                <a:solidFill>
                  <a:schemeClr val="accent3"/>
                </a:solidFill>
                <a:latin typeface="Fira Code"/>
                <a:ea typeface="Fira Code"/>
                <a:cs typeface="Fira Code"/>
                <a:sym typeface="Fira Code"/>
              </a:rPr>
              <a:t>.html</a:t>
            </a:r>
            <a:endParaRPr b="0" i="0" sz="1400" u="none" cap="none" strike="noStrike">
              <a:solidFill>
                <a:schemeClr val="accent3"/>
              </a:solidFill>
              <a:latin typeface="Fira Code"/>
              <a:ea typeface="Fira Code"/>
              <a:cs typeface="Fira Code"/>
              <a:sym typeface="Fira Code"/>
            </a:endParaRPr>
          </a:p>
        </p:txBody>
      </p:sp>
      <p:sp>
        <p:nvSpPr>
          <p:cNvPr id="839" name="Google Shape;839;p50"/>
          <p:cNvSpPr txBox="1"/>
          <p:nvPr>
            <p:ph idx="4294967295"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Fira Code"/>
              <a:buNone/>
            </a:pPr>
            <a:r>
              <a:rPr b="0" i="0" lang="en" sz="1400" u="none" cap="none" strike="noStrike">
                <a:solidFill>
                  <a:schemeClr val="dk2"/>
                </a:solidFill>
                <a:latin typeface="Fira Code"/>
                <a:ea typeface="Fira Code"/>
                <a:cs typeface="Fira Code"/>
                <a:sym typeface="Fira Code"/>
              </a:rPr>
              <a:t>diarkeia_10-mines</a:t>
            </a:r>
            <a:r>
              <a:rPr b="0" i="0" lang="en" sz="1400" u="none" cap="none" strike="noStrike">
                <a:solidFill>
                  <a:schemeClr val="accent3"/>
                </a:solidFill>
                <a:latin typeface="Fira Code"/>
                <a:ea typeface="Fira Code"/>
                <a:cs typeface="Fira Code"/>
                <a:sym typeface="Fira Code"/>
              </a:rPr>
              <a:t>.css</a:t>
            </a:r>
            <a:endParaRPr b="0" i="0" sz="1400" u="none" cap="none" strike="noStrike">
              <a:solidFill>
                <a:schemeClr val="accent3"/>
              </a:solidFill>
              <a:latin typeface="Fira Code"/>
              <a:ea typeface="Fira Code"/>
              <a:cs typeface="Fira Code"/>
              <a:sym typeface="Fira Code"/>
            </a:endParaRPr>
          </a:p>
        </p:txBody>
      </p:sp>
      <p:sp>
        <p:nvSpPr>
          <p:cNvPr id="840" name="Google Shape;840;p50"/>
          <p:cNvSpPr txBox="1"/>
          <p:nvPr>
            <p:ph idx="1" type="subTitle"/>
          </p:nvPr>
        </p:nvSpPr>
        <p:spPr>
          <a:xfrm>
            <a:off x="2664675" y="2256013"/>
            <a:ext cx="5845500" cy="7830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000">
                <a:solidFill>
                  <a:schemeClr val="accent6"/>
                </a:solidFill>
              </a:rPr>
              <a:t>Γράψτε μια συνάρτηση η οποία μας επιστρέφει μόνο τις μεγάλες λέξεις από τη λίστα: </a:t>
            </a:r>
            <a:endParaRPr sz="1000">
              <a:solidFill>
                <a:schemeClr val="accent6"/>
              </a:solidFill>
            </a:endParaRPr>
          </a:p>
          <a:p>
            <a:pPr indent="0" lvl="0" marL="0" rtl="0" algn="l">
              <a:spcBef>
                <a:spcPts val="1200"/>
              </a:spcBef>
              <a:spcAft>
                <a:spcPts val="0"/>
              </a:spcAft>
              <a:buNone/>
            </a:pPr>
            <a:r>
              <a:rPr lang="en" sz="1000">
                <a:solidFill>
                  <a:schemeClr val="accent6"/>
                </a:solidFill>
              </a:rPr>
              <a:t>long_words=['blog', 'Treehouse', 'Python_Rules', 'hi'])</a:t>
            </a:r>
            <a:endParaRPr sz="1000">
              <a:solidFill>
                <a:schemeClr val="accent6"/>
              </a:solidFill>
            </a:endParaRPr>
          </a:p>
          <a:p>
            <a:pPr indent="0" lvl="0" marL="0" rtl="0" algn="l">
              <a:spcBef>
                <a:spcPts val="1200"/>
              </a:spcBef>
              <a:spcAft>
                <a:spcPts val="0"/>
              </a:spcAft>
              <a:buNone/>
            </a:pPr>
            <a:r>
              <a:rPr lang="en" sz="1000">
                <a:solidFill>
                  <a:schemeClr val="accent6"/>
                </a:solidFill>
              </a:rPr>
              <a:t>Μπορούμε να πούμε πως οποιαδήποτε λέξη μεγαλύτερη από 7 χαρακτήρες είναι μια μεγάλη λέξη. Γράψτε την πρώτα με τον κλασικό τρόπο και κατόπιν χρησιμοποιήστε list comprehensions:</a:t>
            </a:r>
            <a:endParaRPr sz="1000">
              <a:solidFill>
                <a:schemeClr val="accent6"/>
              </a:solidFill>
            </a:endParaRPr>
          </a:p>
          <a:p>
            <a:pPr indent="0" lvl="0" marL="0" rtl="0" algn="l">
              <a:spcBef>
                <a:spcPts val="1200"/>
              </a:spcBef>
              <a:spcAft>
                <a:spcPts val="0"/>
              </a:spcAft>
              <a:buNone/>
            </a:pPr>
            <a:r>
              <a:t/>
            </a:r>
            <a:endParaRPr sz="1000">
              <a:solidFill>
                <a:schemeClr val="accent6"/>
              </a:solidFill>
            </a:endParaRPr>
          </a:p>
          <a:p>
            <a:pPr indent="0" lvl="0" marL="0" rtl="0" algn="l">
              <a:spcBef>
                <a:spcPts val="1200"/>
              </a:spcBef>
              <a:spcAft>
                <a:spcPts val="400"/>
              </a:spcAft>
              <a:buNone/>
            </a:pPr>
            <a:r>
              <a:t/>
            </a:r>
            <a:endParaRPr sz="1000">
              <a:solidFill>
                <a:schemeClr val="accent6"/>
              </a:solidFill>
            </a:endParaRPr>
          </a:p>
        </p:txBody>
      </p:sp>
      <p:sp>
        <p:nvSpPr>
          <p:cNvPr id="841" name="Google Shape;841;p50"/>
          <p:cNvSpPr txBox="1"/>
          <p:nvPr/>
        </p:nvSpPr>
        <p:spPr>
          <a:xfrm>
            <a:off x="2709900" y="1317750"/>
            <a:ext cx="22317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Άσκηση 1</a:t>
            </a:r>
            <a:endParaRPr>
              <a:solidFill>
                <a:schemeClr val="lt1"/>
              </a:solidFill>
              <a:latin typeface="Fira Code"/>
              <a:ea typeface="Fira Code"/>
              <a:cs typeface="Fira Code"/>
              <a:sym typeface="Fira Code"/>
            </a:endParaRPr>
          </a:p>
        </p:txBody>
      </p:sp>
      <p:sp>
        <p:nvSpPr>
          <p:cNvPr id="842" name="Google Shape;842;p50"/>
          <p:cNvSpPr txBox="1"/>
          <p:nvPr>
            <p:ph idx="1" type="subTitle"/>
          </p:nvPr>
        </p:nvSpPr>
        <p:spPr>
          <a:xfrm>
            <a:off x="2664675" y="3781799"/>
            <a:ext cx="5845500" cy="4929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000">
                <a:solidFill>
                  <a:schemeClr val="accent6"/>
                </a:solidFill>
              </a:rPr>
              <a:t>Χρησιμοποιήστε σαν δεδομένα τα παραπάνω, αλλά δεχτείτε μόνο αριθμούς μικρότερους από το 5.</a:t>
            </a:r>
            <a:endParaRPr sz="1000">
              <a:solidFill>
                <a:schemeClr val="accent6"/>
              </a:solidFill>
            </a:endParaRPr>
          </a:p>
          <a:p>
            <a:pPr indent="0" lvl="0" marL="0" rtl="0" algn="l">
              <a:spcBef>
                <a:spcPts val="1200"/>
              </a:spcBef>
              <a:spcAft>
                <a:spcPts val="0"/>
              </a:spcAft>
              <a:buNone/>
            </a:pPr>
            <a:r>
              <a:rPr lang="en" sz="1000">
                <a:solidFill>
                  <a:schemeClr val="dk2"/>
                </a:solidFill>
              </a:rPr>
              <a:t>Δείτε κι άλλες ασκήσεις στις σημειώσεις…</a:t>
            </a:r>
            <a:endParaRPr sz="1000">
              <a:solidFill>
                <a:schemeClr val="dk2"/>
              </a:solidFill>
            </a:endParaRPr>
          </a:p>
          <a:p>
            <a:pPr indent="0" lvl="0" marL="0" rtl="0" algn="l">
              <a:spcBef>
                <a:spcPts val="1200"/>
              </a:spcBef>
              <a:spcAft>
                <a:spcPts val="400"/>
              </a:spcAft>
              <a:buNone/>
            </a:pPr>
            <a:r>
              <a:t/>
            </a:r>
            <a:endParaRPr sz="1000">
              <a:solidFill>
                <a:schemeClr val="accent6"/>
              </a:solidFill>
            </a:endParaRPr>
          </a:p>
        </p:txBody>
      </p:sp>
      <p:sp>
        <p:nvSpPr>
          <p:cNvPr id="843" name="Google Shape;843;p50"/>
          <p:cNvSpPr txBox="1"/>
          <p:nvPr/>
        </p:nvSpPr>
        <p:spPr>
          <a:xfrm>
            <a:off x="2767000" y="3084275"/>
            <a:ext cx="22317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Άσκηση 2</a:t>
            </a:r>
            <a:endParaRPr>
              <a:solidFill>
                <a:schemeClr val="lt1"/>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0"/>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60" name="Google Shape;560;p30"/>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61" name="Google Shape;561;p30"/>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62" name="Google Shape;562;p30"/>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63" name="Google Shape;563;p30"/>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64" name="Google Shape;564;p30"/>
          <p:cNvSpPr txBox="1"/>
          <p:nvPr>
            <p:ph idx="8" type="subTitle"/>
          </p:nvPr>
        </p:nvSpPr>
        <p:spPr>
          <a:xfrm>
            <a:off x="2104150" y="198980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rPr>
              <a:t>Χρησιμοποιήστε σαν δεδομένα τα παραπάνω, αλλά δεχτείτε μόνο αριθμούς μικρότερους από το 5:</a:t>
            </a:r>
            <a:endParaRPr sz="1300">
              <a:solidFill>
                <a:schemeClr val="accent3"/>
              </a:solidFill>
            </a:endParaRPr>
          </a:p>
        </p:txBody>
      </p:sp>
      <p:sp>
        <p:nvSpPr>
          <p:cNvPr id="565" name="Google Shape;565;p30"/>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33.0.2</a:t>
            </a:r>
            <a:r>
              <a:rPr lang="en" sz="5000">
                <a:solidFill>
                  <a:schemeClr val="accent6"/>
                </a:solidFill>
              </a:rPr>
              <a:t>{</a:t>
            </a:r>
            <a:endParaRPr sz="5000">
              <a:solidFill>
                <a:schemeClr val="accent6"/>
              </a:solidFill>
            </a:endParaRPr>
          </a:p>
        </p:txBody>
      </p:sp>
      <p:sp>
        <p:nvSpPr>
          <p:cNvPr id="566" name="Google Shape;566;p30"/>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567" name="Google Shape;567;p30"/>
          <p:cNvSpPr txBox="1"/>
          <p:nvPr/>
        </p:nvSpPr>
        <p:spPr>
          <a:xfrm>
            <a:off x="5206800" y="1924550"/>
            <a:ext cx="33156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newlist = [x for x in range(10) if x &lt; 5]</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‘’’Ζητώντας την εκτύπωση της παραπάνω λίστας έχουμε:’’’</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rPr lang="en">
                <a:solidFill>
                  <a:schemeClr val="lt2"/>
                </a:solidFill>
                <a:latin typeface="Fira Code"/>
                <a:ea typeface="Fira Code"/>
                <a:cs typeface="Fira Code"/>
                <a:sym typeface="Fira Code"/>
              </a:rPr>
              <a:t>[0, 1, 2, 3, 4]</a:t>
            </a:r>
            <a:endParaRPr>
              <a:solidFill>
                <a:schemeClr val="lt2"/>
              </a:solidFill>
              <a:latin typeface="Fira Code"/>
              <a:ea typeface="Fira Code"/>
              <a:cs typeface="Fira Code"/>
              <a:sym typeface="Fira Code"/>
            </a:endParaRPr>
          </a:p>
        </p:txBody>
      </p:sp>
      <p:sp>
        <p:nvSpPr>
          <p:cNvPr id="568" name="Google Shape;568;p30"/>
          <p:cNvSpPr txBox="1"/>
          <p:nvPr/>
        </p:nvSpPr>
        <p:spPr>
          <a:xfrm>
            <a:off x="5240400" y="1537875"/>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69" name="Google Shape;569;p30"/>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2</a:t>
            </a:r>
            <a:endParaRPr>
              <a:solidFill>
                <a:schemeClr val="lt1"/>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1"/>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75" name="Google Shape;575;p31"/>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76" name="Google Shape;576;p31"/>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77" name="Google Shape;577;p31"/>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78" name="Google Shape;578;p31"/>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79" name="Google Shape;579;p31"/>
          <p:cNvSpPr txBox="1"/>
          <p:nvPr>
            <p:ph idx="8" type="subTitle"/>
          </p:nvPr>
        </p:nvSpPr>
        <p:spPr>
          <a:xfrm>
            <a:off x="2104150" y="198980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rPr>
              <a:t>Έστω η παρακάτω λίστα με ονόματα φρούτων: </a:t>
            </a:r>
            <a:endParaRPr sz="1300">
              <a:solidFill>
                <a:schemeClr val="accent3"/>
              </a:solidFill>
            </a:endParaRPr>
          </a:p>
          <a:p>
            <a:pPr indent="0" lvl="0" marL="0" rtl="0" algn="l">
              <a:spcBef>
                <a:spcPts val="0"/>
              </a:spcBef>
              <a:spcAft>
                <a:spcPts val="0"/>
              </a:spcAft>
              <a:buNone/>
            </a:pPr>
            <a:r>
              <a:rPr lang="en" sz="1300">
                <a:solidFill>
                  <a:schemeClr val="accent3"/>
                </a:solidFill>
              </a:rPr>
              <a:t>fruits = ["apple", "banana", "cherry", "kiwi", "mango"]</a:t>
            </a:r>
            <a:endParaRPr sz="1300">
              <a:solidFill>
                <a:schemeClr val="accent3"/>
              </a:solidFill>
            </a:endParaRPr>
          </a:p>
          <a:p>
            <a:pPr indent="0" lvl="0" marL="0" rtl="0" algn="l">
              <a:spcBef>
                <a:spcPts val="0"/>
              </a:spcBef>
              <a:spcAft>
                <a:spcPts val="0"/>
              </a:spcAft>
              <a:buNone/>
            </a:pPr>
            <a:r>
              <a:rPr lang="en" sz="1300">
                <a:solidFill>
                  <a:schemeClr val="accent3"/>
                </a:solidFill>
              </a:rPr>
              <a:t>Μετατρέψτε τα στοιχεία της λίστας σε κεφαλαία γράμματα με μια και μόνο γραμμή κώδικα.</a:t>
            </a:r>
            <a:endParaRPr sz="1300">
              <a:solidFill>
                <a:schemeClr val="accent3"/>
              </a:solidFill>
            </a:endParaRPr>
          </a:p>
        </p:txBody>
      </p:sp>
      <p:sp>
        <p:nvSpPr>
          <p:cNvPr id="580" name="Google Shape;580;p31"/>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33.0.3</a:t>
            </a:r>
            <a:r>
              <a:rPr lang="en" sz="5000">
                <a:solidFill>
                  <a:schemeClr val="accent6"/>
                </a:solidFill>
              </a:rPr>
              <a:t>{</a:t>
            </a:r>
            <a:endParaRPr sz="5000">
              <a:solidFill>
                <a:schemeClr val="accent6"/>
              </a:solidFill>
            </a:endParaRPr>
          </a:p>
        </p:txBody>
      </p:sp>
      <p:sp>
        <p:nvSpPr>
          <p:cNvPr id="581" name="Google Shape;581;p31"/>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582" name="Google Shape;582;p31"/>
          <p:cNvSpPr txBox="1"/>
          <p:nvPr/>
        </p:nvSpPr>
        <p:spPr>
          <a:xfrm>
            <a:off x="5206800" y="1843125"/>
            <a:ext cx="33156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newlist = [x.upper() for x in fruits]</a:t>
            </a:r>
            <a:endParaRPr>
              <a:solidFill>
                <a:schemeClr val="lt2"/>
              </a:solidFill>
              <a:latin typeface="Fira Code"/>
              <a:ea typeface="Fira Code"/>
              <a:cs typeface="Fira Code"/>
              <a:sym typeface="Fira Code"/>
            </a:endParaRPr>
          </a:p>
          <a:p>
            <a:pPr indent="0" lvl="0" marL="0" rtl="0" algn="l">
              <a:spcBef>
                <a:spcPts val="0"/>
              </a:spcBef>
              <a:spcAft>
                <a:spcPts val="0"/>
              </a:spcAft>
              <a:buNone/>
            </a:pPr>
            <a:r>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‘’’Δηλαδή:</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fruits = ["apple", "banana", "cherry", "kiwi", "mango"]</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newlist = [x.upper() for x in fruits]</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print(newlist)’’’</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1"/>
                </a:solidFill>
                <a:latin typeface="Fira Code"/>
                <a:ea typeface="Fira Code"/>
                <a:cs typeface="Fira Code"/>
                <a:sym typeface="Fira Code"/>
              </a:rPr>
              <a:t>#Έξοδος:</a:t>
            </a:r>
            <a:endParaRPr>
              <a:solidFill>
                <a:schemeClr val="lt1"/>
              </a:solidFill>
              <a:latin typeface="Fira Code"/>
              <a:ea typeface="Fira Code"/>
              <a:cs typeface="Fira Code"/>
              <a:sym typeface="Fira Code"/>
            </a:endParaRPr>
          </a:p>
          <a:p>
            <a:pPr indent="0" lvl="0" marL="0" rtl="0" algn="l">
              <a:spcBef>
                <a:spcPts val="0"/>
              </a:spcBef>
              <a:spcAft>
                <a:spcPts val="0"/>
              </a:spcAft>
              <a:buNone/>
            </a:pPr>
            <a:r>
              <a:rPr lang="en">
                <a:solidFill>
                  <a:schemeClr val="lt1"/>
                </a:solidFill>
                <a:latin typeface="Fira Code"/>
                <a:ea typeface="Fira Code"/>
                <a:cs typeface="Fira Code"/>
                <a:sym typeface="Fira Code"/>
              </a:rPr>
              <a:t> ['APPLE', 'BANANA', 'CHERRY', 'KIWI', 'MANGO']</a:t>
            </a:r>
            <a:endParaRPr>
              <a:solidFill>
                <a:schemeClr val="lt1"/>
              </a:solidFill>
              <a:latin typeface="Fira Code"/>
              <a:ea typeface="Fira Code"/>
              <a:cs typeface="Fira Code"/>
              <a:sym typeface="Fira Code"/>
            </a:endParaRPr>
          </a:p>
        </p:txBody>
      </p:sp>
      <p:sp>
        <p:nvSpPr>
          <p:cNvPr id="583" name="Google Shape;583;p31"/>
          <p:cNvSpPr txBox="1"/>
          <p:nvPr/>
        </p:nvSpPr>
        <p:spPr>
          <a:xfrm>
            <a:off x="5206800" y="1408650"/>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84" name="Google Shape;584;p31"/>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3</a:t>
            </a:r>
            <a:endParaRPr>
              <a:solidFill>
                <a:schemeClr val="lt1"/>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2"/>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590" name="Google Shape;590;p32"/>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591" name="Google Shape;591;p32"/>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592" name="Google Shape;592;p32"/>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593" name="Google Shape;593;p32"/>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594" name="Google Shape;594;p32"/>
          <p:cNvSpPr txBox="1"/>
          <p:nvPr>
            <p:ph idx="8" type="subTitle"/>
          </p:nvPr>
        </p:nvSpPr>
        <p:spPr>
          <a:xfrm>
            <a:off x="2104150" y="198980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rPr>
              <a:t>Αντικαταστήστε όλες τις τιμές των στοιχείων της λίστας με τη λέξη</a:t>
            </a:r>
            <a:endParaRPr sz="1300">
              <a:solidFill>
                <a:schemeClr val="accent3"/>
              </a:solidFill>
            </a:endParaRPr>
          </a:p>
          <a:p>
            <a:pPr indent="0" lvl="0" marL="0" rtl="0" algn="l">
              <a:spcBef>
                <a:spcPts val="0"/>
              </a:spcBef>
              <a:spcAft>
                <a:spcPts val="0"/>
              </a:spcAft>
              <a:buNone/>
            </a:pPr>
            <a:r>
              <a:rPr lang="en" sz="1300">
                <a:solidFill>
                  <a:schemeClr val="accent3"/>
                </a:solidFill>
              </a:rPr>
              <a:t>“hello”:</a:t>
            </a:r>
            <a:endParaRPr sz="1300">
              <a:solidFill>
                <a:schemeClr val="accent3"/>
              </a:solidFill>
            </a:endParaRPr>
          </a:p>
        </p:txBody>
      </p:sp>
      <p:sp>
        <p:nvSpPr>
          <p:cNvPr id="595" name="Google Shape;595;p32"/>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33.0.4</a:t>
            </a:r>
            <a:r>
              <a:rPr lang="en" sz="5000">
                <a:solidFill>
                  <a:schemeClr val="accent6"/>
                </a:solidFill>
              </a:rPr>
              <a:t>{</a:t>
            </a:r>
            <a:endParaRPr sz="5000">
              <a:solidFill>
                <a:schemeClr val="accent6"/>
              </a:solidFill>
            </a:endParaRPr>
          </a:p>
        </p:txBody>
      </p:sp>
      <p:sp>
        <p:nvSpPr>
          <p:cNvPr id="596" name="Google Shape;596;p32"/>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597" name="Google Shape;597;p32"/>
          <p:cNvSpPr txBox="1"/>
          <p:nvPr/>
        </p:nvSpPr>
        <p:spPr>
          <a:xfrm>
            <a:off x="5206800" y="1843125"/>
            <a:ext cx="33156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newlist = ['hello' for x in fruits]</a:t>
            </a:r>
            <a:endParaRPr>
              <a:solidFill>
                <a:schemeClr val="lt2"/>
              </a:solidFill>
              <a:latin typeface="Fira Code"/>
              <a:ea typeface="Fira Code"/>
              <a:cs typeface="Fira Code"/>
              <a:sym typeface="Fira Code"/>
            </a:endParaRPr>
          </a:p>
          <a:p>
            <a:pPr indent="0" lvl="0" marL="0" rtl="0" algn="l">
              <a:spcBef>
                <a:spcPts val="0"/>
              </a:spcBef>
              <a:spcAft>
                <a:spcPts val="0"/>
              </a:spcAft>
              <a:buNone/>
            </a:pPr>
            <a:r>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‘’’Δηλαδή:</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fruits = ["apple", "banana", "cherry", "kiwi", "mango"]</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newlist = ['hello' for x in fruits]</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print(newlist)’’’</a:t>
            </a:r>
            <a:endParaRPr>
              <a:solidFill>
                <a:schemeClr val="accent2"/>
              </a:solidFill>
              <a:latin typeface="Fira Code"/>
              <a:ea typeface="Fira Code"/>
              <a:cs typeface="Fira Code"/>
              <a:sym typeface="Fira Code"/>
            </a:endParaRPr>
          </a:p>
          <a:p>
            <a:pPr indent="0" lvl="0" marL="0" rtl="0" algn="l">
              <a:spcBef>
                <a:spcPts val="0"/>
              </a:spcBef>
              <a:spcAft>
                <a:spcPts val="0"/>
              </a:spcAft>
              <a:buNone/>
            </a:pPr>
            <a:r>
              <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n">
                <a:solidFill>
                  <a:schemeClr val="lt1"/>
                </a:solidFill>
                <a:latin typeface="Fira Code"/>
                <a:ea typeface="Fira Code"/>
                <a:cs typeface="Fira Code"/>
                <a:sym typeface="Fira Code"/>
              </a:rPr>
              <a:t># Έξοδος:</a:t>
            </a:r>
            <a:endParaRPr>
              <a:solidFill>
                <a:schemeClr val="lt1"/>
              </a:solidFill>
              <a:latin typeface="Fira Code"/>
              <a:ea typeface="Fira Code"/>
              <a:cs typeface="Fira Code"/>
              <a:sym typeface="Fira Code"/>
            </a:endParaRPr>
          </a:p>
          <a:p>
            <a:pPr indent="0" lvl="0" marL="0" rtl="0" algn="l">
              <a:spcBef>
                <a:spcPts val="0"/>
              </a:spcBef>
              <a:spcAft>
                <a:spcPts val="0"/>
              </a:spcAft>
              <a:buNone/>
            </a:pPr>
            <a:r>
              <a:rPr lang="en">
                <a:solidFill>
                  <a:schemeClr val="lt1"/>
                </a:solidFill>
                <a:latin typeface="Fira Code"/>
                <a:ea typeface="Fira Code"/>
                <a:cs typeface="Fira Code"/>
                <a:sym typeface="Fira Code"/>
              </a:rPr>
              <a:t>['hello', 'hello', 'hello', 'hello', 'hello']</a:t>
            </a:r>
            <a:endParaRPr>
              <a:solidFill>
                <a:schemeClr val="lt1"/>
              </a:solidFill>
              <a:latin typeface="Fira Code"/>
              <a:ea typeface="Fira Code"/>
              <a:cs typeface="Fira Code"/>
              <a:sym typeface="Fira Code"/>
            </a:endParaRPr>
          </a:p>
        </p:txBody>
      </p:sp>
      <p:sp>
        <p:nvSpPr>
          <p:cNvPr id="598" name="Google Shape;598;p32"/>
          <p:cNvSpPr txBox="1"/>
          <p:nvPr/>
        </p:nvSpPr>
        <p:spPr>
          <a:xfrm>
            <a:off x="5206800" y="1408650"/>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599" name="Google Shape;599;p32"/>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4</a:t>
            </a:r>
            <a:endParaRPr>
              <a:solidFill>
                <a:schemeClr val="lt1"/>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3"/>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605" name="Google Shape;605;p33"/>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06" name="Google Shape;606;p33"/>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07" name="Google Shape;607;p33"/>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08" name="Google Shape;608;p33"/>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609" name="Google Shape;609;p33"/>
          <p:cNvSpPr txBox="1"/>
          <p:nvPr>
            <p:ph idx="8" type="subTitle"/>
          </p:nvPr>
        </p:nvSpPr>
        <p:spPr>
          <a:xfrm>
            <a:off x="2104150" y="198980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rPr>
              <a:t>Γράψτε μια γραμμή κώδικα για να πάρετε την παραπάνω λίστα, η οποία όμως να επιστρέφει  "orange" αντί για "banana":</a:t>
            </a:r>
            <a:endParaRPr sz="1300">
              <a:solidFill>
                <a:schemeClr val="accent3"/>
              </a:solidFill>
            </a:endParaRPr>
          </a:p>
        </p:txBody>
      </p:sp>
      <p:sp>
        <p:nvSpPr>
          <p:cNvPr id="610" name="Google Shape;610;p33"/>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33.0.5</a:t>
            </a:r>
            <a:r>
              <a:rPr lang="en" sz="5000">
                <a:solidFill>
                  <a:schemeClr val="accent6"/>
                </a:solidFill>
              </a:rPr>
              <a:t>{</a:t>
            </a:r>
            <a:endParaRPr sz="5000">
              <a:solidFill>
                <a:schemeClr val="accent6"/>
              </a:solidFill>
            </a:endParaRPr>
          </a:p>
        </p:txBody>
      </p:sp>
      <p:sp>
        <p:nvSpPr>
          <p:cNvPr id="611" name="Google Shape;611;p33"/>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612" name="Google Shape;612;p33"/>
          <p:cNvSpPr txBox="1"/>
          <p:nvPr/>
        </p:nvSpPr>
        <p:spPr>
          <a:xfrm>
            <a:off x="5206800" y="1843125"/>
            <a:ext cx="36966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Fira Code"/>
                <a:ea typeface="Fira Code"/>
                <a:cs typeface="Fira Code"/>
                <a:sym typeface="Fira Code"/>
              </a:rPr>
              <a:t>newlist = [x if x != "banana" else "orange" for x in fruits]</a:t>
            </a:r>
            <a:endParaRPr sz="1200">
              <a:solidFill>
                <a:schemeClr val="lt2"/>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chemeClr val="accent2"/>
                </a:solidFill>
                <a:latin typeface="Fira Code"/>
                <a:ea typeface="Fira Code"/>
                <a:cs typeface="Fira Code"/>
                <a:sym typeface="Fira Code"/>
              </a:rPr>
              <a:t>‘’’Δηλαδή:</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chemeClr val="accent2"/>
                </a:solidFill>
                <a:latin typeface="Fira Code"/>
                <a:ea typeface="Fira Code"/>
                <a:cs typeface="Fira Code"/>
                <a:sym typeface="Fira Code"/>
              </a:rPr>
              <a:t>fruits = ["apple", "banana", "cherry", "kiwi", "mango"]</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chemeClr val="accent2"/>
                </a:solidFill>
                <a:latin typeface="Fira Code"/>
                <a:ea typeface="Fira Code"/>
                <a:cs typeface="Fira Code"/>
                <a:sym typeface="Fira Code"/>
              </a:rPr>
              <a:t>newlist = [x if x != "banana" else "orange" for x in fruits]</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chemeClr val="accent2"/>
                </a:solidFill>
                <a:latin typeface="Fira Code"/>
                <a:ea typeface="Fira Code"/>
                <a:cs typeface="Fira Code"/>
                <a:sym typeface="Fira Code"/>
              </a:rPr>
              <a:t>print(newlist)</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chemeClr val="accent2"/>
                </a:solidFill>
                <a:latin typeface="Fira Code"/>
                <a:ea typeface="Fira Code"/>
                <a:cs typeface="Fira Code"/>
                <a:sym typeface="Fira Code"/>
              </a:rPr>
              <a:t>Η παραπάνω έκφραση λέει:</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chemeClr val="accent2"/>
                </a:solidFill>
                <a:latin typeface="Fira Code"/>
                <a:ea typeface="Fira Code"/>
                <a:cs typeface="Fira Code"/>
                <a:sym typeface="Fira Code"/>
              </a:rPr>
              <a:t>Επίστρεψε κάθε φρούτο αν δεν είναι μπανάνα, όμως αν είναι μπανάνα,</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chemeClr val="accent2"/>
                </a:solidFill>
                <a:latin typeface="Fira Code"/>
                <a:ea typeface="Fira Code"/>
                <a:cs typeface="Fira Code"/>
                <a:sym typeface="Fira Code"/>
              </a:rPr>
              <a:t>επίστρεψε πορτοκάλι’’’</a:t>
            </a:r>
            <a:endParaRPr sz="1200">
              <a:solidFill>
                <a:schemeClr val="accent2"/>
              </a:solidFill>
              <a:latin typeface="Fira Code"/>
              <a:ea typeface="Fira Code"/>
              <a:cs typeface="Fira Code"/>
              <a:sym typeface="Fira Code"/>
            </a:endParaRPr>
          </a:p>
          <a:p>
            <a:pPr indent="0" lvl="0" marL="0" rtl="0" algn="l">
              <a:spcBef>
                <a:spcPts val="0"/>
              </a:spcBef>
              <a:spcAft>
                <a:spcPts val="0"/>
              </a:spcAft>
              <a:buNone/>
            </a:pPr>
            <a:r>
              <a:rPr lang="en" sz="1200">
                <a:solidFill>
                  <a:srgbClr val="FF5858"/>
                </a:solidFill>
                <a:latin typeface="Fira Code"/>
                <a:ea typeface="Fira Code"/>
                <a:cs typeface="Fira Code"/>
                <a:sym typeface="Fira Code"/>
              </a:rPr>
              <a:t># Έξοδος:</a:t>
            </a:r>
            <a:endParaRPr sz="1200">
              <a:solidFill>
                <a:srgbClr val="FF5858"/>
              </a:solidFill>
              <a:latin typeface="Fira Code"/>
              <a:ea typeface="Fira Code"/>
              <a:cs typeface="Fira Code"/>
              <a:sym typeface="Fira Code"/>
            </a:endParaRPr>
          </a:p>
          <a:p>
            <a:pPr indent="0" lvl="0" marL="0" rtl="0" algn="l">
              <a:spcBef>
                <a:spcPts val="0"/>
              </a:spcBef>
              <a:spcAft>
                <a:spcPts val="0"/>
              </a:spcAft>
              <a:buNone/>
            </a:pPr>
            <a:r>
              <a:rPr lang="en" sz="1200">
                <a:solidFill>
                  <a:srgbClr val="FF5858"/>
                </a:solidFill>
                <a:latin typeface="Fira Code"/>
                <a:ea typeface="Fira Code"/>
                <a:cs typeface="Fira Code"/>
                <a:sym typeface="Fira Code"/>
              </a:rPr>
              <a:t>['apple', 'orange', 'cherry', 'kiwi', 'mango']</a:t>
            </a:r>
            <a:endParaRPr sz="1200">
              <a:solidFill>
                <a:srgbClr val="FF5858"/>
              </a:solidFill>
              <a:latin typeface="Fira Code"/>
              <a:ea typeface="Fira Code"/>
              <a:cs typeface="Fira Code"/>
              <a:sym typeface="Fira Code"/>
            </a:endParaRPr>
          </a:p>
        </p:txBody>
      </p:sp>
      <p:sp>
        <p:nvSpPr>
          <p:cNvPr id="613" name="Google Shape;613;p33"/>
          <p:cNvSpPr txBox="1"/>
          <p:nvPr/>
        </p:nvSpPr>
        <p:spPr>
          <a:xfrm>
            <a:off x="5206800" y="1408650"/>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614" name="Google Shape;614;p33"/>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5</a:t>
            </a:r>
            <a:endParaRPr>
              <a:solidFill>
                <a:schemeClr val="lt1"/>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4"/>
          <p:cNvSpPr txBox="1"/>
          <p:nvPr>
            <p:ph idx="1" type="subTitle"/>
          </p:nvPr>
        </p:nvSpPr>
        <p:spPr>
          <a:xfrm>
            <a:off x="710125" y="4694725"/>
            <a:ext cx="4865100" cy="3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Γλώσσα Προγραμματισμού Python</a:t>
            </a:r>
            <a:endParaRPr/>
          </a:p>
        </p:txBody>
      </p:sp>
      <p:sp>
        <p:nvSpPr>
          <p:cNvPr id="620" name="Google Shape;620;p34"/>
          <p:cNvSpPr txBox="1"/>
          <p:nvPr>
            <p:ph idx="1" type="subTitle"/>
          </p:nvPr>
        </p:nvSpPr>
        <p:spPr>
          <a:xfrm>
            <a:off x="10325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ex-apostaseos</a:t>
            </a:r>
            <a:r>
              <a:rPr lang="en" sz="1400">
                <a:solidFill>
                  <a:schemeClr val="accent3"/>
                </a:solidFill>
              </a:rPr>
              <a:t>.</a:t>
            </a:r>
            <a:r>
              <a:rPr lang="en">
                <a:solidFill>
                  <a:schemeClr val="accent6"/>
                </a:solidFill>
              </a:rPr>
              <a:t>html</a:t>
            </a:r>
            <a:endParaRPr sz="1400">
              <a:solidFill>
                <a:schemeClr val="accent6"/>
              </a:solidFill>
            </a:endParaRPr>
          </a:p>
        </p:txBody>
      </p:sp>
      <p:sp>
        <p:nvSpPr>
          <p:cNvPr id="621" name="Google Shape;621;p34"/>
          <p:cNvSpPr txBox="1"/>
          <p:nvPr>
            <p:ph idx="1" type="subTitle"/>
          </p:nvPr>
        </p:nvSpPr>
        <p:spPr>
          <a:xfrm>
            <a:off x="4502475" y="99075"/>
            <a:ext cx="4572000" cy="35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solidFill>
                  <a:schemeClr val="dk2"/>
                </a:solidFill>
              </a:rPr>
              <a:t>diarkeia_10-mines</a:t>
            </a:r>
            <a:r>
              <a:rPr lang="en" sz="1400">
                <a:solidFill>
                  <a:schemeClr val="accent3"/>
                </a:solidFill>
              </a:rPr>
              <a:t>.css</a:t>
            </a:r>
            <a:endParaRPr sz="1400">
              <a:solidFill>
                <a:schemeClr val="accent3"/>
              </a:solidFill>
            </a:endParaRPr>
          </a:p>
        </p:txBody>
      </p:sp>
      <p:sp>
        <p:nvSpPr>
          <p:cNvPr id="622" name="Google Shape;622;p34"/>
          <p:cNvSpPr txBox="1"/>
          <p:nvPr/>
        </p:nvSpPr>
        <p:spPr>
          <a:xfrm>
            <a:off x="1598050" y="3884576"/>
            <a:ext cx="506100" cy="78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chemeClr val="accent6"/>
                </a:solidFill>
                <a:latin typeface="Fira Code"/>
                <a:ea typeface="Fira Code"/>
                <a:cs typeface="Fira Code"/>
                <a:sym typeface="Fira Code"/>
              </a:rPr>
              <a:t>}</a:t>
            </a:r>
            <a:endParaRPr b="0" i="0" sz="5000" u="none" cap="none" strike="noStrike">
              <a:solidFill>
                <a:schemeClr val="accent6"/>
              </a:solidFill>
              <a:latin typeface="Fira Code"/>
              <a:ea typeface="Fira Code"/>
              <a:cs typeface="Fira Code"/>
              <a:sym typeface="Fira Code"/>
            </a:endParaRPr>
          </a:p>
        </p:txBody>
      </p:sp>
      <p:cxnSp>
        <p:nvCxnSpPr>
          <p:cNvPr id="623" name="Google Shape;623;p34"/>
          <p:cNvCxnSpPr/>
          <p:nvPr/>
        </p:nvCxnSpPr>
        <p:spPr>
          <a:xfrm flipH="1">
            <a:off x="1909363" y="1857338"/>
            <a:ext cx="20700" cy="2000100"/>
          </a:xfrm>
          <a:prstGeom prst="straightConnector1">
            <a:avLst/>
          </a:prstGeom>
          <a:noFill/>
          <a:ln cap="flat" cmpd="sng" w="9525">
            <a:solidFill>
              <a:schemeClr val="accent4"/>
            </a:solidFill>
            <a:prstDash val="solid"/>
            <a:round/>
            <a:headEnd len="sm" w="sm" type="none"/>
            <a:tailEnd len="sm" w="sm" type="none"/>
          </a:ln>
        </p:spPr>
      </p:cxnSp>
      <p:sp>
        <p:nvSpPr>
          <p:cNvPr id="624" name="Google Shape;624;p34"/>
          <p:cNvSpPr txBox="1"/>
          <p:nvPr>
            <p:ph idx="8" type="subTitle"/>
          </p:nvPr>
        </p:nvSpPr>
        <p:spPr>
          <a:xfrm>
            <a:off x="2104150" y="1989800"/>
            <a:ext cx="3315600" cy="11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accent3"/>
                </a:solidFill>
              </a:rPr>
              <a:t>Φτιάξτε μια λίστα η οποία να τυπώνει όλα τα τετράγωνα των αριθμών</a:t>
            </a:r>
            <a:endParaRPr sz="1300">
              <a:solidFill>
                <a:schemeClr val="accent3"/>
              </a:solidFill>
            </a:endParaRPr>
          </a:p>
          <a:p>
            <a:pPr indent="0" lvl="0" marL="0" rtl="0" algn="l">
              <a:spcBef>
                <a:spcPts val="0"/>
              </a:spcBef>
              <a:spcAft>
                <a:spcPts val="0"/>
              </a:spcAft>
              <a:buNone/>
            </a:pPr>
            <a:r>
              <a:rPr lang="en" sz="1300">
                <a:solidFill>
                  <a:schemeClr val="accent3"/>
                </a:solidFill>
              </a:rPr>
              <a:t>από το 1 μέχρι και το 9.</a:t>
            </a:r>
            <a:endParaRPr sz="1300">
              <a:solidFill>
                <a:schemeClr val="accent3"/>
              </a:solidFill>
            </a:endParaRPr>
          </a:p>
        </p:txBody>
      </p:sp>
      <p:sp>
        <p:nvSpPr>
          <p:cNvPr id="625" name="Google Shape;625;p34"/>
          <p:cNvSpPr txBox="1"/>
          <p:nvPr>
            <p:ph idx="6"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33.0.6</a:t>
            </a:r>
            <a:r>
              <a:rPr lang="en" sz="5000">
                <a:solidFill>
                  <a:schemeClr val="accent6"/>
                </a:solidFill>
              </a:rPr>
              <a:t>{</a:t>
            </a:r>
            <a:endParaRPr sz="5000">
              <a:solidFill>
                <a:schemeClr val="accent6"/>
              </a:solidFill>
            </a:endParaRPr>
          </a:p>
        </p:txBody>
      </p:sp>
      <p:sp>
        <p:nvSpPr>
          <p:cNvPr id="626" name="Google Shape;626;p34"/>
          <p:cNvSpPr txBox="1"/>
          <p:nvPr>
            <p:ph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2"/>
                </a:solidFill>
              </a:rPr>
              <a:t>Λύσεις Προηγούμενων </a:t>
            </a:r>
            <a:r>
              <a:rPr lang="en" sz="2500">
                <a:solidFill>
                  <a:schemeClr val="accent2"/>
                </a:solidFill>
              </a:rPr>
              <a:t>Ασκήσεων</a:t>
            </a:r>
            <a:endParaRPr sz="2500">
              <a:solidFill>
                <a:schemeClr val="lt2"/>
              </a:solidFill>
            </a:endParaRPr>
          </a:p>
        </p:txBody>
      </p:sp>
      <p:sp>
        <p:nvSpPr>
          <p:cNvPr id="627" name="Google Shape;627;p34"/>
          <p:cNvSpPr txBox="1"/>
          <p:nvPr/>
        </p:nvSpPr>
        <p:spPr>
          <a:xfrm>
            <a:off x="5206800" y="1843125"/>
            <a:ext cx="3696600" cy="17874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Fira Code"/>
                <a:ea typeface="Fira Code"/>
                <a:cs typeface="Fira Code"/>
                <a:sym typeface="Fira Code"/>
              </a:rPr>
              <a:t>squares_lst = [x**2 for x in range(10)]</a:t>
            </a:r>
            <a:endParaRPr sz="1200">
              <a:solidFill>
                <a:schemeClr val="lt2"/>
              </a:solidFill>
              <a:latin typeface="Fira Code"/>
              <a:ea typeface="Fira Code"/>
              <a:cs typeface="Fira Code"/>
              <a:sym typeface="Fira Code"/>
            </a:endParaRPr>
          </a:p>
          <a:p>
            <a:pPr indent="0" lvl="0" marL="0" rtl="0" algn="l">
              <a:spcBef>
                <a:spcPts val="0"/>
              </a:spcBef>
              <a:spcAft>
                <a:spcPts val="0"/>
              </a:spcAft>
              <a:buNone/>
            </a:pPr>
            <a:r>
              <a:rPr lang="en" sz="1200">
                <a:solidFill>
                  <a:schemeClr val="lt2"/>
                </a:solidFill>
                <a:latin typeface="Fira Code"/>
                <a:ea typeface="Fira Code"/>
                <a:cs typeface="Fira Code"/>
                <a:sym typeface="Fira Code"/>
              </a:rPr>
              <a:t>print(squares_lst)</a:t>
            </a:r>
            <a:endParaRPr sz="1200">
              <a:solidFill>
                <a:schemeClr val="lt2"/>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lt2"/>
              </a:solidFill>
              <a:latin typeface="Fira Code"/>
              <a:ea typeface="Fira Code"/>
              <a:cs typeface="Fira Code"/>
              <a:sym typeface="Fira Code"/>
            </a:endParaRPr>
          </a:p>
          <a:p>
            <a:pPr indent="0" lvl="0" marL="0" rtl="0" algn="l">
              <a:spcBef>
                <a:spcPts val="0"/>
              </a:spcBef>
              <a:spcAft>
                <a:spcPts val="0"/>
              </a:spcAft>
              <a:buNone/>
            </a:pPr>
            <a:r>
              <a:rPr lang="en" sz="1200">
                <a:solidFill>
                  <a:schemeClr val="lt1"/>
                </a:solidFill>
                <a:latin typeface="Fira Code"/>
                <a:ea typeface="Fira Code"/>
                <a:cs typeface="Fira Code"/>
                <a:sym typeface="Fira Code"/>
              </a:rPr>
              <a:t># Έξοδος:</a:t>
            </a:r>
            <a:endParaRPr sz="1200">
              <a:solidFill>
                <a:schemeClr val="lt1"/>
              </a:solidFill>
              <a:latin typeface="Fira Code"/>
              <a:ea typeface="Fira Code"/>
              <a:cs typeface="Fira Code"/>
              <a:sym typeface="Fira Code"/>
            </a:endParaRPr>
          </a:p>
          <a:p>
            <a:pPr indent="0" lvl="0" marL="0" rtl="0" algn="l">
              <a:spcBef>
                <a:spcPts val="0"/>
              </a:spcBef>
              <a:spcAft>
                <a:spcPts val="0"/>
              </a:spcAft>
              <a:buNone/>
            </a:pPr>
            <a:r>
              <a:rPr lang="en" sz="1200">
                <a:solidFill>
                  <a:schemeClr val="lt1"/>
                </a:solidFill>
                <a:latin typeface="Fira Code"/>
                <a:ea typeface="Fira Code"/>
                <a:cs typeface="Fira Code"/>
                <a:sym typeface="Fira Code"/>
              </a:rPr>
              <a:t>[0, 1, 4, 9, 16, 25, 36, 49, 64, 81]</a:t>
            </a:r>
            <a:endParaRPr sz="1200">
              <a:solidFill>
                <a:schemeClr val="lt1"/>
              </a:solidFill>
              <a:latin typeface="Fira Code"/>
              <a:ea typeface="Fira Code"/>
              <a:cs typeface="Fira Code"/>
              <a:sym typeface="Fira Code"/>
            </a:endParaRPr>
          </a:p>
        </p:txBody>
      </p:sp>
      <p:sp>
        <p:nvSpPr>
          <p:cNvPr id="628" name="Google Shape;628;p34"/>
          <p:cNvSpPr txBox="1"/>
          <p:nvPr/>
        </p:nvSpPr>
        <p:spPr>
          <a:xfrm>
            <a:off x="5206800" y="1408650"/>
            <a:ext cx="26493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ΛΥΣΗ</a:t>
            </a:r>
            <a:endParaRPr>
              <a:solidFill>
                <a:schemeClr val="lt1"/>
              </a:solidFill>
              <a:latin typeface="Fira Code"/>
              <a:ea typeface="Fira Code"/>
              <a:cs typeface="Fira Code"/>
              <a:sym typeface="Fira Code"/>
            </a:endParaRPr>
          </a:p>
        </p:txBody>
      </p:sp>
      <p:sp>
        <p:nvSpPr>
          <p:cNvPr id="629" name="Google Shape;629;p34"/>
          <p:cNvSpPr txBox="1"/>
          <p:nvPr/>
        </p:nvSpPr>
        <p:spPr>
          <a:xfrm>
            <a:off x="2203425" y="1402175"/>
            <a:ext cx="2471700" cy="3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Fira Code"/>
                <a:ea typeface="Fira Code"/>
                <a:cs typeface="Fira Code"/>
                <a:sym typeface="Fira Code"/>
              </a:rPr>
              <a:t>Άσκηση 6</a:t>
            </a:r>
            <a:endParaRPr>
              <a:solidFill>
                <a:schemeClr val="lt1"/>
              </a:solidFill>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35"/>
          <p:cNvSpPr txBox="1"/>
          <p:nvPr>
            <p:ph idx="2" type="title"/>
          </p:nvPr>
        </p:nvSpPr>
        <p:spPr>
          <a:xfrm>
            <a:off x="2683200" y="562825"/>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Κλάσεις  </a:t>
            </a:r>
            <a:r>
              <a:rPr lang="en" sz="2700">
                <a:solidFill>
                  <a:schemeClr val="accent3"/>
                </a:solidFill>
              </a:rPr>
              <a:t>-</a:t>
            </a:r>
            <a:r>
              <a:rPr lang="en" sz="2700">
                <a:solidFill>
                  <a:schemeClr val="accent1"/>
                </a:solidFill>
              </a:rPr>
              <a:t> </a:t>
            </a:r>
            <a:r>
              <a:rPr lang="en" sz="2700">
                <a:solidFill>
                  <a:schemeClr val="lt2"/>
                </a:solidFill>
              </a:rPr>
              <a:t>Κλάση Car</a:t>
            </a:r>
            <a:r>
              <a:rPr lang="en" sz="2700">
                <a:solidFill>
                  <a:schemeClr val="accent6"/>
                </a:solidFill>
              </a:rPr>
              <a:t>]</a:t>
            </a:r>
            <a:r>
              <a:rPr lang="en" sz="2700">
                <a:solidFill>
                  <a:schemeClr val="accent1"/>
                </a:solidFill>
              </a:rPr>
              <a:t> </a:t>
            </a:r>
            <a:endParaRPr sz="2700">
              <a:solidFill>
                <a:schemeClr val="accent3"/>
              </a:solidFill>
            </a:endParaRPr>
          </a:p>
        </p:txBody>
      </p:sp>
      <p:sp>
        <p:nvSpPr>
          <p:cNvPr id="635" name="Google Shape;635;p35"/>
          <p:cNvSpPr txBox="1"/>
          <p:nvPr/>
        </p:nvSpPr>
        <p:spPr>
          <a:xfrm>
            <a:off x="156600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6" name="Google Shape;636;p35"/>
          <p:cNvCxnSpPr>
            <a:endCxn id="635" idx="0"/>
          </p:cNvCxnSpPr>
          <p:nvPr/>
        </p:nvCxnSpPr>
        <p:spPr>
          <a:xfrm flipH="1">
            <a:off x="1819050" y="17772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37" name="Google Shape;637;p3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38" name="Google Shape;638;p3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39" name="Google Shape;639;p3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40" name="Google Shape;640;p35"/>
          <p:cNvSpPr txBox="1"/>
          <p:nvPr>
            <p:ph type="title"/>
          </p:nvPr>
        </p:nvSpPr>
        <p:spPr>
          <a:xfrm flipH="1">
            <a:off x="954900" y="67267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a:t>
            </a:r>
            <a:r>
              <a:rPr lang="en" sz="3000"/>
              <a:t>.1.1</a:t>
            </a:r>
            <a:r>
              <a:rPr lang="en" sz="5000">
                <a:solidFill>
                  <a:schemeClr val="accent6"/>
                </a:solidFill>
              </a:rPr>
              <a:t>{</a:t>
            </a:r>
            <a:endParaRPr sz="5000">
              <a:solidFill>
                <a:schemeClr val="accent6"/>
              </a:solidFill>
            </a:endParaRPr>
          </a:p>
        </p:txBody>
      </p:sp>
      <p:sp>
        <p:nvSpPr>
          <p:cNvPr id="641" name="Google Shape;641;p35"/>
          <p:cNvSpPr txBox="1"/>
          <p:nvPr>
            <p:ph idx="4294967295" type="subTitle"/>
          </p:nvPr>
        </p:nvSpPr>
        <p:spPr>
          <a:xfrm>
            <a:off x="2603425" y="2577300"/>
            <a:ext cx="5655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500">
                <a:solidFill>
                  <a:schemeClr val="accent2"/>
                </a:solidFill>
              </a:rPr>
              <a:t>Ας δημιουργήσουμε μια κλάση με όνομα "Car" που θα αναπαριστά ένα αυτοκίνητο. Ορίζουμε τα  χαρακτηριστικά όπως το μοντέλο (model), το χρώμα (color) και την ταχύτητα (speed), καθώς και μεθόδους όπως την επιτάχυνση (accelerate) και το φρενάρισμα (brake).</a:t>
            </a:r>
            <a:endParaRPr sz="15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6"/>
          <p:cNvSpPr txBox="1"/>
          <p:nvPr>
            <p:ph idx="2" type="title"/>
          </p:nvPr>
        </p:nvSpPr>
        <p:spPr>
          <a:xfrm>
            <a:off x="2584025" y="691350"/>
            <a:ext cx="62529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accent6"/>
                </a:solidFill>
              </a:rPr>
              <a:t>[</a:t>
            </a:r>
            <a:r>
              <a:rPr lang="en" sz="2700">
                <a:solidFill>
                  <a:schemeClr val="accent1"/>
                </a:solidFill>
              </a:rPr>
              <a:t>Κλάση φοιτητής</a:t>
            </a:r>
            <a:r>
              <a:rPr lang="en" sz="2700">
                <a:solidFill>
                  <a:schemeClr val="accent6"/>
                </a:solidFill>
              </a:rPr>
              <a:t>]</a:t>
            </a:r>
            <a:r>
              <a:rPr lang="en" sz="2700">
                <a:solidFill>
                  <a:schemeClr val="accent1"/>
                </a:solidFill>
              </a:rPr>
              <a:t> </a:t>
            </a:r>
            <a:endParaRPr sz="2700">
              <a:solidFill>
                <a:schemeClr val="accent3"/>
              </a:solidFill>
            </a:endParaRPr>
          </a:p>
        </p:txBody>
      </p:sp>
      <p:sp>
        <p:nvSpPr>
          <p:cNvPr id="647" name="Google Shape;647;p36"/>
          <p:cNvSpPr txBox="1"/>
          <p:nvPr/>
        </p:nvSpPr>
        <p:spPr>
          <a:xfrm>
            <a:off x="1591850" y="35671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8" name="Google Shape;648;p36"/>
          <p:cNvCxnSpPr>
            <a:endCxn id="647" idx="0"/>
          </p:cNvCxnSpPr>
          <p:nvPr/>
        </p:nvCxnSpPr>
        <p:spPr>
          <a:xfrm flipH="1">
            <a:off x="1844900" y="1757875"/>
            <a:ext cx="12600" cy="1809300"/>
          </a:xfrm>
          <a:prstGeom prst="straightConnector1">
            <a:avLst/>
          </a:prstGeom>
          <a:noFill/>
          <a:ln cap="flat" cmpd="sng" w="9525">
            <a:solidFill>
              <a:schemeClr val="accent4"/>
            </a:solidFill>
            <a:prstDash val="solid"/>
            <a:round/>
            <a:headEnd len="med" w="med" type="none"/>
            <a:tailEnd len="med" w="med" type="none"/>
          </a:ln>
        </p:spPr>
      </p:cxnSp>
      <p:sp>
        <p:nvSpPr>
          <p:cNvPr id="649" name="Google Shape;649;p3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400"/>
              </a:spcAft>
              <a:buNone/>
            </a:pPr>
            <a:r>
              <a:rPr lang="en" sz="1200">
                <a:solidFill>
                  <a:schemeClr val="accent3"/>
                </a:solidFill>
              </a:rPr>
              <a:t>Γλώσσα Προγραμματισμού Python</a:t>
            </a:r>
            <a:endParaRPr sz="1200">
              <a:solidFill>
                <a:schemeClr val="accent3"/>
              </a:solidFill>
            </a:endParaRPr>
          </a:p>
        </p:txBody>
      </p:sp>
      <p:sp>
        <p:nvSpPr>
          <p:cNvPr id="650" name="Google Shape;650;p3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ex-apostaseos</a:t>
            </a:r>
            <a:r>
              <a:rPr lang="en" sz="1400">
                <a:solidFill>
                  <a:schemeClr val="accent3"/>
                </a:solidFill>
              </a:rPr>
              <a:t>.html</a:t>
            </a:r>
            <a:endParaRPr sz="1400">
              <a:solidFill>
                <a:schemeClr val="accent3"/>
              </a:solidFill>
            </a:endParaRPr>
          </a:p>
        </p:txBody>
      </p:sp>
      <p:sp>
        <p:nvSpPr>
          <p:cNvPr id="651" name="Google Shape;651;p3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diarkeia_10-mines</a:t>
            </a:r>
            <a:r>
              <a:rPr lang="en" sz="1400">
                <a:solidFill>
                  <a:schemeClr val="accent3"/>
                </a:solidFill>
              </a:rPr>
              <a:t>.css</a:t>
            </a:r>
            <a:endParaRPr sz="1400">
              <a:solidFill>
                <a:schemeClr val="accent3"/>
              </a:solidFill>
            </a:endParaRPr>
          </a:p>
        </p:txBody>
      </p:sp>
      <p:sp>
        <p:nvSpPr>
          <p:cNvPr id="652" name="Google Shape;652;p36"/>
          <p:cNvSpPr txBox="1"/>
          <p:nvPr>
            <p:ph type="title"/>
          </p:nvPr>
        </p:nvSpPr>
        <p:spPr>
          <a:xfrm flipH="1">
            <a:off x="980750" y="807425"/>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33.1</a:t>
            </a:r>
            <a:r>
              <a:rPr lang="en" sz="3000"/>
              <a:t>.2</a:t>
            </a:r>
            <a:r>
              <a:rPr lang="en" sz="5000">
                <a:solidFill>
                  <a:schemeClr val="accent6"/>
                </a:solidFill>
              </a:rPr>
              <a:t>{</a:t>
            </a:r>
            <a:endParaRPr sz="5000">
              <a:solidFill>
                <a:schemeClr val="accent6"/>
              </a:solidFill>
            </a:endParaRPr>
          </a:p>
        </p:txBody>
      </p:sp>
      <p:sp>
        <p:nvSpPr>
          <p:cNvPr id="653" name="Google Shape;653;p36"/>
          <p:cNvSpPr txBox="1"/>
          <p:nvPr>
            <p:ph idx="4294967295" type="subTitle"/>
          </p:nvPr>
        </p:nvSpPr>
        <p:spPr>
          <a:xfrm>
            <a:off x="2584025" y="2716738"/>
            <a:ext cx="5655000" cy="488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accent2"/>
                </a:solidFill>
              </a:rPr>
              <a:t>Ας δημιουργήσουμε μια κλάση με όνομα "Student" που θα αναπαριστά ένα φοιτητή. Ορίζουμε τα χαρακτηριστικά όπως το όνομα, το επώνυμο και τον βαθμό, καθώς και μεθόδους όπως ο υπολογισμός του μέσου όρου και η εκτύπωση των στοιχείων του φοιτητή.</a:t>
            </a:r>
            <a:endParaRPr sz="16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