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 id="214748369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Fira Code"/>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FiraCode-bold.fntdata"/><Relationship Id="rId25" Type="http://schemas.openxmlformats.org/officeDocument/2006/relationships/font" Target="fonts/FiraCod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7b3920afbd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27b3920afbd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2804600f94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2804600f94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2804600f94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2804600f94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2804600f94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2804600f94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2804600f94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2804600f94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2804600f9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2804600f9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2804600f94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2804600f94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2804600f94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2804600f94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2804600f94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2804600f94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2804600f94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2804600f94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27b3920af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27b3920af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2804600f9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2804600f9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2804600f94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2804600f94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268105b8f7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268105b8f7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2804600f94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2804600f94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804600f94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2804600f94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804600f94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2804600f94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804600f94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2804600f94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800">
                <a:solidFill>
                  <a:schemeClr val="accent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8" name="Google Shape;168;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800">
                <a:solidFill>
                  <a:schemeClr val="accent3"/>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9" name="Google Shape;169;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4"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88" name="Google Shape;188;p13"/>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89" name="Google Shape;189;p13"/>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0" name="Google Shape;190;p13"/>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1" name="Google Shape;191;p13"/>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2" name="Google Shape;192;p13"/>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3" name="Google Shape;193;p13"/>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4" name="Google Shape;194;p13"/>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5" name="Google Shape;195;p13"/>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5" name="Google Shape;215;p14"/>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0"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4" name="Google Shape;234;p15"/>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5" name="Google Shape;235;p15"/>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6" name="Google Shape;236;p15"/>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7" name="Google Shape;237;p15"/>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8" name="Google Shape;238;p15"/>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9" name="Google Shape;23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4"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8" name="Google Shape;258;p16"/>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9" name="Google Shape;259;p16"/>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0" name="Google Shape;260;p16"/>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1" name="Google Shape;261;p16"/>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2" name="Google Shape;262;p16"/>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3" name="Google Shape;263;p16"/>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4" name="Google Shape;264;p16"/>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5" name="Google Shape;265;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4" name="Google Shape;284;p17"/>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5" name="Google Shape;285;p17"/>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6" name="Google Shape;286;p17"/>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7" name="Google Shape;287;p17"/>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8" name="Google Shape;288;p17"/>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9" name="Google Shape;289;p17"/>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0" name="Google Shape;290;p17"/>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1" name="Google Shape;291;p17"/>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2" name="Google Shape;292;p17"/>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3" name="Google Shape;293;p17"/>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4" name="Google Shape;294;p17"/>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5" name="Google Shape;295;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10"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18"/>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15" name="Google Shape;315;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0" name="Google Shape;330;p18"/>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31" name="Google Shape;331;p18"/>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2" name="Google Shape;332;p18"/>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33"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37" name="Google Shape;337;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19"/>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3" name="Google Shape;353;p19"/>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54" name="Google Shape;354;p19"/>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5" name="Google Shape;355;p1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356"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60" name="Google Shape;360;p20"/>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4" name="Google Shape;34;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375"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393" name="Google Shape;393;p21"/>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394" name="Google Shape;394;p2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95"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9" name="Google Shape;399;p22"/>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0" name="Google Shape;400;p22"/>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1" name="Google Shape;401;p2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b="1" lang="el"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l" sz="1200">
                <a:solidFill>
                  <a:schemeClr val="accent3"/>
                </a:solidFill>
                <a:latin typeface="Fira Code"/>
                <a:ea typeface="Fira Code"/>
                <a:cs typeface="Fira Code"/>
                <a:sym typeface="Fira Code"/>
              </a:rPr>
              <a:t>, including icons by </a:t>
            </a:r>
            <a:r>
              <a:rPr b="1" lang="el"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l" sz="1200">
                <a:solidFill>
                  <a:schemeClr val="accent3"/>
                </a:solidFill>
                <a:latin typeface="Fira Code"/>
                <a:ea typeface="Fira Code"/>
                <a:cs typeface="Fira Code"/>
                <a:sym typeface="Fira Code"/>
              </a:rPr>
              <a:t>, and infographics &amp; images by </a:t>
            </a:r>
            <a:r>
              <a:rPr b="1" lang="el"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16"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33"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3" name="Shape 453"/>
        <p:cNvGrpSpPr/>
        <p:nvPr/>
      </p:nvGrpSpPr>
      <p:grpSpPr>
        <a:xfrm>
          <a:off x="0" y="0"/>
          <a:ext cx="0" cy="0"/>
          <a:chOff x="0" y="0"/>
          <a:chExt cx="0" cy="0"/>
        </a:xfrm>
      </p:grpSpPr>
      <p:sp>
        <p:nvSpPr>
          <p:cNvPr id="454" name="Google Shape;454;p26"/>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7" name="Google Shape;457;p26"/>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800">
                <a:solidFill>
                  <a:schemeClr val="accent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8" name="Google Shape;458;p26"/>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9" name="Google Shape;459;p2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60" name="Google Shape;460;p2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61" name="Google Shape;461;p2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62" name="Google Shape;462;p2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63" name="Google Shape;463;p2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64" name="Google Shape;464;p2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65" name="Google Shape;465;p2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66" name="Google Shape;466;p2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67" name="Google Shape;467;p2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68" name="Google Shape;468;p2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69" name="Google Shape;469;p2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0" name="Google Shape;470;p2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71" name="Google Shape;471;p2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2" name="Google Shape;472;p2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3" name="Shape 473"/>
        <p:cNvGrpSpPr/>
        <p:nvPr/>
      </p:nvGrpSpPr>
      <p:grpSpPr>
        <a:xfrm>
          <a:off x="0" y="0"/>
          <a:ext cx="0" cy="0"/>
          <a:chOff x="0" y="0"/>
          <a:chExt cx="0" cy="0"/>
        </a:xfrm>
      </p:grpSpPr>
      <p:sp>
        <p:nvSpPr>
          <p:cNvPr id="474" name="Google Shape;474;p2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477" name="Google Shape;477;p27"/>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8" name="Google Shape;478;p27"/>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79" name="Google Shape;479;p2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80" name="Google Shape;480;p2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81" name="Google Shape;481;p2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82" name="Google Shape;482;p2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83" name="Google Shape;483;p2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84" name="Google Shape;484;p2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85" name="Google Shape;485;p2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86" name="Google Shape;486;p2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87" name="Google Shape;487;p2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88" name="Google Shape;488;p2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89" name="Google Shape;489;p2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90" name="Google Shape;490;p2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91" name="Google Shape;491;p2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2" name="Google Shape;492;p2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3" name="Shape 493"/>
        <p:cNvGrpSpPr/>
        <p:nvPr/>
      </p:nvGrpSpPr>
      <p:grpSpPr>
        <a:xfrm>
          <a:off x="0" y="0"/>
          <a:ext cx="0" cy="0"/>
          <a:chOff x="0" y="0"/>
          <a:chExt cx="0" cy="0"/>
        </a:xfrm>
      </p:grpSpPr>
      <p:sp>
        <p:nvSpPr>
          <p:cNvPr id="494" name="Google Shape;494;p2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7" name="Google Shape;497;p28"/>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0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98" name="Google Shape;498;p2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99" name="Google Shape;499;p2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00" name="Google Shape;500;p2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01" name="Google Shape;501;p2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02" name="Google Shape;502;p2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03" name="Google Shape;503;p2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04" name="Google Shape;504;p2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05" name="Google Shape;505;p2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06" name="Google Shape;506;p2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07" name="Google Shape;507;p2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08" name="Google Shape;508;p2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09" name="Google Shape;509;p2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10" name="Google Shape;510;p2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11" name="Google Shape;511;p2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2" name="Shape 512"/>
        <p:cNvGrpSpPr/>
        <p:nvPr/>
      </p:nvGrpSpPr>
      <p:grpSpPr>
        <a:xfrm>
          <a:off x="0" y="0"/>
          <a:ext cx="0" cy="0"/>
          <a:chOff x="0" y="0"/>
          <a:chExt cx="0" cy="0"/>
        </a:xfrm>
      </p:grpSpPr>
      <p:sp>
        <p:nvSpPr>
          <p:cNvPr id="513" name="Google Shape;513;p2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516" name="Google Shape;516;p29"/>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517" name="Google Shape;517;p29"/>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518" name="Google Shape;518;p2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19" name="Google Shape;519;p2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20" name="Google Shape;520;p2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21" name="Google Shape;521;p2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22" name="Google Shape;522;p2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23" name="Google Shape;523;p2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24" name="Google Shape;524;p2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25" name="Google Shape;525;p2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26" name="Google Shape;526;p2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27" name="Google Shape;527;p2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28" name="Google Shape;528;p2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29" name="Google Shape;529;p2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30" name="Google Shape;530;p2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31" name="Google Shape;531;p2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532" name="Google Shape;532;p29"/>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3" name="Shape 533"/>
        <p:cNvGrpSpPr/>
        <p:nvPr/>
      </p:nvGrpSpPr>
      <p:grpSpPr>
        <a:xfrm>
          <a:off x="0" y="0"/>
          <a:ext cx="0" cy="0"/>
          <a:chOff x="0" y="0"/>
          <a:chExt cx="0" cy="0"/>
        </a:xfrm>
      </p:grpSpPr>
      <p:sp>
        <p:nvSpPr>
          <p:cNvPr id="534" name="Google Shape;534;p3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37" name="Google Shape;537;p3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38" name="Google Shape;538;p3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39" name="Google Shape;539;p3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40" name="Google Shape;540;p3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41" name="Google Shape;541;p3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42" name="Google Shape;542;p3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43" name="Google Shape;543;p3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44" name="Google Shape;544;p3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45" name="Google Shape;545;p3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46" name="Google Shape;546;p3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47" name="Google Shape;547;p3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48" name="Google Shape;548;p3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49" name="Google Shape;549;p3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550" name="Google Shape;550;p3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1" name="Shape 551"/>
        <p:cNvGrpSpPr/>
        <p:nvPr/>
      </p:nvGrpSpPr>
      <p:grpSpPr>
        <a:xfrm>
          <a:off x="0" y="0"/>
          <a:ext cx="0" cy="0"/>
          <a:chOff x="0" y="0"/>
          <a:chExt cx="0" cy="0"/>
        </a:xfrm>
      </p:grpSpPr>
      <p:sp>
        <p:nvSpPr>
          <p:cNvPr id="552" name="Google Shape;552;p3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55" name="Google Shape;555;p31"/>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6" name="Google Shape;556;p3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57" name="Google Shape;557;p3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8" name="Google Shape;558;p3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59" name="Google Shape;559;p3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60" name="Google Shape;560;p3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61" name="Google Shape;561;p3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62" name="Google Shape;562;p3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63" name="Google Shape;563;p3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64" name="Google Shape;564;p3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65" name="Google Shape;565;p3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66" name="Google Shape;566;p3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67" name="Google Shape;567;p3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68" name="Google Shape;568;p3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69" name="Google Shape;569;p3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0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3" name="Google Shape;53;p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0" name="Shape 570"/>
        <p:cNvGrpSpPr/>
        <p:nvPr/>
      </p:nvGrpSpPr>
      <p:grpSpPr>
        <a:xfrm>
          <a:off x="0" y="0"/>
          <a:ext cx="0" cy="0"/>
          <a:chOff x="0" y="0"/>
          <a:chExt cx="0" cy="0"/>
        </a:xfrm>
      </p:grpSpPr>
      <p:sp>
        <p:nvSpPr>
          <p:cNvPr id="571" name="Google Shape;571;p3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74" name="Google Shape;574;p3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75" name="Google Shape;575;p3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76" name="Google Shape;576;p3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77" name="Google Shape;577;p3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8" name="Google Shape;578;p3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79" name="Google Shape;579;p3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80" name="Google Shape;580;p3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81" name="Google Shape;581;p3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82" name="Google Shape;582;p3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83" name="Google Shape;583;p3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84" name="Google Shape;584;p3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85" name="Google Shape;585;p3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86" name="Google Shape;586;p3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87" name="Google Shape;587;p3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8" name="Shape 588"/>
        <p:cNvGrpSpPr/>
        <p:nvPr/>
      </p:nvGrpSpPr>
      <p:grpSpPr>
        <a:xfrm>
          <a:off x="0" y="0"/>
          <a:ext cx="0" cy="0"/>
          <a:chOff x="0" y="0"/>
          <a:chExt cx="0" cy="0"/>
        </a:xfrm>
      </p:grpSpPr>
      <p:sp>
        <p:nvSpPr>
          <p:cNvPr id="589" name="Google Shape;589;p3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92" name="Google Shape;592;p33"/>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3" name="Google Shape;593;p3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94" name="Google Shape;594;p3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95" name="Google Shape;595;p3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96" name="Google Shape;596;p3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97" name="Google Shape;597;p3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98" name="Google Shape;598;p3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9" name="Google Shape;599;p3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0" name="Google Shape;600;p3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01" name="Google Shape;601;p3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02" name="Google Shape;602;p3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03" name="Google Shape;603;p3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04" name="Google Shape;604;p3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05" name="Google Shape;605;p3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06" name="Google Shape;606;p3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7" name="Shape 607"/>
        <p:cNvGrpSpPr/>
        <p:nvPr/>
      </p:nvGrpSpPr>
      <p:grpSpPr>
        <a:xfrm>
          <a:off x="0" y="0"/>
          <a:ext cx="0" cy="0"/>
          <a:chOff x="0" y="0"/>
          <a:chExt cx="0" cy="0"/>
        </a:xfrm>
      </p:grpSpPr>
      <p:sp>
        <p:nvSpPr>
          <p:cNvPr id="608" name="Google Shape;608;p34"/>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9" name="Shape 609"/>
        <p:cNvGrpSpPr/>
        <p:nvPr/>
      </p:nvGrpSpPr>
      <p:grpSpPr>
        <a:xfrm>
          <a:off x="0" y="0"/>
          <a:ext cx="0" cy="0"/>
          <a:chOff x="0" y="0"/>
          <a:chExt cx="0" cy="0"/>
        </a:xfrm>
      </p:grpSpPr>
      <p:sp>
        <p:nvSpPr>
          <p:cNvPr id="610" name="Google Shape;610;p3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5"/>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5"/>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13" name="Google Shape;613;p35"/>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800">
                <a:solidFill>
                  <a:schemeClr val="accent3"/>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14" name="Google Shape;614;p3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15" name="Google Shape;615;p3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16" name="Google Shape;616;p3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17" name="Google Shape;617;p3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18" name="Google Shape;618;p3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19" name="Google Shape;619;p3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20" name="Google Shape;620;p3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21" name="Google Shape;621;p3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22" name="Google Shape;622;p3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3" name="Google Shape;623;p3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24" name="Google Shape;624;p3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25" name="Google Shape;625;p3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26" name="Google Shape;626;p3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27" name="Google Shape;627;p3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628" name="Shape 628"/>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9" name="Shape 629"/>
        <p:cNvGrpSpPr/>
        <p:nvPr/>
      </p:nvGrpSpPr>
      <p:grpSpPr>
        <a:xfrm>
          <a:off x="0" y="0"/>
          <a:ext cx="0" cy="0"/>
          <a:chOff x="0" y="0"/>
          <a:chExt cx="0" cy="0"/>
        </a:xfrm>
      </p:grpSpPr>
      <p:sp>
        <p:nvSpPr>
          <p:cNvPr id="630" name="Google Shape;630;p3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7"/>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33" name="Google Shape;633;p37"/>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34" name="Google Shape;634;p37"/>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35" name="Google Shape;635;p37"/>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36" name="Google Shape;636;p37"/>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37" name="Google Shape;637;p37"/>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38" name="Google Shape;638;p37"/>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39" name="Google Shape;639;p37"/>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40" name="Google Shape;640;p37"/>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41" name="Google Shape;641;p3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42" name="Google Shape;642;p3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43" name="Google Shape;643;p3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44" name="Google Shape;644;p3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45" name="Google Shape;645;p3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46" name="Google Shape;646;p3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47" name="Google Shape;647;p3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48" name="Google Shape;648;p3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49" name="Google Shape;649;p3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50" name="Google Shape;650;p3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51" name="Google Shape;651;p3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52" name="Google Shape;652;p3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3" name="Google Shape;653;p3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54" name="Google Shape;654;p3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655" name="Google Shape;655;p37"/>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56" name="Shape 656"/>
        <p:cNvGrpSpPr/>
        <p:nvPr/>
      </p:nvGrpSpPr>
      <p:grpSpPr>
        <a:xfrm>
          <a:off x="0" y="0"/>
          <a:ext cx="0" cy="0"/>
          <a:chOff x="0" y="0"/>
          <a:chExt cx="0" cy="0"/>
        </a:xfrm>
      </p:grpSpPr>
      <p:sp>
        <p:nvSpPr>
          <p:cNvPr id="657" name="Google Shape;657;p3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8"/>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0" name="Google Shape;660;p38"/>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1" name="Google Shape;661;p3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62" name="Google Shape;662;p3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63" name="Google Shape;663;p3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64" name="Google Shape;664;p3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65" name="Google Shape;665;p3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66" name="Google Shape;666;p3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67" name="Google Shape;667;p3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68" name="Google Shape;668;p3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69" name="Google Shape;669;p3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70" name="Google Shape;670;p3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71" name="Google Shape;671;p3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72" name="Google Shape;672;p3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73" name="Google Shape;673;p3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74" name="Google Shape;674;p3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675" name="Shape 675"/>
        <p:cNvGrpSpPr/>
        <p:nvPr/>
      </p:nvGrpSpPr>
      <p:grpSpPr>
        <a:xfrm>
          <a:off x="0" y="0"/>
          <a:ext cx="0" cy="0"/>
          <a:chOff x="0" y="0"/>
          <a:chExt cx="0" cy="0"/>
        </a:xfrm>
      </p:grpSpPr>
      <p:sp>
        <p:nvSpPr>
          <p:cNvPr id="676" name="Google Shape;676;p3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9"/>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679" name="Google Shape;679;p39"/>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680" name="Google Shape;680;p39"/>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681" name="Google Shape;681;p39"/>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682" name="Google Shape;682;p39"/>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683" name="Google Shape;683;p39"/>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684" name="Google Shape;684;p3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85" name="Google Shape;685;p3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86" name="Google Shape;686;p3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87" name="Google Shape;687;p3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88" name="Google Shape;688;p3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89" name="Google Shape;689;p3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90" name="Google Shape;690;p3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91" name="Google Shape;691;p3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92" name="Google Shape;692;p3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93" name="Google Shape;693;p3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94" name="Google Shape;694;p3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95" name="Google Shape;695;p3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96" name="Google Shape;696;p3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97" name="Google Shape;697;p3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698" name="Google Shape;698;p3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99" name="Shape 699"/>
        <p:cNvGrpSpPr/>
        <p:nvPr/>
      </p:nvGrpSpPr>
      <p:grpSpPr>
        <a:xfrm>
          <a:off x="0" y="0"/>
          <a:ext cx="0" cy="0"/>
          <a:chOff x="0" y="0"/>
          <a:chExt cx="0" cy="0"/>
        </a:xfrm>
      </p:grpSpPr>
      <p:sp>
        <p:nvSpPr>
          <p:cNvPr id="700" name="Google Shape;700;p4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0"/>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3" name="Google Shape;703;p40"/>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4" name="Google Shape;704;p40"/>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05" name="Google Shape;705;p40"/>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06" name="Google Shape;706;p40"/>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7" name="Google Shape;707;p40"/>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8" name="Google Shape;708;p40"/>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09" name="Google Shape;709;p40"/>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10" name="Google Shape;710;p4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11" name="Google Shape;711;p4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12" name="Google Shape;712;p4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13" name="Google Shape;713;p4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14" name="Google Shape;714;p4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15" name="Google Shape;715;p4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16" name="Google Shape;716;p4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17" name="Google Shape;717;p4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18" name="Google Shape;718;p4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19" name="Google Shape;719;p4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20" name="Google Shape;720;p4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21" name="Google Shape;721;p4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22" name="Google Shape;722;p4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23" name="Google Shape;723;p4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24" name="Google Shape;724;p4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725" name="Shape 725"/>
        <p:cNvGrpSpPr/>
        <p:nvPr/>
      </p:nvGrpSpPr>
      <p:grpSpPr>
        <a:xfrm>
          <a:off x="0" y="0"/>
          <a:ext cx="0" cy="0"/>
          <a:chOff x="0" y="0"/>
          <a:chExt cx="0" cy="0"/>
        </a:xfrm>
      </p:grpSpPr>
      <p:sp>
        <p:nvSpPr>
          <p:cNvPr id="726" name="Google Shape;726;p4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1"/>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9" name="Google Shape;729;p41"/>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0" name="Google Shape;730;p41"/>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1" name="Google Shape;731;p41"/>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2" name="Google Shape;732;p41"/>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3" name="Google Shape;733;p41"/>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4" name="Google Shape;734;p41"/>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5" name="Google Shape;735;p41"/>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6" name="Google Shape;736;p41"/>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7" name="Google Shape;737;p41"/>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8" name="Google Shape;738;p41"/>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9" name="Google Shape;739;p41"/>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40" name="Google Shape;740;p4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1" name="Google Shape;741;p4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42" name="Google Shape;742;p4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43" name="Google Shape;743;p4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44" name="Google Shape;744;p4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45" name="Google Shape;745;p4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46" name="Google Shape;746;p4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47" name="Google Shape;747;p4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48" name="Google Shape;748;p4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49" name="Google Shape;749;p4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50" name="Google Shape;750;p4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51" name="Google Shape;751;p4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52" name="Google Shape;752;p4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53" name="Google Shape;753;p4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54" name="Google Shape;754;p4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1" name="Google Shape;71;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 name="Google Shape;72;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 name="Google Shape;73;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755" name="Shape 755"/>
        <p:cNvGrpSpPr/>
        <p:nvPr/>
      </p:nvGrpSpPr>
      <p:grpSpPr>
        <a:xfrm>
          <a:off x="0" y="0"/>
          <a:ext cx="0" cy="0"/>
          <a:chOff x="0" y="0"/>
          <a:chExt cx="0" cy="0"/>
        </a:xfrm>
      </p:grpSpPr>
      <p:sp>
        <p:nvSpPr>
          <p:cNvPr id="756" name="Google Shape;756;p4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2"/>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59" name="Google Shape;759;p42"/>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760" name="Google Shape;760;p4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61" name="Google Shape;761;p4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62" name="Google Shape;762;p4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3" name="Google Shape;763;p4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64" name="Google Shape;764;p4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65" name="Google Shape;765;p4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66" name="Google Shape;766;p4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67" name="Google Shape;767;p4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68" name="Google Shape;768;p4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69" name="Google Shape;769;p4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70" name="Google Shape;770;p4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71" name="Google Shape;771;p4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72" name="Google Shape;772;p4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73" name="Google Shape;773;p4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74" name="Google Shape;774;p42"/>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75" name="Google Shape;775;p42"/>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776" name="Google Shape;776;p42"/>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77" name="Google Shape;777;p42"/>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778" name="Shape 778"/>
        <p:cNvGrpSpPr/>
        <p:nvPr/>
      </p:nvGrpSpPr>
      <p:grpSpPr>
        <a:xfrm>
          <a:off x="0" y="0"/>
          <a:ext cx="0" cy="0"/>
          <a:chOff x="0" y="0"/>
          <a:chExt cx="0" cy="0"/>
        </a:xfrm>
      </p:grpSpPr>
      <p:sp>
        <p:nvSpPr>
          <p:cNvPr id="779" name="Google Shape;779;p4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3"/>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782" name="Google Shape;782;p4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83" name="Google Shape;783;p4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84" name="Google Shape;784;p4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85" name="Google Shape;785;p4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86" name="Google Shape;786;p4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7" name="Google Shape;787;p4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88" name="Google Shape;788;p4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89" name="Google Shape;789;p4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90" name="Google Shape;790;p4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91" name="Google Shape;791;p4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92" name="Google Shape;792;p4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93" name="Google Shape;793;p4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94" name="Google Shape;794;p4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95" name="Google Shape;795;p4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96" name="Google Shape;796;p43"/>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7" name="Google Shape;797;p43"/>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798" name="Google Shape;798;p43"/>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799" name="Google Shape;799;p43"/>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800" name="Google Shape;800;p43"/>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801" name="Shape 801"/>
        <p:cNvGrpSpPr/>
        <p:nvPr/>
      </p:nvGrpSpPr>
      <p:grpSpPr>
        <a:xfrm>
          <a:off x="0" y="0"/>
          <a:ext cx="0" cy="0"/>
          <a:chOff x="0" y="0"/>
          <a:chExt cx="0" cy="0"/>
        </a:xfrm>
      </p:grpSpPr>
      <p:sp>
        <p:nvSpPr>
          <p:cNvPr id="802" name="Google Shape;802;p4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4"/>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805" name="Google Shape;805;p44"/>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6" name="Google Shape;806;p4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07" name="Google Shape;807;p4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08" name="Google Shape;808;p4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09" name="Google Shape;809;p4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10" name="Google Shape;810;p4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11" name="Google Shape;811;p4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12" name="Google Shape;812;p4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13" name="Google Shape;813;p4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4" name="Google Shape;814;p4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15" name="Google Shape;815;p4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16" name="Google Shape;816;p4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17" name="Google Shape;817;p4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18" name="Google Shape;818;p4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19" name="Google Shape;819;p4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820" name="Shape 820"/>
        <p:cNvGrpSpPr/>
        <p:nvPr/>
      </p:nvGrpSpPr>
      <p:grpSpPr>
        <a:xfrm>
          <a:off x="0" y="0"/>
          <a:ext cx="0" cy="0"/>
          <a:chOff x="0" y="0"/>
          <a:chExt cx="0" cy="0"/>
        </a:xfrm>
      </p:grpSpPr>
      <p:sp>
        <p:nvSpPr>
          <p:cNvPr id="821" name="Google Shape;821;p4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24" name="Google Shape;824;p4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25" name="Google Shape;825;p4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26" name="Google Shape;826;p4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27" name="Google Shape;827;p4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28" name="Google Shape;828;p4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29" name="Google Shape;829;p4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30" name="Google Shape;830;p4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31" name="Google Shape;831;p4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32" name="Google Shape;832;p4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3" name="Google Shape;833;p4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34" name="Google Shape;834;p4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35" name="Google Shape;835;p4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36" name="Google Shape;836;p4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37" name="Google Shape;837;p45"/>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838" name="Google Shape;838;p45"/>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839" name="Google Shape;839;p4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840" name="Shape 840"/>
        <p:cNvGrpSpPr/>
        <p:nvPr/>
      </p:nvGrpSpPr>
      <p:grpSpPr>
        <a:xfrm>
          <a:off x="0" y="0"/>
          <a:ext cx="0" cy="0"/>
          <a:chOff x="0" y="0"/>
          <a:chExt cx="0" cy="0"/>
        </a:xfrm>
      </p:grpSpPr>
      <p:sp>
        <p:nvSpPr>
          <p:cNvPr id="841" name="Google Shape;841;p4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6"/>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6"/>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44" name="Google Shape;844;p46"/>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5" name="Google Shape;845;p46"/>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6" name="Google Shape;846;p4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47" name="Google Shape;847;p4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48" name="Google Shape;848;p4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49" name="Google Shape;849;p4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50" name="Google Shape;850;p4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51" name="Google Shape;851;p4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52" name="Google Shape;852;p4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53" name="Google Shape;853;p4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54" name="Google Shape;854;p4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55" name="Google Shape;855;p4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56" name="Google Shape;856;p4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57" name="Google Shape;857;p4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8" name="Google Shape;858;p4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59" name="Google Shape;859;p4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60" name="Google Shape;860;p46"/>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b="1" lang="el"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l" sz="1200">
                <a:solidFill>
                  <a:schemeClr val="accent3"/>
                </a:solidFill>
                <a:latin typeface="Fira Code"/>
                <a:ea typeface="Fira Code"/>
                <a:cs typeface="Fira Code"/>
                <a:sym typeface="Fira Code"/>
              </a:rPr>
              <a:t>, including icons by </a:t>
            </a:r>
            <a:r>
              <a:rPr b="1" lang="el"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l" sz="1200">
                <a:solidFill>
                  <a:schemeClr val="accent3"/>
                </a:solidFill>
                <a:latin typeface="Fira Code"/>
                <a:ea typeface="Fira Code"/>
                <a:cs typeface="Fira Code"/>
                <a:sym typeface="Fira Code"/>
              </a:rPr>
              <a:t>, and infographics &amp; images by </a:t>
            </a:r>
            <a:r>
              <a:rPr b="1" lang="el"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861" name="Shape 861"/>
        <p:cNvGrpSpPr/>
        <p:nvPr/>
      </p:nvGrpSpPr>
      <p:grpSpPr>
        <a:xfrm>
          <a:off x="0" y="0"/>
          <a:ext cx="0" cy="0"/>
          <a:chOff x="0" y="0"/>
          <a:chExt cx="0" cy="0"/>
        </a:xfrm>
      </p:grpSpPr>
      <p:sp>
        <p:nvSpPr>
          <p:cNvPr id="862" name="Google Shape;862;p4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65" name="Google Shape;865;p4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66" name="Google Shape;866;p4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67" name="Google Shape;867;p4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68" name="Google Shape;868;p4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69" name="Google Shape;869;p4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70" name="Google Shape;870;p4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71" name="Google Shape;871;p4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72" name="Google Shape;872;p4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73" name="Google Shape;873;p4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74" name="Google Shape;874;p4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75" name="Google Shape;875;p4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76" name="Google Shape;876;p4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77" name="Google Shape;877;p4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878" name="Shape 878"/>
        <p:cNvGrpSpPr/>
        <p:nvPr/>
      </p:nvGrpSpPr>
      <p:grpSpPr>
        <a:xfrm>
          <a:off x="0" y="0"/>
          <a:ext cx="0" cy="0"/>
          <a:chOff x="0" y="0"/>
          <a:chExt cx="0" cy="0"/>
        </a:xfrm>
      </p:grpSpPr>
      <p:sp>
        <p:nvSpPr>
          <p:cNvPr id="879" name="Google Shape;879;p4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82" name="Google Shape;882;p4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83" name="Google Shape;883;p4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84" name="Google Shape;884;p4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85" name="Google Shape;885;p4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86" name="Google Shape;886;p4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87" name="Google Shape;887;p4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88" name="Google Shape;888;p4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89" name="Google Shape;889;p4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90" name="Google Shape;890;p4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91" name="Google Shape;891;p4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92" name="Google Shape;892;p4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93" name="Google Shape;893;p4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94" name="Google Shape;894;p4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0" name="Google Shape;110;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9" name="Google Shape;129;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7" name="Google Shape;147;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8" name="Google Shape;148;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3.xml"/><Relationship Id="rId11" Type="http://schemas.openxmlformats.org/officeDocument/2006/relationships/slideLayout" Target="../slideLayouts/slideLayout34.xml"/><Relationship Id="rId22" Type="http://schemas.openxmlformats.org/officeDocument/2006/relationships/slideLayout" Target="../slideLayouts/slideLayout45.xml"/><Relationship Id="rId10" Type="http://schemas.openxmlformats.org/officeDocument/2006/relationships/slideLayout" Target="../slideLayouts/slideLayout33.xml"/><Relationship Id="rId21" Type="http://schemas.openxmlformats.org/officeDocument/2006/relationships/slideLayout" Target="../slideLayouts/slideLayout44.xml"/><Relationship Id="rId13" Type="http://schemas.openxmlformats.org/officeDocument/2006/relationships/slideLayout" Target="../slideLayouts/slideLayout36.xml"/><Relationship Id="rId24" Type="http://schemas.openxmlformats.org/officeDocument/2006/relationships/theme" Target="../theme/theme3.xml"/><Relationship Id="rId12" Type="http://schemas.openxmlformats.org/officeDocument/2006/relationships/slideLayout" Target="../slideLayouts/slideLayout35.xml"/><Relationship Id="rId23" Type="http://schemas.openxmlformats.org/officeDocument/2006/relationships/slideLayout" Target="../slideLayouts/slideLayout46.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5" Type="http://schemas.openxmlformats.org/officeDocument/2006/relationships/slideLayout" Target="../slideLayouts/slideLayout28.xml"/><Relationship Id="rId19" Type="http://schemas.openxmlformats.org/officeDocument/2006/relationships/slideLayout" Target="../slideLayouts/slideLayout42.xml"/><Relationship Id="rId6" Type="http://schemas.openxmlformats.org/officeDocument/2006/relationships/slideLayout" Target="../slideLayouts/slideLayout29.xml"/><Relationship Id="rId18" Type="http://schemas.openxmlformats.org/officeDocument/2006/relationships/slideLayout" Target="../slideLayouts/slideLayout41.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450" name="Shape 450"/>
        <p:cNvGrpSpPr/>
        <p:nvPr/>
      </p:nvGrpSpPr>
      <p:grpSpPr>
        <a:xfrm>
          <a:off x="0" y="0"/>
          <a:ext cx="0" cy="0"/>
          <a:chOff x="0" y="0"/>
          <a:chExt cx="0" cy="0"/>
        </a:xfrm>
      </p:grpSpPr>
      <p:sp>
        <p:nvSpPr>
          <p:cNvPr id="451" name="Google Shape;45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452" name="Google Shape;452;p2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49"/>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Γλώσσα</a:t>
            </a:r>
            <a:r>
              <a:rPr lang="el">
                <a:solidFill>
                  <a:schemeClr val="accent2"/>
                </a:solidFill>
              </a:rPr>
              <a:t>‘Προγραμματισμού’: </a:t>
            </a:r>
            <a:r>
              <a:rPr lang="el">
                <a:solidFill>
                  <a:schemeClr val="accent3"/>
                </a:solidFill>
              </a:rPr>
              <a:t>{</a:t>
            </a:r>
            <a:endParaRPr>
              <a:solidFill>
                <a:schemeClr val="accent3"/>
              </a:solidFill>
            </a:endParaRPr>
          </a:p>
        </p:txBody>
      </p:sp>
      <p:sp>
        <p:nvSpPr>
          <p:cNvPr id="900" name="Google Shape;900;p49"/>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&lt; Εισηγητής: Νίκος Κούκος &gt;</a:t>
            </a:r>
            <a:endParaRPr/>
          </a:p>
        </p:txBody>
      </p:sp>
      <p:sp>
        <p:nvSpPr>
          <p:cNvPr id="901" name="Google Shape;901;p49"/>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400"/>
              <a:t>ΕΚΠΑΙΔΕΥΤΙΚΟΣ ΟΜΙΛΟΣ ΕΥΔΟΚΙΜΟΣ</a:t>
            </a:r>
            <a:endParaRPr sz="1400">
              <a:solidFill>
                <a:schemeClr val="accent3"/>
              </a:solidFill>
            </a:endParaRPr>
          </a:p>
        </p:txBody>
      </p:sp>
      <p:sp>
        <p:nvSpPr>
          <p:cNvPr id="902" name="Google Shape;902;p49"/>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solidFill>
                  <a:schemeClr val="accent6"/>
                </a:solidFill>
              </a:rPr>
              <a:t>[</a:t>
            </a:r>
            <a:r>
              <a:rPr lang="el">
                <a:solidFill>
                  <a:schemeClr val="accent1"/>
                </a:solidFill>
              </a:rPr>
              <a:t>Python</a:t>
            </a:r>
            <a:r>
              <a:rPr lang="el">
                <a:solidFill>
                  <a:schemeClr val="accent6"/>
                </a:solidFill>
              </a:rPr>
              <a:t>] </a:t>
            </a:r>
            <a:endParaRPr>
              <a:solidFill>
                <a:schemeClr val="accent6"/>
              </a:solidFill>
            </a:endParaRPr>
          </a:p>
        </p:txBody>
      </p:sp>
      <p:grpSp>
        <p:nvGrpSpPr>
          <p:cNvPr id="903" name="Google Shape;903;p49"/>
          <p:cNvGrpSpPr/>
          <p:nvPr/>
        </p:nvGrpSpPr>
        <p:grpSpPr>
          <a:xfrm>
            <a:off x="1413525" y="1759900"/>
            <a:ext cx="506100" cy="2444350"/>
            <a:chOff x="1413525" y="1759900"/>
            <a:chExt cx="506100" cy="2444350"/>
          </a:xfrm>
        </p:grpSpPr>
        <p:cxnSp>
          <p:nvCxnSpPr>
            <p:cNvPr id="904" name="Google Shape;904;p49"/>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905" name="Google Shape;905;p49"/>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906" name="Google Shape;906;p49"/>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907" name="Google Shape;907;p49"/>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908" name="Google Shape;908;p49"/>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ex-apostaseos</a:t>
            </a:r>
            <a:r>
              <a:rPr lang="el" sz="1400">
                <a:solidFill>
                  <a:schemeClr val="accent3"/>
                </a:solidFill>
              </a:rPr>
              <a:t>.</a:t>
            </a:r>
            <a:r>
              <a:rPr lang="el">
                <a:solidFill>
                  <a:schemeClr val="accent6"/>
                </a:solidFill>
              </a:rPr>
              <a:t>html</a:t>
            </a:r>
            <a:endParaRPr sz="1400">
              <a:solidFill>
                <a:schemeClr val="accent6"/>
              </a:solidFill>
            </a:endParaRPr>
          </a:p>
        </p:txBody>
      </p:sp>
      <p:sp>
        <p:nvSpPr>
          <p:cNvPr id="909" name="Google Shape;909;p49"/>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diarkeia_10-mines</a:t>
            </a:r>
            <a:r>
              <a:rPr lang="el" sz="1400">
                <a:solidFill>
                  <a:schemeClr val="accent3"/>
                </a:solidFill>
              </a:rPr>
              <a:t>.css</a:t>
            </a:r>
            <a:endParaRPr sz="1400">
              <a:solidFill>
                <a:schemeClr val="accent3"/>
              </a:solidFill>
            </a:endParaRPr>
          </a:p>
        </p:txBody>
      </p:sp>
      <p:grpSp>
        <p:nvGrpSpPr>
          <p:cNvPr id="910" name="Google Shape;910;p49"/>
          <p:cNvGrpSpPr/>
          <p:nvPr/>
        </p:nvGrpSpPr>
        <p:grpSpPr>
          <a:xfrm>
            <a:off x="7351658" y="687818"/>
            <a:ext cx="365770" cy="365752"/>
            <a:chOff x="2806813" y="5231175"/>
            <a:chExt cx="295500" cy="292625"/>
          </a:xfrm>
        </p:grpSpPr>
        <p:sp>
          <p:nvSpPr>
            <p:cNvPr id="911" name="Google Shape;911;p49"/>
            <p:cNvSpPr/>
            <p:nvPr/>
          </p:nvSpPr>
          <p:spPr>
            <a:xfrm>
              <a:off x="3034838" y="5258150"/>
              <a:ext cx="46000" cy="229925"/>
            </a:xfrm>
            <a:custGeom>
              <a:rect b="b" l="l" r="r" t="t"/>
              <a:pathLst>
                <a:path extrusionOk="0" h="9197" w="1840">
                  <a:moveTo>
                    <a:pt x="0" y="0"/>
                  </a:moveTo>
                  <a:lnTo>
                    <a:pt x="0" y="9197"/>
                  </a:lnTo>
                  <a:lnTo>
                    <a:pt x="1839" y="9197"/>
                  </a:lnTo>
                  <a:lnTo>
                    <a:pt x="1839"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9"/>
            <p:cNvSpPr/>
            <p:nvPr/>
          </p:nvSpPr>
          <p:spPr>
            <a:xfrm>
              <a:off x="2954238" y="5326875"/>
              <a:ext cx="46000" cy="161200"/>
            </a:xfrm>
            <a:custGeom>
              <a:rect b="b" l="l" r="r" t="t"/>
              <a:pathLst>
                <a:path extrusionOk="0" h="6448" w="1840">
                  <a:moveTo>
                    <a:pt x="1" y="1"/>
                  </a:moveTo>
                  <a:lnTo>
                    <a:pt x="1" y="6448"/>
                  </a:lnTo>
                  <a:lnTo>
                    <a:pt x="1840" y="6448"/>
                  </a:lnTo>
                  <a:lnTo>
                    <a:pt x="1840"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9"/>
            <p:cNvSpPr/>
            <p:nvPr/>
          </p:nvSpPr>
          <p:spPr>
            <a:xfrm>
              <a:off x="2873663" y="5396100"/>
              <a:ext cx="46000" cy="91975"/>
            </a:xfrm>
            <a:custGeom>
              <a:rect b="b" l="l" r="r" t="t"/>
              <a:pathLst>
                <a:path extrusionOk="0" h="3679" w="1840">
                  <a:moveTo>
                    <a:pt x="0" y="0"/>
                  </a:moveTo>
                  <a:lnTo>
                    <a:pt x="0" y="3679"/>
                  </a:lnTo>
                  <a:lnTo>
                    <a:pt x="1839" y="3679"/>
                  </a:lnTo>
                  <a:lnTo>
                    <a:pt x="1839"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9"/>
            <p:cNvSpPr/>
            <p:nvPr/>
          </p:nvSpPr>
          <p:spPr>
            <a:xfrm>
              <a:off x="3051888" y="5302000"/>
              <a:ext cx="12425" cy="11725"/>
            </a:xfrm>
            <a:custGeom>
              <a:rect b="b" l="l" r="r" t="t"/>
              <a:pathLst>
                <a:path extrusionOk="0" h="469" w="497">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9"/>
            <p:cNvSpPr/>
            <p:nvPr/>
          </p:nvSpPr>
          <p:spPr>
            <a:xfrm>
              <a:off x="2806813" y="5231175"/>
              <a:ext cx="295500" cy="292625"/>
            </a:xfrm>
            <a:custGeom>
              <a:rect b="b" l="l" r="r" t="t"/>
              <a:pathLst>
                <a:path extrusionOk="0" h="11705" w="1182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9"/>
            <p:cNvSpPr/>
            <p:nvPr/>
          </p:nvSpPr>
          <p:spPr>
            <a:xfrm>
              <a:off x="3051888" y="5326000"/>
              <a:ext cx="11875" cy="44925"/>
            </a:xfrm>
            <a:custGeom>
              <a:rect b="b" l="l" r="r" t="t"/>
              <a:pathLst>
                <a:path extrusionOk="0" h="1797" w="475">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7" name="Google Shape;917;p49"/>
          <p:cNvSpPr txBox="1"/>
          <p:nvPr>
            <p:ph idx="2" type="subTitle"/>
          </p:nvPr>
        </p:nvSpPr>
        <p:spPr>
          <a:xfrm>
            <a:off x="7754825" y="640300"/>
            <a:ext cx="12666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000">
                <a:solidFill>
                  <a:schemeClr val="accent6"/>
                </a:solidFill>
              </a:rPr>
              <a:t>[</a:t>
            </a:r>
            <a:r>
              <a:rPr lang="el" sz="1000">
                <a:solidFill>
                  <a:schemeClr val="accent1"/>
                </a:solidFill>
              </a:rPr>
              <a:t>26η Εβδομάδα</a:t>
            </a:r>
            <a:r>
              <a:rPr lang="el" sz="1000">
                <a:solidFill>
                  <a:schemeClr val="accent6"/>
                </a:solidFill>
              </a:rPr>
              <a:t>] </a:t>
            </a:r>
            <a:endParaRPr sz="100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58"/>
          <p:cNvSpPr txBox="1"/>
          <p:nvPr>
            <p:ph idx="1" type="subTitle"/>
          </p:nvPr>
        </p:nvSpPr>
        <p:spPr>
          <a:xfrm>
            <a:off x="2860850" y="1443125"/>
            <a:ext cx="56988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200"/>
              <a:t>Δίνοντας τώρα την εντολή:</a:t>
            </a:r>
            <a:endParaRPr sz="1200"/>
          </a:p>
        </p:txBody>
      </p:sp>
      <p:sp>
        <p:nvSpPr>
          <p:cNvPr id="1035" name="Google Shape;1035;p58"/>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26.1.5</a:t>
            </a:r>
            <a:r>
              <a:rPr lang="el" sz="5000">
                <a:solidFill>
                  <a:schemeClr val="accent6"/>
                </a:solidFill>
              </a:rPr>
              <a:t>{</a:t>
            </a:r>
            <a:endParaRPr sz="5000">
              <a:solidFill>
                <a:schemeClr val="accent6"/>
              </a:solidFill>
            </a:endParaRPr>
          </a:p>
        </p:txBody>
      </p:sp>
      <p:sp>
        <p:nvSpPr>
          <p:cNvPr id="1036" name="Google Shape;1036;p58"/>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Προεπεξεργασία </a:t>
            </a:r>
            <a:r>
              <a:rPr lang="el" sz="2500">
                <a:solidFill>
                  <a:schemeClr val="accent3"/>
                </a:solidFill>
              </a:rPr>
              <a:t>κι </a:t>
            </a:r>
            <a:r>
              <a:rPr lang="el" sz="2500">
                <a:solidFill>
                  <a:schemeClr val="lt2"/>
                </a:solidFill>
              </a:rPr>
              <a:t>ενημέρωση</a:t>
            </a:r>
            <a:endParaRPr sz="2500">
              <a:solidFill>
                <a:schemeClr val="lt2"/>
              </a:solidFill>
            </a:endParaRPr>
          </a:p>
        </p:txBody>
      </p:sp>
      <p:sp>
        <p:nvSpPr>
          <p:cNvPr id="1037" name="Google Shape;1037;p58"/>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38" name="Google Shape;1038;p58"/>
          <p:cNvCxnSpPr/>
          <p:nvPr/>
        </p:nvCxnSpPr>
        <p:spPr>
          <a:xfrm flipH="1">
            <a:off x="18141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039" name="Google Shape;1039;p5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40" name="Google Shape;1040;p58"/>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41" name="Google Shape;1041;p58"/>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42" name="Google Shape;1042;p58"/>
          <p:cNvSpPr txBox="1"/>
          <p:nvPr>
            <p:ph idx="1" type="subTitle"/>
          </p:nvPr>
        </p:nvSpPr>
        <p:spPr>
          <a:xfrm>
            <a:off x="2990800" y="2058975"/>
            <a:ext cx="56988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200">
                <a:solidFill>
                  <a:schemeClr val="lt2"/>
                </a:solidFill>
              </a:rPr>
              <a:t>print(data.head())</a:t>
            </a:r>
            <a:endParaRPr sz="1200">
              <a:solidFill>
                <a:schemeClr val="lt2"/>
              </a:solidFill>
            </a:endParaRPr>
          </a:p>
        </p:txBody>
      </p:sp>
      <p:pic>
        <p:nvPicPr>
          <p:cNvPr id="1043" name="Google Shape;1043;p58"/>
          <p:cNvPicPr preferRelativeResize="0"/>
          <p:nvPr/>
        </p:nvPicPr>
        <p:blipFill>
          <a:blip r:embed="rId3">
            <a:alphaModFix/>
          </a:blip>
          <a:stretch>
            <a:fillRect/>
          </a:stretch>
        </p:blipFill>
        <p:spPr>
          <a:xfrm>
            <a:off x="3547100" y="2568675"/>
            <a:ext cx="4452525" cy="127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59"/>
          <p:cNvSpPr txBox="1"/>
          <p:nvPr>
            <p:ph idx="1" type="subTitle"/>
          </p:nvPr>
        </p:nvSpPr>
        <p:spPr>
          <a:xfrm>
            <a:off x="2990800" y="1693325"/>
            <a:ext cx="5698800" cy="23283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200"/>
              <a:t>Μια σκέψη είναι να οπτικοποιήσουμε τον αριθμό των δασικών πυρκαγιών κατά τη διάρκεια των ετών, και των μηνών ώστε να είμαστε σε θέση να δούμε πιο αναλυτικά αυτή τη μεγάλη και ακαθόριστη προς το παρόν εικόνα που έχουμε σε σχέση με τις πυρκαγιές.</a:t>
            </a:r>
            <a:endParaRPr sz="1200"/>
          </a:p>
        </p:txBody>
      </p:sp>
      <p:sp>
        <p:nvSpPr>
          <p:cNvPr id="1049" name="Google Shape;1049;p59"/>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26.1.6</a:t>
            </a:r>
            <a:r>
              <a:rPr lang="el" sz="5000">
                <a:solidFill>
                  <a:schemeClr val="accent6"/>
                </a:solidFill>
              </a:rPr>
              <a:t>{</a:t>
            </a:r>
            <a:endParaRPr sz="5000">
              <a:solidFill>
                <a:schemeClr val="accent6"/>
              </a:solidFill>
            </a:endParaRPr>
          </a:p>
        </p:txBody>
      </p:sp>
      <p:sp>
        <p:nvSpPr>
          <p:cNvPr id="1050" name="Google Shape;1050;p59"/>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Περαιτέρω </a:t>
            </a:r>
            <a:r>
              <a:rPr lang="el" sz="2500">
                <a:solidFill>
                  <a:schemeClr val="accent3"/>
                </a:solidFill>
              </a:rPr>
              <a:t>μελέτη </a:t>
            </a:r>
            <a:r>
              <a:rPr lang="el" sz="2500">
                <a:solidFill>
                  <a:schemeClr val="lt2"/>
                </a:solidFill>
              </a:rPr>
              <a:t>των στοιχείων</a:t>
            </a:r>
            <a:endParaRPr sz="2500">
              <a:solidFill>
                <a:schemeClr val="lt2"/>
              </a:solidFill>
            </a:endParaRPr>
          </a:p>
        </p:txBody>
      </p:sp>
      <p:sp>
        <p:nvSpPr>
          <p:cNvPr id="1051" name="Google Shape;1051;p59"/>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52" name="Google Shape;1052;p59"/>
          <p:cNvCxnSpPr>
            <a:stCxn id="1049" idx="2"/>
            <a:endCxn id="1051"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053" name="Google Shape;1053;p5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54" name="Google Shape;1054;p59"/>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55" name="Google Shape;1055;p59"/>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56" name="Google Shape;1056;p59"/>
          <p:cNvSpPr txBox="1"/>
          <p:nvPr/>
        </p:nvSpPr>
        <p:spPr>
          <a:xfrm>
            <a:off x="3026450" y="1500050"/>
            <a:ext cx="49947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600">
                <a:solidFill>
                  <a:schemeClr val="lt1"/>
                </a:solidFill>
                <a:latin typeface="Fira Code"/>
                <a:ea typeface="Fira Code"/>
                <a:cs typeface="Fira Code"/>
                <a:sym typeface="Fira Code"/>
              </a:rPr>
              <a:t>ΤΕΛΙΚΟΣ ΣΚΟΠΟΣ ΤΟΥ PROJECT</a:t>
            </a:r>
            <a:endParaRPr sz="1600">
              <a:solidFill>
                <a:schemeClr val="lt1"/>
              </a:solidFill>
              <a:latin typeface="Fira Code"/>
              <a:ea typeface="Fira Code"/>
              <a:cs typeface="Fira Code"/>
              <a:sym typeface="Fira Cod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60"/>
          <p:cNvSpPr txBox="1"/>
          <p:nvPr>
            <p:ph idx="1" type="subTitle"/>
          </p:nvPr>
        </p:nvSpPr>
        <p:spPr>
          <a:xfrm>
            <a:off x="2990800" y="1773550"/>
            <a:ext cx="21426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200">
                <a:solidFill>
                  <a:schemeClr val="lt2"/>
                </a:solidFill>
              </a:rPr>
              <a:t>import numpy</a:t>
            </a:r>
            <a:endParaRPr sz="1200">
              <a:solidFill>
                <a:schemeClr val="lt2"/>
              </a:solidFill>
            </a:endParaRPr>
          </a:p>
        </p:txBody>
      </p:sp>
      <p:sp>
        <p:nvSpPr>
          <p:cNvPr id="1062" name="Google Shape;1062;p60"/>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26.2.0</a:t>
            </a:r>
            <a:r>
              <a:rPr lang="el" sz="5000">
                <a:solidFill>
                  <a:schemeClr val="accent6"/>
                </a:solidFill>
              </a:rPr>
              <a:t>{</a:t>
            </a:r>
            <a:endParaRPr sz="5000">
              <a:solidFill>
                <a:schemeClr val="accent6"/>
              </a:solidFill>
            </a:endParaRPr>
          </a:p>
        </p:txBody>
      </p:sp>
      <p:sp>
        <p:nvSpPr>
          <p:cNvPr id="1063" name="Google Shape;1063;p60"/>
          <p:cNvSpPr txBox="1"/>
          <p:nvPr>
            <p:ph idx="2" type="title"/>
          </p:nvPr>
        </p:nvSpPr>
        <p:spPr>
          <a:xfrm>
            <a:off x="2798450" y="729375"/>
            <a:ext cx="610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Αρχή επεξεργασίας </a:t>
            </a:r>
            <a:r>
              <a:rPr lang="el" sz="2500">
                <a:solidFill>
                  <a:schemeClr val="accent3"/>
                </a:solidFill>
              </a:rPr>
              <a:t>και </a:t>
            </a:r>
            <a:r>
              <a:rPr lang="el" sz="2500">
                <a:solidFill>
                  <a:schemeClr val="lt2"/>
                </a:solidFill>
              </a:rPr>
              <a:t>καθαρισμός δεδομένων</a:t>
            </a:r>
            <a:endParaRPr sz="2500">
              <a:solidFill>
                <a:schemeClr val="lt2"/>
              </a:solidFill>
            </a:endParaRPr>
          </a:p>
        </p:txBody>
      </p:sp>
      <p:sp>
        <p:nvSpPr>
          <p:cNvPr id="1064" name="Google Shape;1064;p60"/>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65" name="Google Shape;1065;p60"/>
          <p:cNvCxnSpPr>
            <a:stCxn id="1062" idx="2"/>
            <a:endCxn id="1064"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066" name="Google Shape;1066;p6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67" name="Google Shape;1067;p6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68" name="Google Shape;1068;p6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69" name="Google Shape;1069;p60"/>
          <p:cNvSpPr txBox="1"/>
          <p:nvPr>
            <p:ph idx="1" type="subTitle"/>
          </p:nvPr>
        </p:nvSpPr>
        <p:spPr>
          <a:xfrm>
            <a:off x="2990800" y="2264600"/>
            <a:ext cx="26943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200"/>
              <a:t>και δίνουμε τις εντολές</a:t>
            </a:r>
            <a:endParaRPr sz="1200"/>
          </a:p>
        </p:txBody>
      </p:sp>
      <p:sp>
        <p:nvSpPr>
          <p:cNvPr id="1070" name="Google Shape;1070;p60"/>
          <p:cNvSpPr txBox="1"/>
          <p:nvPr>
            <p:ph idx="1" type="subTitle"/>
          </p:nvPr>
        </p:nvSpPr>
        <p:spPr>
          <a:xfrm>
            <a:off x="2990800" y="3334075"/>
            <a:ext cx="45720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solidFill>
                  <a:schemeClr val="lt2"/>
                </a:solidFill>
              </a:rPr>
              <a:t>data = data.replace(0, np.nan) </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data2 = data.dropna(subset=["number"])</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print(data2.describe(include= "all"))</a:t>
            </a:r>
            <a:endParaRPr sz="1200">
              <a:solidFill>
                <a:schemeClr val="lt2"/>
              </a:solidFill>
            </a:endParaRPr>
          </a:p>
          <a:p>
            <a:pPr indent="0" lvl="0" marL="0" rtl="0" algn="l">
              <a:lnSpc>
                <a:spcPct val="100000"/>
              </a:lnSpc>
              <a:spcBef>
                <a:spcPts val="400"/>
              </a:spcBef>
              <a:spcAft>
                <a:spcPts val="0"/>
              </a:spcAft>
              <a:buNone/>
            </a:pPr>
            <a:r>
              <a:t/>
            </a:r>
            <a:endParaRPr sz="1200">
              <a:solidFill>
                <a:schemeClr val="lt2"/>
              </a:solidFill>
            </a:endParaRPr>
          </a:p>
          <a:p>
            <a:pPr indent="0" lvl="0" marL="0" rtl="0" algn="l">
              <a:lnSpc>
                <a:spcPct val="100000"/>
              </a:lnSpc>
              <a:spcBef>
                <a:spcPts val="400"/>
              </a:spcBef>
              <a:spcAft>
                <a:spcPts val="400"/>
              </a:spcAft>
              <a:buNone/>
            </a:pPr>
            <a:r>
              <a:t/>
            </a:r>
            <a:endParaRPr sz="12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61"/>
          <p:cNvSpPr txBox="1"/>
          <p:nvPr>
            <p:ph idx="1" type="subTitle"/>
          </p:nvPr>
        </p:nvSpPr>
        <p:spPr>
          <a:xfrm>
            <a:off x="2990800" y="1537875"/>
            <a:ext cx="4932300" cy="980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200"/>
              <a:t>Ας δώσουμε μια εντολή ώστε να ομαδοποιήσουμε τα δεδομένα ανά μήνα και να αθροίσουμε τους αριθμούς των πυρκαγιών ανά μήνα:</a:t>
            </a:r>
            <a:endParaRPr sz="1200"/>
          </a:p>
        </p:txBody>
      </p:sp>
      <p:sp>
        <p:nvSpPr>
          <p:cNvPr id="1076" name="Google Shape;1076;p61"/>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26.2.1</a:t>
            </a:r>
            <a:r>
              <a:rPr lang="el" sz="5000">
                <a:solidFill>
                  <a:schemeClr val="accent6"/>
                </a:solidFill>
              </a:rPr>
              <a:t>{</a:t>
            </a:r>
            <a:endParaRPr sz="5000">
              <a:solidFill>
                <a:schemeClr val="accent6"/>
              </a:solidFill>
            </a:endParaRPr>
          </a:p>
        </p:txBody>
      </p:sp>
      <p:sp>
        <p:nvSpPr>
          <p:cNvPr id="1077" name="Google Shape;1077;p61"/>
          <p:cNvSpPr txBox="1"/>
          <p:nvPr>
            <p:ph idx="2" type="title"/>
          </p:nvPr>
        </p:nvSpPr>
        <p:spPr>
          <a:xfrm>
            <a:off x="2990800" y="729375"/>
            <a:ext cx="60105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Δημιουργία </a:t>
            </a:r>
            <a:r>
              <a:rPr lang="el" sz="2500">
                <a:solidFill>
                  <a:schemeClr val="accent3"/>
                </a:solidFill>
              </a:rPr>
              <a:t>υποσυνόλου </a:t>
            </a:r>
            <a:r>
              <a:rPr lang="el" sz="2500">
                <a:solidFill>
                  <a:schemeClr val="lt2"/>
                </a:solidFill>
              </a:rPr>
              <a:t>δεδομένων</a:t>
            </a:r>
            <a:endParaRPr sz="2500">
              <a:solidFill>
                <a:schemeClr val="lt2"/>
              </a:solidFill>
            </a:endParaRPr>
          </a:p>
        </p:txBody>
      </p:sp>
      <p:sp>
        <p:nvSpPr>
          <p:cNvPr id="1078" name="Google Shape;1078;p61"/>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79" name="Google Shape;1079;p61"/>
          <p:cNvCxnSpPr>
            <a:stCxn id="1076" idx="2"/>
            <a:endCxn id="1078"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080" name="Google Shape;1080;p6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81" name="Google Shape;1081;p6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82" name="Google Shape;1082;p6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83" name="Google Shape;1083;p61"/>
          <p:cNvSpPr txBox="1"/>
          <p:nvPr>
            <p:ph idx="1" type="subTitle"/>
          </p:nvPr>
        </p:nvSpPr>
        <p:spPr>
          <a:xfrm>
            <a:off x="3098650" y="2902350"/>
            <a:ext cx="4932300" cy="980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solidFill>
                  <a:schemeClr val="lt2"/>
                </a:solidFill>
              </a:rPr>
              <a:t>forest_fire_per_month = data.groupby('month')['number'].sum()</a:t>
            </a:r>
            <a:endParaRPr sz="1200">
              <a:solidFill>
                <a:schemeClr val="lt2"/>
              </a:solidFill>
            </a:endParaRPr>
          </a:p>
          <a:p>
            <a:pPr indent="0" lvl="0" marL="0" rtl="0" algn="l">
              <a:lnSpc>
                <a:spcPct val="100000"/>
              </a:lnSpc>
              <a:spcBef>
                <a:spcPts val="400"/>
              </a:spcBef>
              <a:spcAft>
                <a:spcPts val="0"/>
              </a:spcAft>
              <a:buNone/>
            </a:pPr>
            <a:r>
              <a:t/>
            </a:r>
            <a:endParaRPr sz="1200">
              <a:solidFill>
                <a:schemeClr val="lt2"/>
              </a:solidFill>
            </a:endParaRPr>
          </a:p>
          <a:p>
            <a:pPr indent="0" lvl="0" marL="0" rtl="0" algn="l">
              <a:lnSpc>
                <a:spcPct val="100000"/>
              </a:lnSpc>
              <a:spcBef>
                <a:spcPts val="400"/>
              </a:spcBef>
              <a:spcAft>
                <a:spcPts val="400"/>
              </a:spcAft>
              <a:buNone/>
            </a:pPr>
            <a:r>
              <a:rPr lang="el" sz="1200">
                <a:solidFill>
                  <a:schemeClr val="lt2"/>
                </a:solidFill>
              </a:rPr>
              <a:t>print(forest_fire_per_month</a:t>
            </a:r>
            <a:endParaRPr sz="12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62"/>
          <p:cNvSpPr txBox="1"/>
          <p:nvPr>
            <p:ph idx="1" type="subTitle"/>
          </p:nvPr>
        </p:nvSpPr>
        <p:spPr>
          <a:xfrm>
            <a:off x="2990800" y="1737838"/>
            <a:ext cx="4932300" cy="16755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solidFill>
                  <a:schemeClr val="lt2"/>
                </a:solidFill>
              </a:rPr>
              <a:t>forest_fire_per_month.reset_index(level=0, inplace=True) </a:t>
            </a:r>
            <a:endParaRPr sz="1200">
              <a:solidFill>
                <a:schemeClr val="lt2"/>
              </a:solidFill>
            </a:endParaRPr>
          </a:p>
          <a:p>
            <a:pPr indent="0" lvl="0" marL="0" rtl="0" algn="l">
              <a:lnSpc>
                <a:spcPct val="100000"/>
              </a:lnSpc>
              <a:spcBef>
                <a:spcPts val="400"/>
              </a:spcBef>
              <a:spcAft>
                <a:spcPts val="0"/>
              </a:spcAft>
              <a:buNone/>
            </a:pPr>
            <a:r>
              <a:rPr lang="el" sz="1200"/>
              <a:t>και ξαναζητάμε την εκτύπωση</a:t>
            </a:r>
            <a:endParaRPr sz="1200"/>
          </a:p>
          <a:p>
            <a:pPr indent="0" lvl="0" marL="0" rtl="0" algn="l">
              <a:lnSpc>
                <a:spcPct val="100000"/>
              </a:lnSpc>
              <a:spcBef>
                <a:spcPts val="400"/>
              </a:spcBef>
              <a:spcAft>
                <a:spcPts val="400"/>
              </a:spcAft>
              <a:buNone/>
            </a:pPr>
            <a:r>
              <a:rPr lang="el" sz="1200">
                <a:solidFill>
                  <a:schemeClr val="lt2"/>
                </a:solidFill>
              </a:rPr>
              <a:t>print(forest_fire_per_month.head())</a:t>
            </a:r>
            <a:endParaRPr sz="1200">
              <a:solidFill>
                <a:schemeClr val="lt2"/>
              </a:solidFill>
            </a:endParaRPr>
          </a:p>
        </p:txBody>
      </p:sp>
      <p:sp>
        <p:nvSpPr>
          <p:cNvPr id="1089" name="Google Shape;1089;p62"/>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26.2.2</a:t>
            </a:r>
            <a:r>
              <a:rPr lang="el" sz="5000">
                <a:solidFill>
                  <a:schemeClr val="accent6"/>
                </a:solidFill>
              </a:rPr>
              <a:t>{</a:t>
            </a:r>
            <a:endParaRPr sz="5000">
              <a:solidFill>
                <a:schemeClr val="accent6"/>
              </a:solidFill>
            </a:endParaRPr>
          </a:p>
        </p:txBody>
      </p:sp>
      <p:sp>
        <p:nvSpPr>
          <p:cNvPr id="1090" name="Google Shape;1090;p62"/>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Δημιουργία αναγνώσιμων </a:t>
            </a:r>
            <a:r>
              <a:rPr lang="el" sz="2500">
                <a:solidFill>
                  <a:schemeClr val="accent3"/>
                </a:solidFill>
              </a:rPr>
              <a:t>και </a:t>
            </a:r>
            <a:r>
              <a:rPr lang="el" sz="2500">
                <a:solidFill>
                  <a:schemeClr val="lt2"/>
                </a:solidFill>
              </a:rPr>
              <a:t>χρήσιμων δεδομένων</a:t>
            </a:r>
            <a:endParaRPr sz="2500">
              <a:solidFill>
                <a:schemeClr val="lt2"/>
              </a:solidFill>
            </a:endParaRPr>
          </a:p>
        </p:txBody>
      </p:sp>
      <p:sp>
        <p:nvSpPr>
          <p:cNvPr id="1091" name="Google Shape;1091;p62"/>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92" name="Google Shape;1092;p62"/>
          <p:cNvCxnSpPr>
            <a:stCxn id="1089" idx="2"/>
            <a:endCxn id="1091"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093" name="Google Shape;1093;p6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94" name="Google Shape;1094;p6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95" name="Google Shape;1095;p6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63"/>
          <p:cNvSpPr txBox="1"/>
          <p:nvPr>
            <p:ph idx="1" type="subTitle"/>
          </p:nvPr>
        </p:nvSpPr>
        <p:spPr>
          <a:xfrm>
            <a:off x="2990800" y="1324793"/>
            <a:ext cx="4932300" cy="677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200">
                <a:solidFill>
                  <a:schemeClr val="lt2"/>
                </a:solidFill>
              </a:rPr>
              <a:t>pip install --upgrade googletrans==4.0.0-rc1</a:t>
            </a:r>
            <a:endParaRPr sz="1200">
              <a:solidFill>
                <a:schemeClr val="lt2"/>
              </a:solidFill>
            </a:endParaRPr>
          </a:p>
        </p:txBody>
      </p:sp>
      <p:sp>
        <p:nvSpPr>
          <p:cNvPr id="1101" name="Google Shape;1101;p63"/>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26.2.3</a:t>
            </a:r>
            <a:r>
              <a:rPr lang="el" sz="5000">
                <a:solidFill>
                  <a:schemeClr val="accent6"/>
                </a:solidFill>
              </a:rPr>
              <a:t>{</a:t>
            </a:r>
            <a:endParaRPr sz="5000">
              <a:solidFill>
                <a:schemeClr val="accent6"/>
              </a:solidFill>
            </a:endParaRPr>
          </a:p>
        </p:txBody>
      </p:sp>
      <p:sp>
        <p:nvSpPr>
          <p:cNvPr id="1102" name="Google Shape;1102;p63"/>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Μετάφραση </a:t>
            </a:r>
            <a:r>
              <a:rPr lang="el" sz="2500">
                <a:solidFill>
                  <a:schemeClr val="accent3"/>
                </a:solidFill>
              </a:rPr>
              <a:t>επιλεγμένων </a:t>
            </a:r>
            <a:r>
              <a:rPr lang="el" sz="2500">
                <a:solidFill>
                  <a:schemeClr val="lt2"/>
                </a:solidFill>
              </a:rPr>
              <a:t>δεδομένων</a:t>
            </a:r>
            <a:endParaRPr sz="2500">
              <a:solidFill>
                <a:schemeClr val="lt2"/>
              </a:solidFill>
            </a:endParaRPr>
          </a:p>
        </p:txBody>
      </p:sp>
      <p:sp>
        <p:nvSpPr>
          <p:cNvPr id="1103" name="Google Shape;1103;p63"/>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04" name="Google Shape;1104;p63"/>
          <p:cNvCxnSpPr>
            <a:stCxn id="1101" idx="2"/>
            <a:endCxn id="1103"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105" name="Google Shape;1105;p6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06" name="Google Shape;1106;p6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07" name="Google Shape;1107;p6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108" name="Google Shape;1108;p63"/>
          <p:cNvSpPr txBox="1"/>
          <p:nvPr>
            <p:ph idx="1" type="subTitle"/>
          </p:nvPr>
        </p:nvSpPr>
        <p:spPr>
          <a:xfrm>
            <a:off x="3971200" y="2870618"/>
            <a:ext cx="4932300" cy="677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900">
                <a:solidFill>
                  <a:schemeClr val="lt2"/>
                </a:solidFill>
              </a:rPr>
              <a:t>import pandas as pd</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from googletrans import Translator</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import matplotlib.pyplot as plt</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import numpy as np</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 </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data = pd.read_csv("amazon.csv", thousands='.')</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forest_fire_per_month = data.groupby('month')['number'].sum()</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months_unique = list(data.month.unique())</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forest_fire_per_month = forest_fire_per_month.reindex(months_unique, axis=0)</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forest_fire_per_month = forest_fire_per_month.to_frame()</a:t>
            </a:r>
            <a:endParaRPr sz="900">
              <a:solidFill>
                <a:schemeClr val="lt2"/>
              </a:solidFill>
            </a:endParaRPr>
          </a:p>
          <a:p>
            <a:pPr indent="0" lvl="0" marL="0" rtl="0" algn="l">
              <a:lnSpc>
                <a:spcPct val="100000"/>
              </a:lnSpc>
              <a:spcBef>
                <a:spcPts val="400"/>
              </a:spcBef>
              <a:spcAft>
                <a:spcPts val="0"/>
              </a:spcAft>
              <a:buNone/>
            </a:pPr>
            <a:r>
              <a:rPr lang="el" sz="900">
                <a:solidFill>
                  <a:schemeClr val="lt2"/>
                </a:solidFill>
              </a:rPr>
              <a:t>forest_fire_per_month.reset_index(level=0, inplace=True)</a:t>
            </a:r>
            <a:endParaRPr sz="900">
              <a:solidFill>
                <a:schemeClr val="lt2"/>
              </a:solidFill>
            </a:endParaRPr>
          </a:p>
          <a:p>
            <a:pPr indent="0" lvl="0" marL="0" rtl="0" algn="l">
              <a:lnSpc>
                <a:spcPct val="100000"/>
              </a:lnSpc>
              <a:spcBef>
                <a:spcPts val="400"/>
              </a:spcBef>
              <a:spcAft>
                <a:spcPts val="0"/>
              </a:spcAft>
              <a:buNone/>
            </a:pPr>
            <a:r>
              <a:t/>
            </a:r>
            <a:endParaRPr sz="900"/>
          </a:p>
          <a:p>
            <a:pPr indent="0" lvl="0" marL="0" rtl="0" algn="l">
              <a:lnSpc>
                <a:spcPct val="100000"/>
              </a:lnSpc>
              <a:spcBef>
                <a:spcPts val="400"/>
              </a:spcBef>
              <a:spcAft>
                <a:spcPts val="400"/>
              </a:spcAft>
              <a:buNone/>
            </a:pPr>
            <a:r>
              <a:rPr lang="el" sz="900">
                <a:solidFill>
                  <a:schemeClr val="dk2"/>
                </a:solidFill>
              </a:rPr>
              <a:t>Δείτε τον υπόλοιπο κώδικα στις σημειώσεις…</a:t>
            </a:r>
            <a:endParaRPr sz="9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64"/>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26.2.4</a:t>
            </a:r>
            <a:r>
              <a:rPr lang="el" sz="5000">
                <a:solidFill>
                  <a:schemeClr val="accent6"/>
                </a:solidFill>
              </a:rPr>
              <a:t>{</a:t>
            </a:r>
            <a:endParaRPr sz="5000">
              <a:solidFill>
                <a:schemeClr val="accent6"/>
              </a:solidFill>
            </a:endParaRPr>
          </a:p>
        </p:txBody>
      </p:sp>
      <p:sp>
        <p:nvSpPr>
          <p:cNvPr id="1114" name="Google Shape;1114;p64"/>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Συνάρτηση  </a:t>
            </a:r>
            <a:r>
              <a:rPr lang="el" sz="2500">
                <a:solidFill>
                  <a:schemeClr val="lt2"/>
                </a:solidFill>
              </a:rPr>
              <a:t>enumerate()</a:t>
            </a:r>
            <a:endParaRPr sz="2500">
              <a:solidFill>
                <a:schemeClr val="lt2"/>
              </a:solidFill>
            </a:endParaRPr>
          </a:p>
        </p:txBody>
      </p:sp>
      <p:sp>
        <p:nvSpPr>
          <p:cNvPr id="1115" name="Google Shape;1115;p64"/>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16" name="Google Shape;1116;p64"/>
          <p:cNvCxnSpPr>
            <a:stCxn id="1113" idx="2"/>
            <a:endCxn id="1115"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117" name="Google Shape;1117;p6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18" name="Google Shape;1118;p64"/>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19" name="Google Shape;1119;p64"/>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120" name="Google Shape;1120;p64"/>
          <p:cNvSpPr txBox="1"/>
          <p:nvPr/>
        </p:nvSpPr>
        <p:spPr>
          <a:xfrm>
            <a:off x="2990800" y="1586400"/>
            <a:ext cx="5320500" cy="6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600">
                <a:solidFill>
                  <a:schemeClr val="accent3"/>
                </a:solidFill>
                <a:latin typeface="Fira Code"/>
                <a:ea typeface="Fira Code"/>
                <a:cs typeface="Fira Code"/>
                <a:sym typeface="Fira Code"/>
              </a:rPr>
              <a:t>Η συνάρτηση enumerate() εκχωρεί ένα ευρετήριο σε κάθε στοιχείο σε ένα επαναληπτικό αντικείμενο (iterable)  που μπορεί να χρησιμοποιηθεί για αναφορά στο στοιχείο αργότερα.</a:t>
            </a:r>
            <a:endParaRPr sz="16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600">
                <a:solidFill>
                  <a:schemeClr val="accent3"/>
                </a:solidFill>
                <a:latin typeface="Fira Code"/>
                <a:ea typeface="Fira Code"/>
                <a:cs typeface="Fira Code"/>
                <a:sym typeface="Fira Code"/>
              </a:rPr>
              <a:t>Η enumerate() χρησιμοποιείται συνήθως αντί του βρόχου for. </a:t>
            </a:r>
            <a:endParaRPr sz="16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600">
              <a:solidFill>
                <a:schemeClr val="accent3"/>
              </a:solidFill>
              <a:latin typeface="Fira Code"/>
              <a:ea typeface="Fira Code"/>
              <a:cs typeface="Fira Code"/>
              <a:sym typeface="Fira Cod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65"/>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26.2.5</a:t>
            </a:r>
            <a:r>
              <a:rPr lang="el" sz="5000">
                <a:solidFill>
                  <a:schemeClr val="accent6"/>
                </a:solidFill>
              </a:rPr>
              <a:t>{</a:t>
            </a:r>
            <a:endParaRPr sz="5000">
              <a:solidFill>
                <a:schemeClr val="accent6"/>
              </a:solidFill>
            </a:endParaRPr>
          </a:p>
        </p:txBody>
      </p:sp>
      <p:sp>
        <p:nvSpPr>
          <p:cNvPr id="1126" name="Google Shape;1126;p65"/>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Οπτικοποίηση </a:t>
            </a:r>
            <a:r>
              <a:rPr lang="el" sz="2500">
                <a:solidFill>
                  <a:schemeClr val="lt2"/>
                </a:solidFill>
              </a:rPr>
              <a:t>δεδομένων</a:t>
            </a:r>
            <a:endParaRPr sz="2500">
              <a:solidFill>
                <a:schemeClr val="lt2"/>
              </a:solidFill>
            </a:endParaRPr>
          </a:p>
        </p:txBody>
      </p:sp>
      <p:sp>
        <p:nvSpPr>
          <p:cNvPr id="1127" name="Google Shape;1127;p65"/>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28" name="Google Shape;1128;p65"/>
          <p:cNvCxnSpPr>
            <a:stCxn id="1125" idx="2"/>
            <a:endCxn id="1127"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129" name="Google Shape;1129;p6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30" name="Google Shape;1130;p65"/>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31" name="Google Shape;1131;p65"/>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pic>
        <p:nvPicPr>
          <p:cNvPr id="1132" name="Google Shape;1132;p65"/>
          <p:cNvPicPr preferRelativeResize="0"/>
          <p:nvPr/>
        </p:nvPicPr>
        <p:blipFill>
          <a:blip r:embed="rId3">
            <a:alphaModFix/>
          </a:blip>
          <a:stretch>
            <a:fillRect/>
          </a:stretch>
        </p:blipFill>
        <p:spPr>
          <a:xfrm>
            <a:off x="3013250" y="1417275"/>
            <a:ext cx="5130649" cy="28873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66"/>
          <p:cNvSpPr txBox="1"/>
          <p:nvPr>
            <p:ph idx="1" type="subTitle"/>
          </p:nvPr>
        </p:nvSpPr>
        <p:spPr>
          <a:xfrm>
            <a:off x="2723425" y="1310050"/>
            <a:ext cx="5787900" cy="783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000"/>
              <a:t>Γράψτε ένα πρόγραμμα το οποίο να προσθέτει, αφαιρεί, πολλαπλασιάζει και διαιρεί 2 pandas series (γραμμές) Χρησιμοποιήστε τις σειρές: [2, 4, 6, 8, 10], [1, 3, 5, 7, 9]</a:t>
            </a:r>
            <a:endParaRPr sz="1000"/>
          </a:p>
        </p:txBody>
      </p:sp>
      <p:sp>
        <p:nvSpPr>
          <p:cNvPr id="1138" name="Google Shape;1138;p66"/>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26.3.0</a:t>
            </a:r>
            <a:r>
              <a:rPr lang="el" sz="5000">
                <a:solidFill>
                  <a:schemeClr val="accent6"/>
                </a:solidFill>
              </a:rPr>
              <a:t>{</a:t>
            </a:r>
            <a:endParaRPr sz="5000">
              <a:solidFill>
                <a:schemeClr val="accent6"/>
              </a:solidFill>
            </a:endParaRPr>
          </a:p>
        </p:txBody>
      </p:sp>
      <p:sp>
        <p:nvSpPr>
          <p:cNvPr id="1139" name="Google Shape;1139;p66"/>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Ασκήσεις</a:t>
            </a:r>
            <a:endParaRPr sz="2500">
              <a:solidFill>
                <a:schemeClr val="lt2"/>
              </a:solidFill>
            </a:endParaRPr>
          </a:p>
        </p:txBody>
      </p:sp>
      <p:sp>
        <p:nvSpPr>
          <p:cNvPr id="1140" name="Google Shape;1140;p66"/>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41" name="Google Shape;1141;p66"/>
          <p:cNvCxnSpPr>
            <a:stCxn id="1138" idx="2"/>
            <a:endCxn id="1140"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142" name="Google Shape;1142;p6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43" name="Google Shape;1143;p66"/>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44" name="Google Shape;1144;p66"/>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145" name="Google Shape;1145;p66"/>
          <p:cNvSpPr txBox="1"/>
          <p:nvPr>
            <p:ph idx="1" type="subTitle"/>
          </p:nvPr>
        </p:nvSpPr>
        <p:spPr>
          <a:xfrm>
            <a:off x="2678850" y="1860925"/>
            <a:ext cx="5787900" cy="783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000"/>
              <a:t>Γράψτε ένα πρόγραμμα το οποίο να συγκρίνει τις παρακάτω σειρές: [2, 4, 6, 8, 10], [1, 3, 5, 7, 10]. (ποιοι αριθμοί είναι ίσοι, μεγαλύτεροι ή μικρότεροι; Χρησιμοποιήστε τους τελεστές «==», «&gt;» και «&lt;»).</a:t>
            </a:r>
            <a:endParaRPr sz="1000"/>
          </a:p>
        </p:txBody>
      </p:sp>
      <p:sp>
        <p:nvSpPr>
          <p:cNvPr id="1146" name="Google Shape;1146;p66"/>
          <p:cNvSpPr txBox="1"/>
          <p:nvPr>
            <p:ph idx="1" type="subTitle"/>
          </p:nvPr>
        </p:nvSpPr>
        <p:spPr>
          <a:xfrm>
            <a:off x="2678850" y="3308175"/>
            <a:ext cx="5787900" cy="966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000"/>
              <a:t>Γράψτε ένα πρόγραμμα το οποίο να τυπώνει τις πρώτες 3 σειρές του παρακάτω  DataFrame:</a:t>
            </a:r>
            <a:endParaRPr sz="1000"/>
          </a:p>
          <a:p>
            <a:pPr indent="0" lvl="0" marL="0" rtl="0" algn="l">
              <a:lnSpc>
                <a:spcPct val="100000"/>
              </a:lnSpc>
              <a:spcBef>
                <a:spcPts val="400"/>
              </a:spcBef>
              <a:spcAft>
                <a:spcPts val="0"/>
              </a:spcAft>
              <a:buNone/>
            </a:pPr>
            <a:r>
              <a:rPr lang="el" sz="1000"/>
              <a:t>exam_data = {'name': ['Anastasia', 'Dima', 'Katherine', 'James', 'Emily', 'Michael', 'Matthew', 'Laura', 'Kevin', 'Jonas'],</a:t>
            </a:r>
            <a:endParaRPr sz="1000"/>
          </a:p>
          <a:p>
            <a:pPr indent="0" lvl="0" marL="0" rtl="0" algn="l">
              <a:lnSpc>
                <a:spcPct val="100000"/>
              </a:lnSpc>
              <a:spcBef>
                <a:spcPts val="400"/>
              </a:spcBef>
              <a:spcAft>
                <a:spcPts val="0"/>
              </a:spcAft>
              <a:buNone/>
            </a:pPr>
            <a:r>
              <a:rPr lang="el" sz="1000"/>
              <a:t>'score': [12.5, 9, 16.5, np.nan, 9, 20, 14.5, np.nan, 8, 19],</a:t>
            </a:r>
            <a:endParaRPr sz="1000"/>
          </a:p>
          <a:p>
            <a:pPr indent="0" lvl="0" marL="0" rtl="0" algn="l">
              <a:lnSpc>
                <a:spcPct val="100000"/>
              </a:lnSpc>
              <a:spcBef>
                <a:spcPts val="400"/>
              </a:spcBef>
              <a:spcAft>
                <a:spcPts val="0"/>
              </a:spcAft>
              <a:buNone/>
            </a:pPr>
            <a:r>
              <a:rPr lang="el" sz="1000"/>
              <a:t>'attempts': [1, 3, 2, 3, 2, 3, 1, 1, 2, 1],</a:t>
            </a:r>
            <a:endParaRPr sz="1000"/>
          </a:p>
          <a:p>
            <a:pPr indent="0" lvl="0" marL="0" rtl="0" algn="l">
              <a:lnSpc>
                <a:spcPct val="100000"/>
              </a:lnSpc>
              <a:spcBef>
                <a:spcPts val="400"/>
              </a:spcBef>
              <a:spcAft>
                <a:spcPts val="0"/>
              </a:spcAft>
              <a:buNone/>
            </a:pPr>
            <a:r>
              <a:rPr lang="el" sz="1000"/>
              <a:t>'qualify': ['yes', 'no', 'yes', 'no', 'no', 'yes', 'yes', 'no', 'no', 'yes']}</a:t>
            </a:r>
            <a:endParaRPr sz="1000"/>
          </a:p>
          <a:p>
            <a:pPr indent="0" lvl="0" marL="0" rtl="0" algn="l">
              <a:lnSpc>
                <a:spcPct val="100000"/>
              </a:lnSpc>
              <a:spcBef>
                <a:spcPts val="400"/>
              </a:spcBef>
              <a:spcAft>
                <a:spcPts val="0"/>
              </a:spcAft>
              <a:buNone/>
            </a:pPr>
            <a:r>
              <a:rPr lang="el" sz="1000"/>
              <a:t>labels = ['a', 'b', 'c', 'd', 'e', 'f', 'g', 'h', 'i', 'j']</a:t>
            </a:r>
            <a:endParaRPr sz="1000"/>
          </a:p>
          <a:p>
            <a:pPr indent="0" lvl="0" marL="0" rtl="0" algn="l">
              <a:lnSpc>
                <a:spcPct val="100000"/>
              </a:lnSpc>
              <a:spcBef>
                <a:spcPts val="400"/>
              </a:spcBef>
              <a:spcAft>
                <a:spcPts val="0"/>
              </a:spcAft>
              <a:buNone/>
            </a:pPr>
            <a:r>
              <a:rPr lang="el" sz="1000"/>
              <a:t>Μπορείτε να χρησιμοποιήσετε την iloc και αυτά που μάθαμε για τα slices ώστε να πάρετε μόνο τα 3 στοιχεία.</a:t>
            </a:r>
            <a:endParaRPr sz="1000"/>
          </a:p>
          <a:p>
            <a:pPr indent="0" lvl="0" marL="0" rtl="0" algn="l">
              <a:lnSpc>
                <a:spcPct val="100000"/>
              </a:lnSpc>
              <a:spcBef>
                <a:spcPts val="400"/>
              </a:spcBef>
              <a:spcAft>
                <a:spcPts val="0"/>
              </a:spcAft>
              <a:buNone/>
            </a:pPr>
            <a:r>
              <a:t/>
            </a:r>
            <a:endParaRPr sz="1000"/>
          </a:p>
          <a:p>
            <a:pPr indent="0" lvl="0" marL="0" rtl="0" algn="l">
              <a:lnSpc>
                <a:spcPct val="100000"/>
              </a:lnSpc>
              <a:spcBef>
                <a:spcPts val="400"/>
              </a:spcBef>
              <a:spcAft>
                <a:spcPts val="400"/>
              </a:spcAft>
              <a:buNone/>
            </a:pPr>
            <a:r>
              <a:t/>
            </a:r>
            <a:endParaRPr sz="1000"/>
          </a:p>
        </p:txBody>
      </p:sp>
      <p:sp>
        <p:nvSpPr>
          <p:cNvPr id="1147" name="Google Shape;1147;p66"/>
          <p:cNvSpPr txBox="1"/>
          <p:nvPr>
            <p:ph type="title"/>
          </p:nvPr>
        </p:nvSpPr>
        <p:spPr>
          <a:xfrm flipH="1">
            <a:off x="2087450" y="1313425"/>
            <a:ext cx="603600" cy="6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a:t>
            </a:r>
            <a:endParaRPr sz="5000">
              <a:solidFill>
                <a:schemeClr val="accent6"/>
              </a:solidFill>
            </a:endParaRPr>
          </a:p>
        </p:txBody>
      </p:sp>
      <p:sp>
        <p:nvSpPr>
          <p:cNvPr id="1148" name="Google Shape;1148;p66"/>
          <p:cNvSpPr txBox="1"/>
          <p:nvPr>
            <p:ph type="title"/>
          </p:nvPr>
        </p:nvSpPr>
        <p:spPr>
          <a:xfrm flipH="1">
            <a:off x="2087450" y="1860925"/>
            <a:ext cx="603600" cy="6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a:t>
            </a:r>
            <a:endParaRPr sz="5000">
              <a:solidFill>
                <a:schemeClr val="accent6"/>
              </a:solidFill>
            </a:endParaRPr>
          </a:p>
        </p:txBody>
      </p:sp>
      <p:sp>
        <p:nvSpPr>
          <p:cNvPr id="1149" name="Google Shape;1149;p66"/>
          <p:cNvSpPr txBox="1"/>
          <p:nvPr>
            <p:ph type="title"/>
          </p:nvPr>
        </p:nvSpPr>
        <p:spPr>
          <a:xfrm flipH="1">
            <a:off x="2087450" y="2376063"/>
            <a:ext cx="603600" cy="6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3</a:t>
            </a:r>
            <a:endParaRPr sz="50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50"/>
          <p:cNvSpPr txBox="1"/>
          <p:nvPr>
            <p:ph idx="1" type="subTitle"/>
          </p:nvPr>
        </p:nvSpPr>
        <p:spPr>
          <a:xfrm>
            <a:off x="6024700" y="2373375"/>
            <a:ext cx="2816400" cy="12693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solidFill>
                  <a:schemeClr val="lt1"/>
                </a:solidFill>
              </a:rPr>
              <a:t># importing pandas as pd </a:t>
            </a:r>
            <a:endParaRPr sz="1100">
              <a:solidFill>
                <a:schemeClr val="lt1"/>
              </a:solidFill>
            </a:endParaRPr>
          </a:p>
          <a:p>
            <a:pPr indent="0" lvl="0" marL="0" rtl="0" algn="l">
              <a:lnSpc>
                <a:spcPct val="100000"/>
              </a:lnSpc>
              <a:spcBef>
                <a:spcPts val="400"/>
              </a:spcBef>
              <a:spcAft>
                <a:spcPts val="0"/>
              </a:spcAft>
              <a:buNone/>
            </a:pPr>
            <a:r>
              <a:rPr lang="el" sz="1100">
                <a:solidFill>
                  <a:schemeClr val="lt1"/>
                </a:solidFill>
              </a:rPr>
              <a:t>import pandas as pd </a:t>
            </a:r>
            <a:endParaRPr sz="1100">
              <a:solidFill>
                <a:schemeClr val="lt1"/>
              </a:solidFill>
            </a:endParaRPr>
          </a:p>
          <a:p>
            <a:pPr indent="0" lvl="0" marL="0" rtl="0" algn="l">
              <a:lnSpc>
                <a:spcPct val="100000"/>
              </a:lnSpc>
              <a:spcBef>
                <a:spcPts val="400"/>
              </a:spcBef>
              <a:spcAft>
                <a:spcPts val="0"/>
              </a:spcAft>
              <a:buNone/>
            </a:pPr>
            <a:r>
              <a:rPr lang="el" sz="1100">
                <a:solidFill>
                  <a:schemeClr val="lt1"/>
                </a:solidFill>
              </a:rPr>
              <a:t># Ας δημιουργήσουμε το dataframe </a:t>
            </a:r>
            <a:endParaRPr sz="1100">
              <a:solidFill>
                <a:schemeClr val="lt1"/>
              </a:solidFill>
            </a:endParaRPr>
          </a:p>
          <a:p>
            <a:pPr indent="0" lvl="0" marL="0" rtl="0" algn="l">
              <a:lnSpc>
                <a:spcPct val="100000"/>
              </a:lnSpc>
              <a:spcBef>
                <a:spcPts val="400"/>
              </a:spcBef>
              <a:spcAft>
                <a:spcPts val="0"/>
              </a:spcAft>
              <a:buNone/>
            </a:pPr>
            <a:r>
              <a:rPr lang="el" sz="1100"/>
              <a:t>df = pd.DataFrame({'Date':['10/2/2011', '12/2/2011', '13/2/2011', '14/2/2011'], 'Event':['Music', 'Poetry', 'Theatre', 'Comedy'], 'Cost':[10000, 5000, 15000, 2000]}) </a:t>
            </a:r>
            <a:endParaRPr sz="1100"/>
          </a:p>
          <a:p>
            <a:pPr indent="0" lvl="0" marL="0" rtl="0" algn="l">
              <a:lnSpc>
                <a:spcPct val="100000"/>
              </a:lnSpc>
              <a:spcBef>
                <a:spcPts val="400"/>
              </a:spcBef>
              <a:spcAft>
                <a:spcPts val="0"/>
              </a:spcAft>
              <a:buNone/>
            </a:pPr>
            <a:r>
              <a:rPr lang="el" sz="1100">
                <a:solidFill>
                  <a:schemeClr val="lt1"/>
                </a:solidFill>
              </a:rPr>
              <a:t># Εκτύπωση του dataframe</a:t>
            </a:r>
            <a:r>
              <a:rPr lang="el" sz="1100"/>
              <a:t> </a:t>
            </a:r>
            <a:endParaRPr sz="1100"/>
          </a:p>
          <a:p>
            <a:pPr indent="0" lvl="0" marL="0" rtl="0" algn="l">
              <a:lnSpc>
                <a:spcPct val="100000"/>
              </a:lnSpc>
              <a:spcBef>
                <a:spcPts val="400"/>
              </a:spcBef>
              <a:spcAft>
                <a:spcPts val="400"/>
              </a:spcAft>
              <a:buNone/>
            </a:pPr>
            <a:r>
              <a:rPr lang="el" sz="1100"/>
              <a:t>print(df)</a:t>
            </a:r>
            <a:endParaRPr sz="1100"/>
          </a:p>
        </p:txBody>
      </p:sp>
      <p:sp>
        <p:nvSpPr>
          <p:cNvPr id="923" name="Google Shape;923;p50"/>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26.0.1</a:t>
            </a:r>
            <a:r>
              <a:rPr lang="el" sz="5000">
                <a:solidFill>
                  <a:schemeClr val="accent6"/>
                </a:solidFill>
              </a:rPr>
              <a:t>{</a:t>
            </a:r>
            <a:endParaRPr sz="5000">
              <a:solidFill>
                <a:schemeClr val="accent6"/>
              </a:solidFill>
            </a:endParaRPr>
          </a:p>
        </p:txBody>
      </p:sp>
      <p:sp>
        <p:nvSpPr>
          <p:cNvPr id="924" name="Google Shape;924;p50"/>
          <p:cNvSpPr txBox="1"/>
          <p:nvPr>
            <p:ph idx="2" type="title"/>
          </p:nvPr>
        </p:nvSpPr>
        <p:spPr>
          <a:xfrm>
            <a:off x="2673675" y="686500"/>
            <a:ext cx="63456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400">
                <a:solidFill>
                  <a:schemeClr val="accent2"/>
                </a:solidFill>
              </a:rPr>
              <a:t>ΕΠΙΣΤΗΜΗ ΔΕΔΟΜΕΝΩΝ ΚΑΙ PANDAS III</a:t>
            </a:r>
            <a:endParaRPr sz="2400">
              <a:solidFill>
                <a:schemeClr val="lt2"/>
              </a:solidFill>
            </a:endParaRPr>
          </a:p>
        </p:txBody>
      </p:sp>
      <p:sp>
        <p:nvSpPr>
          <p:cNvPr id="925" name="Google Shape;925;p50"/>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26" name="Google Shape;926;p50"/>
          <p:cNvCxnSpPr>
            <a:endCxn id="925"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927" name="Google Shape;927;p5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28" name="Google Shape;928;p5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29" name="Google Shape;929;p5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30" name="Google Shape;930;p50"/>
          <p:cNvSpPr txBox="1"/>
          <p:nvPr/>
        </p:nvSpPr>
        <p:spPr>
          <a:xfrm>
            <a:off x="2638025" y="1546900"/>
            <a:ext cx="33420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chemeClr val="accent3"/>
                </a:solidFill>
                <a:latin typeface="Fira Code"/>
                <a:ea typeface="Fira Code"/>
                <a:cs typeface="Fira Code"/>
                <a:sym typeface="Fira Code"/>
              </a:rPr>
              <a:t>Δίνεται το λεξικό theater_event = { </a:t>
            </a:r>
            <a:endParaRPr sz="12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200">
                <a:solidFill>
                  <a:schemeClr val="accent3"/>
                </a:solidFill>
                <a:latin typeface="Fira Code"/>
                <a:ea typeface="Fira Code"/>
                <a:cs typeface="Fira Code"/>
                <a:sym typeface="Fira Code"/>
              </a:rPr>
              <a:t> 'Date': ['10/2/2011', '12/2/2011', '13/2/2011', '14/2/2011'], </a:t>
            </a:r>
            <a:endParaRPr sz="12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200">
                <a:solidFill>
                  <a:schemeClr val="accent3"/>
                </a:solidFill>
                <a:latin typeface="Fira Code"/>
                <a:ea typeface="Fira Code"/>
                <a:cs typeface="Fira Code"/>
                <a:sym typeface="Fira Code"/>
              </a:rPr>
              <a:t> 'Event': ['Music', 'Poetry', 'Theatre', 'Comedy'],  'Cost': [10000, 5000, 15000, 2000]</a:t>
            </a:r>
            <a:endParaRPr sz="12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200">
                <a:solidFill>
                  <a:schemeClr val="accent3"/>
                </a:solidFill>
                <a:latin typeface="Fira Code"/>
                <a:ea typeface="Fira Code"/>
                <a:cs typeface="Fira Code"/>
                <a:sym typeface="Fira Code"/>
              </a:rPr>
              <a:t>1. Δημιουργήστε ένα dataframe από το λεξικό </a:t>
            </a:r>
            <a:endParaRPr sz="12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200">
                <a:solidFill>
                  <a:schemeClr val="accent3"/>
                </a:solidFill>
                <a:latin typeface="Fira Code"/>
                <a:ea typeface="Fira Code"/>
                <a:cs typeface="Fira Code"/>
                <a:sym typeface="Fira Code"/>
              </a:rPr>
              <a:t>2. Εισάγετε την παρακάτω γραμμή στο index[2] του dataframe </a:t>
            </a:r>
            <a:endParaRPr sz="12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200">
                <a:solidFill>
                  <a:schemeClr val="accent3"/>
                </a:solidFill>
                <a:latin typeface="Fira Code"/>
                <a:ea typeface="Fira Code"/>
                <a:cs typeface="Fira Code"/>
                <a:sym typeface="Fira Code"/>
              </a:rPr>
              <a:t>row_value = ['11/2/2011', 'Wrestling', 12000]</a:t>
            </a:r>
            <a:endParaRPr sz="12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2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200">
              <a:solidFill>
                <a:schemeClr val="accent3"/>
              </a:solidFill>
              <a:latin typeface="Fira Code"/>
              <a:ea typeface="Fira Code"/>
              <a:cs typeface="Fira Code"/>
              <a:sym typeface="Fira Code"/>
            </a:endParaRPr>
          </a:p>
        </p:txBody>
      </p:sp>
      <p:sp>
        <p:nvSpPr>
          <p:cNvPr id="931" name="Google Shape;931;p50"/>
          <p:cNvSpPr txBox="1"/>
          <p:nvPr/>
        </p:nvSpPr>
        <p:spPr>
          <a:xfrm>
            <a:off x="2736400" y="1264875"/>
            <a:ext cx="37167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rgbClr val="FF5858"/>
                </a:solidFill>
                <a:latin typeface="Fira Code"/>
                <a:ea typeface="Fira Code"/>
                <a:cs typeface="Fira Code"/>
                <a:sym typeface="Fira Code"/>
              </a:rPr>
              <a:t>ΛΥΣΕΙΣ ΠΡΟΗΓΟΥΜΕΝΩΝ ΑΣΚΗΣΕΩΝ</a:t>
            </a:r>
            <a:endParaRPr sz="1200">
              <a:solidFill>
                <a:srgbClr val="FF5858"/>
              </a:solidFill>
              <a:latin typeface="Fira Code"/>
              <a:ea typeface="Fira Code"/>
              <a:cs typeface="Fira Code"/>
              <a:sym typeface="Fira Code"/>
            </a:endParaRPr>
          </a:p>
        </p:txBody>
      </p:sp>
      <p:sp>
        <p:nvSpPr>
          <p:cNvPr id="932" name="Google Shape;932;p50"/>
          <p:cNvSpPr txBox="1"/>
          <p:nvPr/>
        </p:nvSpPr>
        <p:spPr>
          <a:xfrm>
            <a:off x="7013950" y="1264875"/>
            <a:ext cx="10872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rgbClr val="FF5858"/>
                </a:solidFill>
                <a:latin typeface="Fira Code"/>
                <a:ea typeface="Fira Code"/>
                <a:cs typeface="Fira Code"/>
                <a:sym typeface="Fira Code"/>
              </a:rPr>
              <a:t>ΛΥΣΗ</a:t>
            </a:r>
            <a:endParaRPr sz="1200">
              <a:solidFill>
                <a:srgbClr val="FF5858"/>
              </a:solidFill>
              <a:latin typeface="Fira Code"/>
              <a:ea typeface="Fira Code"/>
              <a:cs typeface="Fira Code"/>
              <a:sym typeface="Fira Code"/>
            </a:endParaRPr>
          </a:p>
        </p:txBody>
      </p:sp>
      <p:sp>
        <p:nvSpPr>
          <p:cNvPr id="933" name="Google Shape;933;p50"/>
          <p:cNvSpPr txBox="1"/>
          <p:nvPr>
            <p:ph type="title"/>
          </p:nvPr>
        </p:nvSpPr>
        <p:spPr>
          <a:xfrm flipH="1">
            <a:off x="2087450" y="1313425"/>
            <a:ext cx="603600" cy="6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a:t>
            </a:r>
            <a:endParaRPr sz="5000">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51"/>
          <p:cNvSpPr txBox="1"/>
          <p:nvPr>
            <p:ph idx="1" type="subTitle"/>
          </p:nvPr>
        </p:nvSpPr>
        <p:spPr>
          <a:xfrm>
            <a:off x="5575225" y="1857350"/>
            <a:ext cx="3444000" cy="2512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t>import pandas as pd </a:t>
            </a:r>
            <a:endParaRPr sz="1100"/>
          </a:p>
          <a:p>
            <a:pPr indent="0" lvl="0" marL="0" rtl="0" algn="l">
              <a:lnSpc>
                <a:spcPct val="100000"/>
              </a:lnSpc>
              <a:spcBef>
                <a:spcPts val="400"/>
              </a:spcBef>
              <a:spcAft>
                <a:spcPts val="0"/>
              </a:spcAft>
              <a:buNone/>
            </a:pPr>
            <a:r>
              <a:rPr lang="el" sz="1100">
                <a:solidFill>
                  <a:schemeClr val="lt1"/>
                </a:solidFill>
              </a:rPr>
              <a:t># Ας δημιουργήσουμε το dataframe </a:t>
            </a:r>
            <a:endParaRPr sz="1100">
              <a:solidFill>
                <a:schemeClr val="lt1"/>
              </a:solidFill>
            </a:endParaRPr>
          </a:p>
          <a:p>
            <a:pPr indent="0" lvl="0" marL="0" rtl="0" algn="l">
              <a:lnSpc>
                <a:spcPct val="100000"/>
              </a:lnSpc>
              <a:spcBef>
                <a:spcPts val="400"/>
              </a:spcBef>
              <a:spcAft>
                <a:spcPts val="0"/>
              </a:spcAft>
              <a:buNone/>
            </a:pPr>
            <a:r>
              <a:rPr lang="el" sz="1100"/>
              <a:t>df = pd.DataFrame({'Date':['10/2/2011', '12/2/2011', '13/2/2011', '14/2/2011'], 'Event':['Music', 'Poetry', 'Theatre', 'Comedy'], 'Cost':[10000, 5000, 15000, 2000]}) </a:t>
            </a:r>
            <a:endParaRPr sz="1100"/>
          </a:p>
          <a:p>
            <a:pPr indent="0" lvl="0" marL="0" rtl="0" algn="l">
              <a:lnSpc>
                <a:spcPct val="100000"/>
              </a:lnSpc>
              <a:spcBef>
                <a:spcPts val="400"/>
              </a:spcBef>
              <a:spcAft>
                <a:spcPts val="0"/>
              </a:spcAft>
              <a:buNone/>
            </a:pPr>
            <a:r>
              <a:rPr lang="el" sz="1100">
                <a:solidFill>
                  <a:schemeClr val="lt1"/>
                </a:solidFill>
              </a:rPr>
              <a:t># Τοποθετούμε τη νέα γραμμή "ανάμεσα" στα index 1 και 2</a:t>
            </a:r>
            <a:endParaRPr sz="1100">
              <a:solidFill>
                <a:schemeClr val="lt1"/>
              </a:solidFill>
            </a:endParaRPr>
          </a:p>
          <a:p>
            <a:pPr indent="0" lvl="0" marL="0" rtl="0" algn="l">
              <a:lnSpc>
                <a:spcPct val="100000"/>
              </a:lnSpc>
              <a:spcBef>
                <a:spcPts val="400"/>
              </a:spcBef>
              <a:spcAft>
                <a:spcPts val="400"/>
              </a:spcAft>
              <a:buNone/>
            </a:pPr>
            <a:r>
              <a:rPr lang="el" sz="1100"/>
              <a:t>df.loc[1.5] = ['11/2/2011', 'Wrestling', 12000] df = df.sort_index().reset_index(drop=True)</a:t>
            </a:r>
            <a:endParaRPr sz="1100"/>
          </a:p>
        </p:txBody>
      </p:sp>
      <p:sp>
        <p:nvSpPr>
          <p:cNvPr id="939" name="Google Shape;939;p51"/>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26.0.2</a:t>
            </a:r>
            <a:r>
              <a:rPr lang="el" sz="5000">
                <a:solidFill>
                  <a:schemeClr val="accent6"/>
                </a:solidFill>
              </a:rPr>
              <a:t>{</a:t>
            </a:r>
            <a:endParaRPr sz="5000">
              <a:solidFill>
                <a:schemeClr val="accent6"/>
              </a:solidFill>
            </a:endParaRPr>
          </a:p>
        </p:txBody>
      </p:sp>
      <p:sp>
        <p:nvSpPr>
          <p:cNvPr id="940" name="Google Shape;940;p51"/>
          <p:cNvSpPr txBox="1"/>
          <p:nvPr>
            <p:ph idx="2" type="title"/>
          </p:nvPr>
        </p:nvSpPr>
        <p:spPr>
          <a:xfrm>
            <a:off x="2673675" y="686500"/>
            <a:ext cx="63456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400">
                <a:solidFill>
                  <a:schemeClr val="accent2"/>
                </a:solidFill>
              </a:rPr>
              <a:t>ΕΠΙΣΤΗΜΗ ΔΕΔΟΜΕΝΩΝ ΚΑΙ PANDAS III</a:t>
            </a:r>
            <a:endParaRPr sz="2400">
              <a:solidFill>
                <a:schemeClr val="lt2"/>
              </a:solidFill>
            </a:endParaRPr>
          </a:p>
        </p:txBody>
      </p:sp>
      <p:sp>
        <p:nvSpPr>
          <p:cNvPr id="941" name="Google Shape;941;p51"/>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42" name="Google Shape;942;p51"/>
          <p:cNvCxnSpPr>
            <a:endCxn id="941"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943" name="Google Shape;943;p5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44" name="Google Shape;944;p5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45" name="Google Shape;945;p5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46" name="Google Shape;946;p51"/>
          <p:cNvSpPr txBox="1"/>
          <p:nvPr/>
        </p:nvSpPr>
        <p:spPr>
          <a:xfrm>
            <a:off x="2272650" y="1546925"/>
            <a:ext cx="2851800" cy="535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2. Τώρα θα πρέπει να προσθέσουμε στο index 2 τη γραμμή που μας  δίνεται. Αν όμως το κάνουμε αυτό δίνοντας αυτό το index, τότε η  γραμμή 2 θα διαγραφεί και από πάνω της θα γραφτεί αυτή που θα  δώσουμε. </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Έτσι, δίνουμε μια τιμή πολύ κοντινή σ’ αυτή που θέλουμε να είναι το  index και η Pandas τοποθετεί τη γραμμή ακριβώς εκεί που θέλουν.</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1200">
              <a:solidFill>
                <a:schemeClr val="accent3"/>
              </a:solidFill>
              <a:latin typeface="Fira Code"/>
              <a:ea typeface="Fira Code"/>
              <a:cs typeface="Fira Code"/>
              <a:sym typeface="Fira Code"/>
            </a:endParaRPr>
          </a:p>
        </p:txBody>
      </p:sp>
      <p:sp>
        <p:nvSpPr>
          <p:cNvPr id="947" name="Google Shape;947;p51"/>
          <p:cNvSpPr txBox="1"/>
          <p:nvPr/>
        </p:nvSpPr>
        <p:spPr>
          <a:xfrm>
            <a:off x="2736400" y="1264875"/>
            <a:ext cx="37167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rgbClr val="FF5858"/>
                </a:solidFill>
                <a:latin typeface="Fira Code"/>
                <a:ea typeface="Fira Code"/>
                <a:cs typeface="Fira Code"/>
                <a:sym typeface="Fira Code"/>
              </a:rPr>
              <a:t>ΛΥΣΕΙΣ ΠΡΟΗΓΟΥΜΕΝΩΝ ΑΣΚΗΣΕΩΝ</a:t>
            </a:r>
            <a:endParaRPr sz="1200">
              <a:solidFill>
                <a:srgbClr val="FF5858"/>
              </a:solidFill>
              <a:latin typeface="Fira Code"/>
              <a:ea typeface="Fira Code"/>
              <a:cs typeface="Fira Code"/>
              <a:sym typeface="Fira Code"/>
            </a:endParaRPr>
          </a:p>
        </p:txBody>
      </p:sp>
      <p:sp>
        <p:nvSpPr>
          <p:cNvPr id="948" name="Google Shape;948;p51"/>
          <p:cNvSpPr txBox="1"/>
          <p:nvPr/>
        </p:nvSpPr>
        <p:spPr>
          <a:xfrm>
            <a:off x="6764425" y="1264875"/>
            <a:ext cx="10872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rgbClr val="FF5858"/>
                </a:solidFill>
                <a:latin typeface="Fira Code"/>
                <a:ea typeface="Fira Code"/>
                <a:cs typeface="Fira Code"/>
                <a:sym typeface="Fira Code"/>
              </a:rPr>
              <a:t>ΛΥΣΗ</a:t>
            </a:r>
            <a:endParaRPr sz="1200">
              <a:solidFill>
                <a:srgbClr val="FF5858"/>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52"/>
          <p:cNvSpPr txBox="1"/>
          <p:nvPr>
            <p:ph idx="1" type="subTitle"/>
          </p:nvPr>
        </p:nvSpPr>
        <p:spPr>
          <a:xfrm>
            <a:off x="5209975" y="1857355"/>
            <a:ext cx="3716700" cy="17826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t>import pandas as pd </a:t>
            </a:r>
            <a:endParaRPr sz="1200"/>
          </a:p>
          <a:p>
            <a:pPr indent="0" lvl="0" marL="0" rtl="0" algn="l">
              <a:lnSpc>
                <a:spcPct val="100000"/>
              </a:lnSpc>
              <a:spcBef>
                <a:spcPts val="400"/>
              </a:spcBef>
              <a:spcAft>
                <a:spcPts val="0"/>
              </a:spcAft>
              <a:buNone/>
            </a:pPr>
            <a:r>
              <a:rPr lang="el" sz="1200">
                <a:solidFill>
                  <a:schemeClr val="lt1"/>
                </a:solidFill>
              </a:rPr>
              <a:t># Η λίστα μας ειναι </a:t>
            </a:r>
            <a:endParaRPr sz="1200">
              <a:solidFill>
                <a:schemeClr val="lt1"/>
              </a:solidFill>
            </a:endParaRPr>
          </a:p>
          <a:p>
            <a:pPr indent="0" lvl="0" marL="0" rtl="0" algn="l">
              <a:lnSpc>
                <a:spcPct val="100000"/>
              </a:lnSpc>
              <a:spcBef>
                <a:spcPts val="400"/>
              </a:spcBef>
              <a:spcAft>
                <a:spcPts val="0"/>
              </a:spcAft>
              <a:buNone/>
            </a:pPr>
            <a:r>
              <a:rPr lang="el" sz="1200"/>
              <a:t>lst = [['tom', 25], ['krish', 30], </a:t>
            </a:r>
            <a:endParaRPr sz="1200"/>
          </a:p>
          <a:p>
            <a:pPr indent="0" lvl="0" marL="0" rtl="0" algn="l">
              <a:lnSpc>
                <a:spcPct val="100000"/>
              </a:lnSpc>
              <a:spcBef>
                <a:spcPts val="400"/>
              </a:spcBef>
              <a:spcAft>
                <a:spcPts val="0"/>
              </a:spcAft>
              <a:buNone/>
            </a:pPr>
            <a:r>
              <a:rPr lang="el" sz="1200"/>
              <a:t>['nick', 26], ['juli', 22]] </a:t>
            </a:r>
            <a:endParaRPr sz="1200"/>
          </a:p>
          <a:p>
            <a:pPr indent="0" lvl="0" marL="0" rtl="0" algn="l">
              <a:lnSpc>
                <a:spcPct val="100000"/>
              </a:lnSpc>
              <a:spcBef>
                <a:spcPts val="400"/>
              </a:spcBef>
              <a:spcAft>
                <a:spcPts val="0"/>
              </a:spcAft>
              <a:buNone/>
            </a:pPr>
            <a:r>
              <a:rPr lang="el" sz="1200"/>
              <a:t>df = pd.DataFrame(lst, columns =['Name', 'Age']) print(df)</a:t>
            </a:r>
            <a:endParaRPr sz="1200"/>
          </a:p>
          <a:p>
            <a:pPr indent="0" lvl="0" marL="0" rtl="0" algn="l">
              <a:lnSpc>
                <a:spcPct val="100000"/>
              </a:lnSpc>
              <a:spcBef>
                <a:spcPts val="400"/>
              </a:spcBef>
              <a:spcAft>
                <a:spcPts val="0"/>
              </a:spcAft>
              <a:buNone/>
            </a:pPr>
            <a:r>
              <a:t/>
            </a:r>
            <a:endParaRPr sz="1200"/>
          </a:p>
          <a:p>
            <a:pPr indent="0" lvl="0" marL="0" rtl="0" algn="l">
              <a:lnSpc>
                <a:spcPct val="100000"/>
              </a:lnSpc>
              <a:spcBef>
                <a:spcPts val="400"/>
              </a:spcBef>
              <a:spcAft>
                <a:spcPts val="400"/>
              </a:spcAft>
              <a:buNone/>
            </a:pPr>
            <a:r>
              <a:t/>
            </a:r>
            <a:endParaRPr sz="1200"/>
          </a:p>
        </p:txBody>
      </p:sp>
      <p:sp>
        <p:nvSpPr>
          <p:cNvPr id="954" name="Google Shape;954;p52"/>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26.0.3</a:t>
            </a:r>
            <a:r>
              <a:rPr lang="el" sz="5000">
                <a:solidFill>
                  <a:schemeClr val="accent6"/>
                </a:solidFill>
              </a:rPr>
              <a:t>{</a:t>
            </a:r>
            <a:endParaRPr sz="5000">
              <a:solidFill>
                <a:schemeClr val="accent6"/>
              </a:solidFill>
            </a:endParaRPr>
          </a:p>
        </p:txBody>
      </p:sp>
      <p:sp>
        <p:nvSpPr>
          <p:cNvPr id="955" name="Google Shape;955;p52"/>
          <p:cNvSpPr txBox="1"/>
          <p:nvPr>
            <p:ph idx="2" type="title"/>
          </p:nvPr>
        </p:nvSpPr>
        <p:spPr>
          <a:xfrm>
            <a:off x="2673675" y="686500"/>
            <a:ext cx="63456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400">
                <a:solidFill>
                  <a:schemeClr val="accent2"/>
                </a:solidFill>
              </a:rPr>
              <a:t>ΕΠΙΣΤΗΜΗ ΔΕΔΟΜΕΝΩΝ ΚΑΙ PANDAS III</a:t>
            </a:r>
            <a:endParaRPr sz="2400">
              <a:solidFill>
                <a:schemeClr val="lt2"/>
              </a:solidFill>
            </a:endParaRPr>
          </a:p>
        </p:txBody>
      </p:sp>
      <p:sp>
        <p:nvSpPr>
          <p:cNvPr id="956" name="Google Shape;956;p52"/>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57" name="Google Shape;957;p52"/>
          <p:cNvCxnSpPr>
            <a:stCxn id="954" idx="2"/>
            <a:endCxn id="956"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958" name="Google Shape;958;p5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59" name="Google Shape;959;p5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60" name="Google Shape;960;p5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61" name="Google Shape;961;p52"/>
          <p:cNvSpPr txBox="1"/>
          <p:nvPr/>
        </p:nvSpPr>
        <p:spPr>
          <a:xfrm>
            <a:off x="2272650" y="1546925"/>
            <a:ext cx="2851800" cy="535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Δημιουργήστε ένα dataframe χρησιμοποιώντας την παρακάτω  πολυδιάστατη λίστα;  </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lst = [['tom', 25], ['krish', 30], </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 ['nick', 26], ['juli', 22]]</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Το dataframe πρέπει να έχει δύο στήλες. Τις “name” και “age”</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1200">
              <a:solidFill>
                <a:schemeClr val="accent3"/>
              </a:solidFill>
              <a:latin typeface="Fira Code"/>
              <a:ea typeface="Fira Code"/>
              <a:cs typeface="Fira Code"/>
              <a:sym typeface="Fira Code"/>
            </a:endParaRPr>
          </a:p>
        </p:txBody>
      </p:sp>
      <p:sp>
        <p:nvSpPr>
          <p:cNvPr id="962" name="Google Shape;962;p52"/>
          <p:cNvSpPr txBox="1"/>
          <p:nvPr/>
        </p:nvSpPr>
        <p:spPr>
          <a:xfrm>
            <a:off x="2736400" y="1264875"/>
            <a:ext cx="37167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rgbClr val="FF5858"/>
                </a:solidFill>
                <a:latin typeface="Fira Code"/>
                <a:ea typeface="Fira Code"/>
                <a:cs typeface="Fira Code"/>
                <a:sym typeface="Fira Code"/>
              </a:rPr>
              <a:t>ΛΥΣΕΙΣ ΠΡΟΗΓΟΥΜΕΝΩΝ ΑΣΚΗΣΕΩΝ</a:t>
            </a:r>
            <a:endParaRPr sz="1200">
              <a:solidFill>
                <a:srgbClr val="FF5858"/>
              </a:solidFill>
              <a:latin typeface="Fira Code"/>
              <a:ea typeface="Fira Code"/>
              <a:cs typeface="Fira Code"/>
              <a:sym typeface="Fira Code"/>
            </a:endParaRPr>
          </a:p>
        </p:txBody>
      </p:sp>
      <p:sp>
        <p:nvSpPr>
          <p:cNvPr id="963" name="Google Shape;963;p52"/>
          <p:cNvSpPr txBox="1"/>
          <p:nvPr/>
        </p:nvSpPr>
        <p:spPr>
          <a:xfrm>
            <a:off x="6764425" y="1264875"/>
            <a:ext cx="10872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rgbClr val="FF5858"/>
                </a:solidFill>
                <a:latin typeface="Fira Code"/>
                <a:ea typeface="Fira Code"/>
                <a:cs typeface="Fira Code"/>
                <a:sym typeface="Fira Code"/>
              </a:rPr>
              <a:t>ΛΥΣΗ</a:t>
            </a:r>
            <a:endParaRPr sz="1200">
              <a:solidFill>
                <a:srgbClr val="FF5858"/>
              </a:solidFill>
              <a:latin typeface="Fira Code"/>
              <a:ea typeface="Fira Code"/>
              <a:cs typeface="Fira Code"/>
              <a:sym typeface="Fira Code"/>
            </a:endParaRPr>
          </a:p>
        </p:txBody>
      </p:sp>
      <p:sp>
        <p:nvSpPr>
          <p:cNvPr id="964" name="Google Shape;964;p52"/>
          <p:cNvSpPr txBox="1"/>
          <p:nvPr>
            <p:ph type="title"/>
          </p:nvPr>
        </p:nvSpPr>
        <p:spPr>
          <a:xfrm flipH="1">
            <a:off x="2087450" y="1313425"/>
            <a:ext cx="603600" cy="6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a:t>
            </a:r>
            <a:endParaRPr sz="5000">
              <a:solidFill>
                <a:schemeClr val="accent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53"/>
          <p:cNvSpPr txBox="1"/>
          <p:nvPr>
            <p:ph idx="1" type="subTitle"/>
          </p:nvPr>
        </p:nvSpPr>
        <p:spPr>
          <a:xfrm>
            <a:off x="3026450" y="2334350"/>
            <a:ext cx="5769900" cy="1883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900"/>
              <a:t>Χρησιμοποιούμε ένα σύνολο δεδομένων (από το Kaggle) με δασικές πυρκαγιές στη Βραζιλία, η οποία όπως γνωρίζουμε φιλοξενεί το μεγαλύτερο τροπικό δάσος στη Γη - τον Αμαζόνιο. </a:t>
            </a:r>
            <a:endParaRPr sz="2200"/>
          </a:p>
        </p:txBody>
      </p:sp>
      <p:sp>
        <p:nvSpPr>
          <p:cNvPr id="970" name="Google Shape;970;p53"/>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26.1.0</a:t>
            </a:r>
            <a:r>
              <a:rPr lang="el" sz="5000">
                <a:solidFill>
                  <a:schemeClr val="accent6"/>
                </a:solidFill>
              </a:rPr>
              <a:t>{</a:t>
            </a:r>
            <a:endParaRPr sz="5000">
              <a:solidFill>
                <a:schemeClr val="accent6"/>
              </a:solidFill>
            </a:endParaRPr>
          </a:p>
        </p:txBody>
      </p:sp>
      <p:sp>
        <p:nvSpPr>
          <p:cNvPr id="971" name="Google Shape;971;p53"/>
          <p:cNvSpPr txBox="1"/>
          <p:nvPr>
            <p:ph idx="2" type="title"/>
          </p:nvPr>
        </p:nvSpPr>
        <p:spPr>
          <a:xfrm>
            <a:off x="3176975" y="729375"/>
            <a:ext cx="5726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Project </a:t>
            </a:r>
            <a:r>
              <a:rPr lang="el" sz="2500">
                <a:solidFill>
                  <a:schemeClr val="accent3"/>
                </a:solidFill>
              </a:rPr>
              <a:t>με αληθινά</a:t>
            </a:r>
            <a:r>
              <a:rPr lang="el" sz="2500">
                <a:solidFill>
                  <a:schemeClr val="accent2"/>
                </a:solidFill>
              </a:rPr>
              <a:t> </a:t>
            </a:r>
            <a:r>
              <a:rPr lang="el" sz="2500">
                <a:solidFill>
                  <a:schemeClr val="lt2"/>
                </a:solidFill>
              </a:rPr>
              <a:t>στοιχεία</a:t>
            </a:r>
            <a:endParaRPr sz="2500">
              <a:solidFill>
                <a:schemeClr val="lt2"/>
              </a:solidFill>
            </a:endParaRPr>
          </a:p>
        </p:txBody>
      </p:sp>
      <p:sp>
        <p:nvSpPr>
          <p:cNvPr id="972" name="Google Shape;972;p53"/>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73" name="Google Shape;973;p53"/>
          <p:cNvCxnSpPr/>
          <p:nvPr/>
        </p:nvCxnSpPr>
        <p:spPr>
          <a:xfrm flipH="1">
            <a:off x="18141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974" name="Google Shape;974;p5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75" name="Google Shape;975;p5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76" name="Google Shape;976;p5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77" name="Google Shape;977;p53"/>
          <p:cNvSpPr txBox="1"/>
          <p:nvPr/>
        </p:nvSpPr>
        <p:spPr>
          <a:xfrm>
            <a:off x="3026450" y="1500050"/>
            <a:ext cx="37167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600">
                <a:solidFill>
                  <a:schemeClr val="lt1"/>
                </a:solidFill>
                <a:latin typeface="Fira Code"/>
                <a:ea typeface="Fira Code"/>
                <a:cs typeface="Fira Code"/>
                <a:sym typeface="Fira Code"/>
              </a:rPr>
              <a:t>ΔΗΜΟΣΙΑ ΣΤΟΙΧΕΙΑ ΑΠΟ KAGGLE</a:t>
            </a:r>
            <a:endParaRPr sz="1600">
              <a:solidFill>
                <a:schemeClr val="lt1"/>
              </a:solidFill>
              <a:latin typeface="Fira Code"/>
              <a:ea typeface="Fira Code"/>
              <a:cs typeface="Fira Code"/>
              <a:sym typeface="Fira Cod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54"/>
          <p:cNvSpPr txBox="1"/>
          <p:nvPr>
            <p:ph idx="1" type="subTitle"/>
          </p:nvPr>
        </p:nvSpPr>
        <p:spPr>
          <a:xfrm>
            <a:off x="3026450" y="2334350"/>
            <a:ext cx="5769900" cy="1883400"/>
          </a:xfrm>
          <a:prstGeom prst="rect">
            <a:avLst/>
          </a:prstGeom>
        </p:spPr>
        <p:txBody>
          <a:bodyPr anchorCtr="0" anchor="ctr" bIns="91425" lIns="91425" spcFirstLastPara="1" rIns="91425" wrap="square" tIns="91425">
            <a:noAutofit/>
          </a:bodyPr>
          <a:lstStyle/>
          <a:p>
            <a:pPr indent="-304800" lvl="0" marL="457200" rtl="0" algn="l">
              <a:lnSpc>
                <a:spcPct val="100000"/>
              </a:lnSpc>
              <a:spcBef>
                <a:spcPts val="400"/>
              </a:spcBef>
              <a:spcAft>
                <a:spcPts val="0"/>
              </a:spcAft>
              <a:buSzPts val="1200"/>
              <a:buChar char="●"/>
            </a:pPr>
            <a:r>
              <a:rPr lang="el" sz="1200"/>
              <a:t>Year είναι η χρονιά που έγινε η δασική πυρκαγιά.</a:t>
            </a:r>
            <a:endParaRPr sz="1200"/>
          </a:p>
          <a:p>
            <a:pPr indent="-304800" lvl="0" marL="457200" rtl="0" algn="l">
              <a:lnSpc>
                <a:spcPct val="100000"/>
              </a:lnSpc>
              <a:spcBef>
                <a:spcPts val="0"/>
              </a:spcBef>
              <a:spcAft>
                <a:spcPts val="0"/>
              </a:spcAft>
              <a:buSzPts val="1200"/>
              <a:buChar char="●"/>
            </a:pPr>
            <a:r>
              <a:rPr lang="el" sz="1200"/>
              <a:t>state είναι το κράτος της Βραζιλίας.</a:t>
            </a:r>
            <a:endParaRPr sz="1200"/>
          </a:p>
          <a:p>
            <a:pPr indent="-304800" lvl="0" marL="457200" rtl="0" algn="l">
              <a:lnSpc>
                <a:spcPct val="100000"/>
              </a:lnSpc>
              <a:spcBef>
                <a:spcPts val="0"/>
              </a:spcBef>
              <a:spcAft>
                <a:spcPts val="0"/>
              </a:spcAft>
              <a:buSzPts val="1200"/>
              <a:buChar char="●"/>
            </a:pPr>
            <a:r>
              <a:rPr lang="el" sz="1200"/>
              <a:t>month είναι ο μήνας που έγινε η δασική πυρκαγιά.</a:t>
            </a:r>
            <a:endParaRPr sz="1200"/>
          </a:p>
          <a:p>
            <a:pPr indent="-304800" lvl="0" marL="457200" rtl="0" algn="l">
              <a:lnSpc>
                <a:spcPct val="100000"/>
              </a:lnSpc>
              <a:spcBef>
                <a:spcPts val="0"/>
              </a:spcBef>
              <a:spcAft>
                <a:spcPts val="0"/>
              </a:spcAft>
              <a:buSzPts val="1200"/>
              <a:buChar char="●"/>
            </a:pPr>
            <a:r>
              <a:rPr lang="el" sz="1200"/>
              <a:t>number είναι ο αριθμός των δασικών πυρκαγιών που αναφέρθηκαν·</a:t>
            </a:r>
            <a:endParaRPr sz="1200"/>
          </a:p>
          <a:p>
            <a:pPr indent="-304800" lvl="0" marL="457200" rtl="0" algn="l">
              <a:lnSpc>
                <a:spcPct val="100000"/>
              </a:lnSpc>
              <a:spcBef>
                <a:spcPts val="0"/>
              </a:spcBef>
              <a:spcAft>
                <a:spcPts val="0"/>
              </a:spcAft>
              <a:buSzPts val="1200"/>
              <a:buChar char="●"/>
            </a:pPr>
            <a:r>
              <a:rPr lang="el" sz="1200"/>
              <a:t>date είναι η ημερομηνία που αναφέρθηκε η δασική πυρκαγιά</a:t>
            </a:r>
            <a:endParaRPr sz="1200"/>
          </a:p>
        </p:txBody>
      </p:sp>
      <p:sp>
        <p:nvSpPr>
          <p:cNvPr id="983" name="Google Shape;983;p54"/>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26.1.1</a:t>
            </a:r>
            <a:r>
              <a:rPr lang="el" sz="5000">
                <a:solidFill>
                  <a:schemeClr val="accent6"/>
                </a:solidFill>
              </a:rPr>
              <a:t>{</a:t>
            </a:r>
            <a:endParaRPr sz="5000">
              <a:solidFill>
                <a:schemeClr val="accent6"/>
              </a:solidFill>
            </a:endParaRPr>
          </a:p>
        </p:txBody>
      </p:sp>
      <p:sp>
        <p:nvSpPr>
          <p:cNvPr id="984" name="Google Shape;984;p54"/>
          <p:cNvSpPr txBox="1"/>
          <p:nvPr>
            <p:ph idx="2" type="title"/>
          </p:nvPr>
        </p:nvSpPr>
        <p:spPr>
          <a:xfrm>
            <a:off x="3176975" y="729375"/>
            <a:ext cx="5726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Project – </a:t>
            </a:r>
            <a:r>
              <a:rPr lang="el" sz="2500">
                <a:solidFill>
                  <a:schemeClr val="accent3"/>
                </a:solidFill>
              </a:rPr>
              <a:t>Οι πυρκαγιές</a:t>
            </a:r>
            <a:r>
              <a:rPr lang="el" sz="2500">
                <a:solidFill>
                  <a:schemeClr val="accent2"/>
                </a:solidFill>
              </a:rPr>
              <a:t> </a:t>
            </a:r>
            <a:r>
              <a:rPr lang="el" sz="2500">
                <a:solidFill>
                  <a:schemeClr val="lt2"/>
                </a:solidFill>
              </a:rPr>
              <a:t>στον Αμαζόνιο</a:t>
            </a:r>
            <a:endParaRPr sz="2500">
              <a:solidFill>
                <a:schemeClr val="lt2"/>
              </a:solidFill>
            </a:endParaRPr>
          </a:p>
        </p:txBody>
      </p:sp>
      <p:sp>
        <p:nvSpPr>
          <p:cNvPr id="985" name="Google Shape;985;p54"/>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86" name="Google Shape;986;p54"/>
          <p:cNvCxnSpPr/>
          <p:nvPr/>
        </p:nvCxnSpPr>
        <p:spPr>
          <a:xfrm flipH="1">
            <a:off x="18141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987" name="Google Shape;987;p5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88" name="Google Shape;988;p54"/>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89" name="Google Shape;989;p54"/>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90" name="Google Shape;990;p54"/>
          <p:cNvSpPr txBox="1"/>
          <p:nvPr/>
        </p:nvSpPr>
        <p:spPr>
          <a:xfrm>
            <a:off x="3026450" y="1500050"/>
            <a:ext cx="37167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600">
                <a:solidFill>
                  <a:schemeClr val="lt1"/>
                </a:solidFill>
                <a:latin typeface="Fira Code"/>
                <a:ea typeface="Fira Code"/>
                <a:cs typeface="Fira Code"/>
                <a:sym typeface="Fira Code"/>
              </a:rPr>
              <a:t>ΕΞΗΓΗΣΕΙΣ ΓΙΑ ΤΑ ΔΕΔΟΜΕΝΑ</a:t>
            </a:r>
            <a:endParaRPr sz="1600">
              <a:solidFill>
                <a:schemeClr val="lt1"/>
              </a:solidFill>
              <a:latin typeface="Fira Code"/>
              <a:ea typeface="Fira Code"/>
              <a:cs typeface="Fira Code"/>
              <a:sym typeface="Fira Cod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55"/>
          <p:cNvSpPr txBox="1"/>
          <p:nvPr>
            <p:ph idx="1" type="subTitle"/>
          </p:nvPr>
        </p:nvSpPr>
        <p:spPr>
          <a:xfrm>
            <a:off x="2990800" y="2138300"/>
            <a:ext cx="5769900" cy="1883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600"/>
              <a:t>import pandas as pd</a:t>
            </a:r>
            <a:endParaRPr sz="1600"/>
          </a:p>
          <a:p>
            <a:pPr indent="0" lvl="0" marL="0" rtl="0" algn="l">
              <a:lnSpc>
                <a:spcPct val="100000"/>
              </a:lnSpc>
              <a:spcBef>
                <a:spcPts val="400"/>
              </a:spcBef>
              <a:spcAft>
                <a:spcPts val="0"/>
              </a:spcAft>
              <a:buNone/>
            </a:pPr>
            <a:r>
              <a:rPr lang="el" sz="1600"/>
              <a:t>import googletrans </a:t>
            </a:r>
            <a:endParaRPr sz="1600"/>
          </a:p>
          <a:p>
            <a:pPr indent="0" lvl="0" marL="0" rtl="0" algn="l">
              <a:lnSpc>
                <a:spcPct val="100000"/>
              </a:lnSpc>
              <a:spcBef>
                <a:spcPts val="400"/>
              </a:spcBef>
              <a:spcAft>
                <a:spcPts val="400"/>
              </a:spcAft>
              <a:buNone/>
            </a:pPr>
            <a:r>
              <a:rPr lang="el" sz="1600"/>
              <a:t>import matplotlib.pyplot as plt; plt.rcdefaults()</a:t>
            </a:r>
            <a:endParaRPr sz="1600"/>
          </a:p>
        </p:txBody>
      </p:sp>
      <p:sp>
        <p:nvSpPr>
          <p:cNvPr id="996" name="Google Shape;996;p55"/>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26.1.2</a:t>
            </a:r>
            <a:r>
              <a:rPr lang="el" sz="5000">
                <a:solidFill>
                  <a:schemeClr val="accent6"/>
                </a:solidFill>
              </a:rPr>
              <a:t>{</a:t>
            </a:r>
            <a:endParaRPr sz="5000">
              <a:solidFill>
                <a:schemeClr val="accent6"/>
              </a:solidFill>
            </a:endParaRPr>
          </a:p>
        </p:txBody>
      </p:sp>
      <p:sp>
        <p:nvSpPr>
          <p:cNvPr id="997" name="Google Shape;997;p55"/>
          <p:cNvSpPr txBox="1"/>
          <p:nvPr>
            <p:ph idx="2" type="title"/>
          </p:nvPr>
        </p:nvSpPr>
        <p:spPr>
          <a:xfrm>
            <a:off x="3176975" y="729375"/>
            <a:ext cx="5726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Εισαγωγή </a:t>
            </a:r>
            <a:r>
              <a:rPr lang="el" sz="2500">
                <a:solidFill>
                  <a:schemeClr val="accent3"/>
                </a:solidFill>
              </a:rPr>
              <a:t>στη χρήση</a:t>
            </a:r>
            <a:r>
              <a:rPr lang="el" sz="2500">
                <a:solidFill>
                  <a:schemeClr val="accent2"/>
                </a:solidFill>
              </a:rPr>
              <a:t> </a:t>
            </a:r>
            <a:r>
              <a:rPr lang="el" sz="2500">
                <a:solidFill>
                  <a:schemeClr val="lt2"/>
                </a:solidFill>
              </a:rPr>
              <a:t>του αρχείου</a:t>
            </a:r>
            <a:endParaRPr sz="2500">
              <a:solidFill>
                <a:schemeClr val="lt2"/>
              </a:solidFill>
            </a:endParaRPr>
          </a:p>
        </p:txBody>
      </p:sp>
      <p:sp>
        <p:nvSpPr>
          <p:cNvPr id="998" name="Google Shape;998;p55"/>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99" name="Google Shape;999;p55"/>
          <p:cNvCxnSpPr/>
          <p:nvPr/>
        </p:nvCxnSpPr>
        <p:spPr>
          <a:xfrm flipH="1">
            <a:off x="18141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000" name="Google Shape;1000;p5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01" name="Google Shape;1001;p55"/>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02" name="Google Shape;1002;p55"/>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03" name="Google Shape;1003;p55"/>
          <p:cNvSpPr txBox="1"/>
          <p:nvPr/>
        </p:nvSpPr>
        <p:spPr>
          <a:xfrm>
            <a:off x="3026450" y="1500050"/>
            <a:ext cx="49947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600">
                <a:solidFill>
                  <a:schemeClr val="lt1"/>
                </a:solidFill>
                <a:latin typeface="Fira Code"/>
                <a:ea typeface="Fira Code"/>
                <a:cs typeface="Fira Code"/>
                <a:sym typeface="Fira Code"/>
              </a:rPr>
              <a:t>ΕΙΣΑΓΩΓΗ ΑΠΑΡΑΙΤΗΤΩΝ ΒΙΒΛΙΟΘΗΚΩΝ</a:t>
            </a:r>
            <a:endParaRPr sz="1600">
              <a:solidFill>
                <a:schemeClr val="lt1"/>
              </a:solidFill>
              <a:latin typeface="Fira Code"/>
              <a:ea typeface="Fira Code"/>
              <a:cs typeface="Fira Code"/>
              <a:sym typeface="Fira Cod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56"/>
          <p:cNvSpPr txBox="1"/>
          <p:nvPr>
            <p:ph idx="1" type="subTitle"/>
          </p:nvPr>
        </p:nvSpPr>
        <p:spPr>
          <a:xfrm>
            <a:off x="2860850" y="1443150"/>
            <a:ext cx="5748300" cy="1883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700"/>
              <a:t>Επιβεβαιώνουμε ότι το αρχείο amazon.csv βρίσκεται στον κατάλογο εργασίας μας και ανοίγουμε ένα νέο αρχείο όπου και θα γράφουμε τον κώδικά μας. </a:t>
            </a:r>
            <a:endParaRPr sz="1700"/>
          </a:p>
        </p:txBody>
      </p:sp>
      <p:sp>
        <p:nvSpPr>
          <p:cNvPr id="1009" name="Google Shape;1009;p56"/>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26.1.3</a:t>
            </a:r>
            <a:r>
              <a:rPr lang="el" sz="5000">
                <a:solidFill>
                  <a:schemeClr val="accent6"/>
                </a:solidFill>
              </a:rPr>
              <a:t>{</a:t>
            </a:r>
            <a:endParaRPr sz="5000">
              <a:solidFill>
                <a:schemeClr val="accent6"/>
              </a:solidFill>
            </a:endParaRPr>
          </a:p>
        </p:txBody>
      </p:sp>
      <p:sp>
        <p:nvSpPr>
          <p:cNvPr id="1010" name="Google Shape;1010;p56"/>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Ανάγνωση </a:t>
            </a:r>
            <a:r>
              <a:rPr lang="el" sz="2500">
                <a:solidFill>
                  <a:schemeClr val="accent3"/>
                </a:solidFill>
              </a:rPr>
              <a:t>του </a:t>
            </a:r>
            <a:r>
              <a:rPr lang="el" sz="2500">
                <a:solidFill>
                  <a:schemeClr val="lt2"/>
                </a:solidFill>
              </a:rPr>
              <a:t>αρχείου</a:t>
            </a:r>
            <a:endParaRPr sz="2500">
              <a:solidFill>
                <a:schemeClr val="lt2"/>
              </a:solidFill>
            </a:endParaRPr>
          </a:p>
        </p:txBody>
      </p:sp>
      <p:sp>
        <p:nvSpPr>
          <p:cNvPr id="1011" name="Google Shape;1011;p56"/>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12" name="Google Shape;1012;p56"/>
          <p:cNvCxnSpPr/>
          <p:nvPr/>
        </p:nvCxnSpPr>
        <p:spPr>
          <a:xfrm flipH="1">
            <a:off x="18141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013" name="Google Shape;1013;p5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14" name="Google Shape;1014;p56"/>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15" name="Google Shape;1015;p56"/>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16" name="Google Shape;1016;p56"/>
          <p:cNvSpPr txBox="1"/>
          <p:nvPr/>
        </p:nvSpPr>
        <p:spPr>
          <a:xfrm>
            <a:off x="2486525" y="3542000"/>
            <a:ext cx="6506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600">
                <a:solidFill>
                  <a:schemeClr val="lt2"/>
                </a:solidFill>
                <a:latin typeface="Fira Code"/>
                <a:ea typeface="Fira Code"/>
                <a:cs typeface="Fira Code"/>
                <a:sym typeface="Fira Code"/>
              </a:rPr>
              <a:t>data = pd.read_csv("amazon.csv", thousands = '.')</a:t>
            </a:r>
            <a:endParaRPr sz="1600">
              <a:solidFill>
                <a:schemeClr val="lt2"/>
              </a:solidFill>
              <a:latin typeface="Fira Code"/>
              <a:ea typeface="Fira Code"/>
              <a:cs typeface="Fira Code"/>
              <a:sym typeface="Fira Cod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57"/>
          <p:cNvSpPr txBox="1"/>
          <p:nvPr>
            <p:ph idx="1" type="subTitle"/>
          </p:nvPr>
        </p:nvSpPr>
        <p:spPr>
          <a:xfrm>
            <a:off x="2990800" y="1300525"/>
            <a:ext cx="4780800" cy="1883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900"/>
              <a:t>Δίνοντας την εντολή print(data.shape) παίρνουμε τη δομή του αρχείου μας:</a:t>
            </a:r>
            <a:endParaRPr sz="1900"/>
          </a:p>
        </p:txBody>
      </p:sp>
      <p:sp>
        <p:nvSpPr>
          <p:cNvPr id="1022" name="Google Shape;1022;p57"/>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26.1.4</a:t>
            </a:r>
            <a:r>
              <a:rPr lang="el" sz="5000">
                <a:solidFill>
                  <a:schemeClr val="accent6"/>
                </a:solidFill>
              </a:rPr>
              <a:t>{</a:t>
            </a:r>
            <a:endParaRPr sz="5000">
              <a:solidFill>
                <a:schemeClr val="accent6"/>
              </a:solidFill>
            </a:endParaRPr>
          </a:p>
        </p:txBody>
      </p:sp>
      <p:sp>
        <p:nvSpPr>
          <p:cNvPr id="1023" name="Google Shape;1023;p57"/>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Δομή </a:t>
            </a:r>
            <a:r>
              <a:rPr lang="el" sz="2500">
                <a:solidFill>
                  <a:schemeClr val="accent3"/>
                </a:solidFill>
              </a:rPr>
              <a:t>του </a:t>
            </a:r>
            <a:r>
              <a:rPr lang="el" sz="2500">
                <a:solidFill>
                  <a:schemeClr val="lt2"/>
                </a:solidFill>
              </a:rPr>
              <a:t>αρχείου</a:t>
            </a:r>
            <a:endParaRPr sz="2500">
              <a:solidFill>
                <a:schemeClr val="lt2"/>
              </a:solidFill>
            </a:endParaRPr>
          </a:p>
        </p:txBody>
      </p:sp>
      <p:sp>
        <p:nvSpPr>
          <p:cNvPr id="1024" name="Google Shape;1024;p57"/>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25" name="Google Shape;1025;p57"/>
          <p:cNvCxnSpPr/>
          <p:nvPr/>
        </p:nvCxnSpPr>
        <p:spPr>
          <a:xfrm flipH="1">
            <a:off x="18141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026" name="Google Shape;1026;p5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27" name="Google Shape;1027;p57"/>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28" name="Google Shape;1028;p57"/>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29" name="Google Shape;1029;p57"/>
          <p:cNvSpPr txBox="1"/>
          <p:nvPr/>
        </p:nvSpPr>
        <p:spPr>
          <a:xfrm>
            <a:off x="4502475" y="2943850"/>
            <a:ext cx="37167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000">
                <a:solidFill>
                  <a:schemeClr val="lt1"/>
                </a:solidFill>
                <a:latin typeface="Fira Code"/>
                <a:ea typeface="Fira Code"/>
                <a:cs typeface="Fira Code"/>
                <a:sym typeface="Fira Code"/>
              </a:rPr>
              <a:t>6454, 5 </a:t>
            </a:r>
            <a:endParaRPr sz="2000">
              <a:solidFill>
                <a:schemeClr val="lt1"/>
              </a:solidFill>
              <a:latin typeface="Fira Code"/>
              <a:ea typeface="Fira Code"/>
              <a:cs typeface="Fira Code"/>
              <a:sym typeface="Fira Code"/>
            </a:endParaRPr>
          </a:p>
        </p:txBody>
      </p:sp>
    </p:spTree>
  </p:cSld>
  <p:clrMapOvr>
    <a:masterClrMapping/>
  </p:clrMapOvr>
</p:sld>
</file>

<file path=ppt/theme/theme1.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