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Fira Code"/>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Code-bold.fntdata"/><Relationship Id="rId25" Type="http://schemas.openxmlformats.org/officeDocument/2006/relationships/font" Target="fonts/FiraCod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7b3920afb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7b3920afb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804600f9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804600f9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804600f9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804600f9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804600f94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804600f9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804600f94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804600f94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804600f9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804600f9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804600f94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804600f9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804600f94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804600f94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804600f94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804600f94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89f65c1fe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89f65c1fe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7b3920a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7b3920a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804600f9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804600f9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804600f94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804600f9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68105b8f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68105b8f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804600f9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804600f9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804600f9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804600f9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804600f94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804600f9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804600f9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804600f9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3" name="Shape 453"/>
        <p:cNvGrpSpPr/>
        <p:nvPr/>
      </p:nvGrpSpPr>
      <p:grpSpPr>
        <a:xfrm>
          <a:off x="0" y="0"/>
          <a:ext cx="0" cy="0"/>
          <a:chOff x="0" y="0"/>
          <a:chExt cx="0" cy="0"/>
        </a:xfrm>
      </p:grpSpPr>
      <p:sp>
        <p:nvSpPr>
          <p:cNvPr id="454" name="Google Shape;454;p26"/>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7" name="Google Shape;457;p26"/>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8" name="Google Shape;458;p26"/>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9" name="Google Shape;459;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0" name="Google Shape;460;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1" name="Google Shape;461;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2" name="Google Shape;462;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3" name="Google Shape;463;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4" name="Google Shape;464;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65" name="Google Shape;465;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66" name="Google Shape;466;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67" name="Google Shape;467;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68" name="Google Shape;468;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9" name="Google Shape;469;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0" name="Google Shape;470;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1" name="Google Shape;471;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2" name="Google Shape;472;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3" name="Shape 473"/>
        <p:cNvGrpSpPr/>
        <p:nvPr/>
      </p:nvGrpSpPr>
      <p:grpSpPr>
        <a:xfrm>
          <a:off x="0" y="0"/>
          <a:ext cx="0" cy="0"/>
          <a:chOff x="0" y="0"/>
          <a:chExt cx="0" cy="0"/>
        </a:xfrm>
      </p:grpSpPr>
      <p:sp>
        <p:nvSpPr>
          <p:cNvPr id="474" name="Google Shape;474;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477" name="Google Shape;477;p27"/>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8" name="Google Shape;478;p27"/>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79" name="Google Shape;479;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0" name="Google Shape;480;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1" name="Google Shape;481;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2" name="Google Shape;482;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3" name="Google Shape;483;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4" name="Google Shape;484;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5" name="Google Shape;485;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6" name="Google Shape;486;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7" name="Google Shape;487;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88" name="Google Shape;488;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89" name="Google Shape;489;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0" name="Google Shape;490;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1" name="Google Shape;491;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2" name="Google Shape;492;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3" name="Shape 493"/>
        <p:cNvGrpSpPr/>
        <p:nvPr/>
      </p:nvGrpSpPr>
      <p:grpSpPr>
        <a:xfrm>
          <a:off x="0" y="0"/>
          <a:ext cx="0" cy="0"/>
          <a:chOff x="0" y="0"/>
          <a:chExt cx="0" cy="0"/>
        </a:xfrm>
      </p:grpSpPr>
      <p:sp>
        <p:nvSpPr>
          <p:cNvPr id="494" name="Google Shape;494;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2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8" name="Google Shape;498;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99" name="Google Shape;499;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0" name="Google Shape;500;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1" name="Google Shape;501;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2" name="Google Shape;502;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3" name="Google Shape;503;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4" name="Google Shape;504;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5" name="Google Shape;505;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6" name="Google Shape;506;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07" name="Google Shape;507;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08" name="Google Shape;508;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09" name="Google Shape;509;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0" name="Google Shape;510;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1" name="Google Shape;511;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2" name="Shape 512"/>
        <p:cNvGrpSpPr/>
        <p:nvPr/>
      </p:nvGrpSpPr>
      <p:grpSpPr>
        <a:xfrm>
          <a:off x="0" y="0"/>
          <a:ext cx="0" cy="0"/>
          <a:chOff x="0" y="0"/>
          <a:chExt cx="0" cy="0"/>
        </a:xfrm>
      </p:grpSpPr>
      <p:sp>
        <p:nvSpPr>
          <p:cNvPr id="513" name="Google Shape;513;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6" name="Google Shape;516;p29"/>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7" name="Google Shape;517;p29"/>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18" name="Google Shape;518;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19" name="Google Shape;519;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0" name="Google Shape;520;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1" name="Google Shape;521;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2" name="Google Shape;522;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3" name="Google Shape;523;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24" name="Google Shape;524;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25" name="Google Shape;525;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26" name="Google Shape;526;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27" name="Google Shape;527;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28" name="Google Shape;528;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29" name="Google Shape;529;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0" name="Google Shape;530;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1" name="Google Shape;531;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32" name="Google Shape;532;p29"/>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3" name="Shape 533"/>
        <p:cNvGrpSpPr/>
        <p:nvPr/>
      </p:nvGrpSpPr>
      <p:grpSpPr>
        <a:xfrm>
          <a:off x="0" y="0"/>
          <a:ext cx="0" cy="0"/>
          <a:chOff x="0" y="0"/>
          <a:chExt cx="0" cy="0"/>
        </a:xfrm>
      </p:grpSpPr>
      <p:sp>
        <p:nvSpPr>
          <p:cNvPr id="534" name="Google Shape;534;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37" name="Google Shape;537;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38" name="Google Shape;538;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39" name="Google Shape;539;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0" name="Google Shape;540;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1" name="Google Shape;541;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2" name="Google Shape;542;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43" name="Google Shape;543;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44" name="Google Shape;544;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45" name="Google Shape;545;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46" name="Google Shape;546;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47" name="Google Shape;547;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48" name="Google Shape;548;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49" name="Google Shape;549;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50" name="Google Shape;550;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1" name="Shape 551"/>
        <p:cNvGrpSpPr/>
        <p:nvPr/>
      </p:nvGrpSpPr>
      <p:grpSpPr>
        <a:xfrm>
          <a:off x="0" y="0"/>
          <a:ext cx="0" cy="0"/>
          <a:chOff x="0" y="0"/>
          <a:chExt cx="0" cy="0"/>
        </a:xfrm>
      </p:grpSpPr>
      <p:sp>
        <p:nvSpPr>
          <p:cNvPr id="552" name="Google Shape;552;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55" name="Google Shape;555;p31"/>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57" name="Google Shape;557;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8" name="Google Shape;558;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59" name="Google Shape;559;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0" name="Google Shape;560;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1" name="Google Shape;561;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2" name="Google Shape;562;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63" name="Google Shape;563;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64" name="Google Shape;564;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65" name="Google Shape;565;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66" name="Google Shape;566;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67" name="Google Shape;567;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68" name="Google Shape;568;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69" name="Google Shape;569;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0" name="Shape 570"/>
        <p:cNvGrpSpPr/>
        <p:nvPr/>
      </p:nvGrpSpPr>
      <p:grpSpPr>
        <a:xfrm>
          <a:off x="0" y="0"/>
          <a:ext cx="0" cy="0"/>
          <a:chOff x="0" y="0"/>
          <a:chExt cx="0" cy="0"/>
        </a:xfrm>
      </p:grpSpPr>
      <p:sp>
        <p:nvSpPr>
          <p:cNvPr id="571" name="Google Shape;571;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74" name="Google Shape;574;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5" name="Google Shape;575;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76" name="Google Shape;576;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77" name="Google Shape;577;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8" name="Google Shape;578;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79" name="Google Shape;579;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0" name="Google Shape;580;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1" name="Google Shape;581;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2" name="Google Shape;582;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83" name="Google Shape;583;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84" name="Google Shape;584;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85" name="Google Shape;585;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86" name="Google Shape;586;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87" name="Google Shape;587;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8" name="Shape 588"/>
        <p:cNvGrpSpPr/>
        <p:nvPr/>
      </p:nvGrpSpPr>
      <p:grpSpPr>
        <a:xfrm>
          <a:off x="0" y="0"/>
          <a:ext cx="0" cy="0"/>
          <a:chOff x="0" y="0"/>
          <a:chExt cx="0" cy="0"/>
        </a:xfrm>
      </p:grpSpPr>
      <p:sp>
        <p:nvSpPr>
          <p:cNvPr id="589" name="Google Shape;589;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2" name="Google Shape;592;p33"/>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94" name="Google Shape;59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5" name="Google Shape;59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6" name="Google Shape;59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97" name="Google Shape;59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98" name="Google Shape;59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9" name="Google Shape;59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0" name="Google Shape;60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1" name="Google Shape;60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02" name="Google Shape;60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03" name="Google Shape;60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04" name="Google Shape;60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05" name="Google Shape;60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06" name="Google Shape;60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7" name="Shape 607"/>
        <p:cNvGrpSpPr/>
        <p:nvPr/>
      </p:nvGrpSpPr>
      <p:grpSpPr>
        <a:xfrm>
          <a:off x="0" y="0"/>
          <a:ext cx="0" cy="0"/>
          <a:chOff x="0" y="0"/>
          <a:chExt cx="0" cy="0"/>
        </a:xfrm>
      </p:grpSpPr>
      <p:sp>
        <p:nvSpPr>
          <p:cNvPr id="608" name="Google Shape;608;p34"/>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9" name="Shape 609"/>
        <p:cNvGrpSpPr/>
        <p:nvPr/>
      </p:nvGrpSpPr>
      <p:grpSpPr>
        <a:xfrm>
          <a:off x="0" y="0"/>
          <a:ext cx="0" cy="0"/>
          <a:chOff x="0" y="0"/>
          <a:chExt cx="0" cy="0"/>
        </a:xfrm>
      </p:grpSpPr>
      <p:sp>
        <p:nvSpPr>
          <p:cNvPr id="610" name="Google Shape;610;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3" name="Google Shape;613;p35"/>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14" name="Google Shape;61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15" name="Google Shape;61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6" name="Google Shape;61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17" name="Google Shape;61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8" name="Google Shape;61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9" name="Google Shape;61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0" name="Google Shape;62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1" name="Google Shape;62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2" name="Google Shape;62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3" name="Google Shape;62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4" name="Google Shape;62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25" name="Google Shape;62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26" name="Google Shape;62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27" name="Google Shape;62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9" name="Shape 629"/>
        <p:cNvGrpSpPr/>
        <p:nvPr/>
      </p:nvGrpSpPr>
      <p:grpSpPr>
        <a:xfrm>
          <a:off x="0" y="0"/>
          <a:ext cx="0" cy="0"/>
          <a:chOff x="0" y="0"/>
          <a:chExt cx="0" cy="0"/>
        </a:xfrm>
      </p:grpSpPr>
      <p:sp>
        <p:nvSpPr>
          <p:cNvPr id="630" name="Google Shape;630;p3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3" name="Google Shape;633;p37"/>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4" name="Google Shape;634;p37"/>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5" name="Google Shape;635;p37"/>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6" name="Google Shape;636;p3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7" name="Google Shape;637;p37"/>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8" name="Google Shape;638;p37"/>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9" name="Google Shape;639;p37"/>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40" name="Google Shape;640;p37"/>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41" name="Google Shape;641;p3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42" name="Google Shape;642;p3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3" name="Google Shape;643;p3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4" name="Google Shape;644;p3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5" name="Google Shape;645;p3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6" name="Google Shape;646;p3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7" name="Google Shape;647;p3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8" name="Google Shape;648;p3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9" name="Google Shape;649;p3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0" name="Google Shape;650;p3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51" name="Google Shape;651;p3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52" name="Google Shape;652;p3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3" name="Google Shape;653;p3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4" name="Google Shape;654;p3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55" name="Google Shape;655;p3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6" name="Shape 656"/>
        <p:cNvGrpSpPr/>
        <p:nvPr/>
      </p:nvGrpSpPr>
      <p:grpSpPr>
        <a:xfrm>
          <a:off x="0" y="0"/>
          <a:ext cx="0" cy="0"/>
          <a:chOff x="0" y="0"/>
          <a:chExt cx="0" cy="0"/>
        </a:xfrm>
      </p:grpSpPr>
      <p:sp>
        <p:nvSpPr>
          <p:cNvPr id="657" name="Google Shape;657;p3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0" name="Google Shape;660;p38"/>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1" name="Google Shape;661;p3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2" name="Google Shape;662;p3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3" name="Google Shape;663;p3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4" name="Google Shape;664;p3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5" name="Google Shape;665;p3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6" name="Google Shape;666;p3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7" name="Google Shape;667;p3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8" name="Google Shape;668;p3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9" name="Google Shape;669;p3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70" name="Google Shape;670;p3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1" name="Google Shape;671;p3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2" name="Google Shape;672;p3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3" name="Google Shape;673;p3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4" name="Google Shape;674;p3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5" name="Shape 675"/>
        <p:cNvGrpSpPr/>
        <p:nvPr/>
      </p:nvGrpSpPr>
      <p:grpSpPr>
        <a:xfrm>
          <a:off x="0" y="0"/>
          <a:ext cx="0" cy="0"/>
          <a:chOff x="0" y="0"/>
          <a:chExt cx="0" cy="0"/>
        </a:xfrm>
      </p:grpSpPr>
      <p:sp>
        <p:nvSpPr>
          <p:cNvPr id="676" name="Google Shape;676;p3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79" name="Google Shape;679;p39"/>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0" name="Google Shape;680;p39"/>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1" name="Google Shape;681;p39"/>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2" name="Google Shape;682;p39"/>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3" name="Google Shape;683;p39"/>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4" name="Google Shape;684;p3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5" name="Google Shape;685;p3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6" name="Google Shape;686;p3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7" name="Google Shape;687;p3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88" name="Google Shape;688;p3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89" name="Google Shape;689;p3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0" name="Google Shape;690;p3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1" name="Google Shape;691;p3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2" name="Google Shape;692;p3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3" name="Google Shape;693;p3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4" name="Google Shape;694;p3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5" name="Google Shape;695;p3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6" name="Google Shape;696;p3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7" name="Google Shape;697;p3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98" name="Google Shape;698;p3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99" name="Shape 699"/>
        <p:cNvGrpSpPr/>
        <p:nvPr/>
      </p:nvGrpSpPr>
      <p:grpSpPr>
        <a:xfrm>
          <a:off x="0" y="0"/>
          <a:ext cx="0" cy="0"/>
          <a:chOff x="0" y="0"/>
          <a:chExt cx="0" cy="0"/>
        </a:xfrm>
      </p:grpSpPr>
      <p:sp>
        <p:nvSpPr>
          <p:cNvPr id="700" name="Google Shape;700;p4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3" name="Google Shape;703;p40"/>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4" name="Google Shape;704;p40"/>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5" name="Google Shape;705;p40"/>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6" name="Google Shape;706;p40"/>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7" name="Google Shape;707;p40"/>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8" name="Google Shape;708;p40"/>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9" name="Google Shape;709;p40"/>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10" name="Google Shape;710;p4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11" name="Google Shape;711;p4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12" name="Google Shape;712;p4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13" name="Google Shape;713;p4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4" name="Google Shape;714;p4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5" name="Google Shape;715;p4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6" name="Google Shape;716;p4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7" name="Google Shape;717;p4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8" name="Google Shape;718;p4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9" name="Google Shape;719;p4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20" name="Google Shape;720;p4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21" name="Google Shape;721;p4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22" name="Google Shape;722;p4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3" name="Google Shape;723;p4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24" name="Google Shape;724;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25" name="Shape 725"/>
        <p:cNvGrpSpPr/>
        <p:nvPr/>
      </p:nvGrpSpPr>
      <p:grpSpPr>
        <a:xfrm>
          <a:off x="0" y="0"/>
          <a:ext cx="0" cy="0"/>
          <a:chOff x="0" y="0"/>
          <a:chExt cx="0" cy="0"/>
        </a:xfrm>
      </p:grpSpPr>
      <p:sp>
        <p:nvSpPr>
          <p:cNvPr id="726" name="Google Shape;726;p4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9" name="Google Shape;729;p41"/>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0" name="Google Shape;730;p41"/>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1" name="Google Shape;731;p41"/>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2" name="Google Shape;732;p41"/>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3" name="Google Shape;733;p41"/>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4" name="Google Shape;734;p41"/>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5" name="Google Shape;735;p41"/>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6" name="Google Shape;736;p41"/>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7" name="Google Shape;737;p41"/>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8" name="Google Shape;738;p41"/>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9" name="Google Shape;739;p41"/>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40" name="Google Shape;740;p4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1" name="Google Shape;741;p4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42" name="Google Shape;742;p4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43" name="Google Shape;743;p4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44" name="Google Shape;744;p4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45" name="Google Shape;745;p4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46" name="Google Shape;746;p4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47" name="Google Shape;747;p4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48" name="Google Shape;748;p4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49" name="Google Shape;749;p4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50" name="Google Shape;750;p4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51" name="Google Shape;751;p4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52" name="Google Shape;752;p4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53" name="Google Shape;753;p4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54" name="Google Shape;754;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755" name="Shape 755"/>
        <p:cNvGrpSpPr/>
        <p:nvPr/>
      </p:nvGrpSpPr>
      <p:grpSpPr>
        <a:xfrm>
          <a:off x="0" y="0"/>
          <a:ext cx="0" cy="0"/>
          <a:chOff x="0" y="0"/>
          <a:chExt cx="0" cy="0"/>
        </a:xfrm>
      </p:grpSpPr>
      <p:sp>
        <p:nvSpPr>
          <p:cNvPr id="756" name="Google Shape;756;p4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9" name="Google Shape;759;p42"/>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60" name="Google Shape;760;p4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61" name="Google Shape;761;p4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62" name="Google Shape;762;p4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3" name="Google Shape;763;p4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64" name="Google Shape;764;p4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5" name="Google Shape;765;p4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6" name="Google Shape;766;p4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7" name="Google Shape;767;p4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8" name="Google Shape;768;p4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9" name="Google Shape;769;p4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70" name="Google Shape;770;p4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71" name="Google Shape;771;p4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72" name="Google Shape;772;p4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73" name="Google Shape;773;p4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74" name="Google Shape;774;p42"/>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5" name="Google Shape;775;p42"/>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76" name="Google Shape;776;p42"/>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7" name="Google Shape;777;p42"/>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78" name="Shape 778"/>
        <p:cNvGrpSpPr/>
        <p:nvPr/>
      </p:nvGrpSpPr>
      <p:grpSpPr>
        <a:xfrm>
          <a:off x="0" y="0"/>
          <a:ext cx="0" cy="0"/>
          <a:chOff x="0" y="0"/>
          <a:chExt cx="0" cy="0"/>
        </a:xfrm>
      </p:grpSpPr>
      <p:sp>
        <p:nvSpPr>
          <p:cNvPr id="779" name="Google Shape;779;p4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82" name="Google Shape;782;p4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3" name="Google Shape;783;p4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4" name="Google Shape;784;p4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5" name="Google Shape;785;p4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6" name="Google Shape;786;p4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7" name="Google Shape;787;p4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88" name="Google Shape;788;p4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89" name="Google Shape;789;p4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0" name="Google Shape;790;p4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1" name="Google Shape;791;p4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2" name="Google Shape;792;p4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3" name="Google Shape;793;p4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4" name="Google Shape;794;p4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5" name="Google Shape;795;p4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6" name="Google Shape;796;p4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7" name="Google Shape;797;p43"/>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798" name="Google Shape;798;p43"/>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99" name="Google Shape;799;p43"/>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00" name="Google Shape;800;p43"/>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801" name="Shape 801"/>
        <p:cNvGrpSpPr/>
        <p:nvPr/>
      </p:nvGrpSpPr>
      <p:grpSpPr>
        <a:xfrm>
          <a:off x="0" y="0"/>
          <a:ext cx="0" cy="0"/>
          <a:chOff x="0" y="0"/>
          <a:chExt cx="0" cy="0"/>
        </a:xfrm>
      </p:grpSpPr>
      <p:sp>
        <p:nvSpPr>
          <p:cNvPr id="802" name="Google Shape;802;p4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05" name="Google Shape;805;p44"/>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6" name="Google Shape;806;p4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7" name="Google Shape;807;p4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8" name="Google Shape;808;p4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9" name="Google Shape;809;p4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0" name="Google Shape;810;p4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1" name="Google Shape;811;p4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2" name="Google Shape;812;p4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3" name="Google Shape;813;p4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4" name="Google Shape;814;p4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5" name="Google Shape;815;p4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6" name="Google Shape;816;p4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7" name="Google Shape;817;p4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8" name="Google Shape;818;p4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9" name="Google Shape;819;p4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820" name="Shape 820"/>
        <p:cNvGrpSpPr/>
        <p:nvPr/>
      </p:nvGrpSpPr>
      <p:grpSpPr>
        <a:xfrm>
          <a:off x="0" y="0"/>
          <a:ext cx="0" cy="0"/>
          <a:chOff x="0" y="0"/>
          <a:chExt cx="0" cy="0"/>
        </a:xfrm>
      </p:grpSpPr>
      <p:sp>
        <p:nvSpPr>
          <p:cNvPr id="821" name="Google Shape;821;p4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4" name="Google Shape;824;p4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5" name="Google Shape;825;p4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6" name="Google Shape;826;p4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27" name="Google Shape;827;p4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8" name="Google Shape;828;p4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29" name="Google Shape;829;p4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0" name="Google Shape;830;p4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1" name="Google Shape;831;p4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2" name="Google Shape;832;p4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3" name="Google Shape;833;p4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4" name="Google Shape;834;p4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5" name="Google Shape;835;p4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36" name="Google Shape;836;p4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37" name="Google Shape;837;p45"/>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838" name="Google Shape;838;p45"/>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839" name="Google Shape;839;p4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40" name="Shape 840"/>
        <p:cNvGrpSpPr/>
        <p:nvPr/>
      </p:nvGrpSpPr>
      <p:grpSpPr>
        <a:xfrm>
          <a:off x="0" y="0"/>
          <a:ext cx="0" cy="0"/>
          <a:chOff x="0" y="0"/>
          <a:chExt cx="0" cy="0"/>
        </a:xfrm>
      </p:grpSpPr>
      <p:sp>
        <p:nvSpPr>
          <p:cNvPr id="841" name="Google Shape;841;p4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4" name="Google Shape;844;p46"/>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5" name="Google Shape;845;p46"/>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6" name="Google Shape;846;p4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47" name="Google Shape;847;p4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48" name="Google Shape;848;p4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49" name="Google Shape;849;p4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0" name="Google Shape;850;p4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1" name="Google Shape;851;p4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2" name="Google Shape;852;p4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3" name="Google Shape;853;p4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4" name="Google Shape;854;p4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55" name="Google Shape;855;p4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56" name="Google Shape;856;p4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57" name="Google Shape;857;p4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8" name="Google Shape;858;p4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59" name="Google Shape;859;p4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60" name="Google Shape;860;p46"/>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861" name="Shape 861"/>
        <p:cNvGrpSpPr/>
        <p:nvPr/>
      </p:nvGrpSpPr>
      <p:grpSpPr>
        <a:xfrm>
          <a:off x="0" y="0"/>
          <a:ext cx="0" cy="0"/>
          <a:chOff x="0" y="0"/>
          <a:chExt cx="0" cy="0"/>
        </a:xfrm>
      </p:grpSpPr>
      <p:sp>
        <p:nvSpPr>
          <p:cNvPr id="862" name="Google Shape;862;p4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5" name="Google Shape;865;p4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66" name="Google Shape;866;p4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67" name="Google Shape;867;p4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68" name="Google Shape;868;p4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69" name="Google Shape;869;p4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0" name="Google Shape;870;p4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1" name="Google Shape;871;p4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2" name="Google Shape;872;p4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3" name="Google Shape;873;p4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4" name="Google Shape;874;p4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5" name="Google Shape;875;p4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76" name="Google Shape;876;p4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77" name="Google Shape;877;p4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878" name="Shape 878"/>
        <p:cNvGrpSpPr/>
        <p:nvPr/>
      </p:nvGrpSpPr>
      <p:grpSpPr>
        <a:xfrm>
          <a:off x="0" y="0"/>
          <a:ext cx="0" cy="0"/>
          <a:chOff x="0" y="0"/>
          <a:chExt cx="0" cy="0"/>
        </a:xfrm>
      </p:grpSpPr>
      <p:sp>
        <p:nvSpPr>
          <p:cNvPr id="879" name="Google Shape;879;p4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82" name="Google Shape;882;p4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83" name="Google Shape;883;p4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84" name="Google Shape;884;p4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85" name="Google Shape;885;p4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86" name="Google Shape;886;p4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87" name="Google Shape;887;p4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88" name="Google Shape;888;p4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89" name="Google Shape;889;p4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90" name="Google Shape;890;p4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1" name="Google Shape;891;p4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92" name="Google Shape;892;p4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3" name="Google Shape;893;p4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94" name="Google Shape;894;p4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2.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452" name="Google Shape;452;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9"/>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900" name="Google Shape;900;p49"/>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901" name="Google Shape;901;p4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902" name="Google Shape;902;p49"/>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903" name="Google Shape;903;p49"/>
          <p:cNvGrpSpPr/>
          <p:nvPr/>
        </p:nvGrpSpPr>
        <p:grpSpPr>
          <a:xfrm>
            <a:off x="1413525" y="1759900"/>
            <a:ext cx="506100" cy="2444350"/>
            <a:chOff x="1413525" y="1759900"/>
            <a:chExt cx="506100" cy="2444350"/>
          </a:xfrm>
        </p:grpSpPr>
        <p:cxnSp>
          <p:nvCxnSpPr>
            <p:cNvPr id="904" name="Google Shape;904;p49"/>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905" name="Google Shape;905;p49"/>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906" name="Google Shape;906;p49"/>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907" name="Google Shape;907;p49"/>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908" name="Google Shape;908;p49"/>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909" name="Google Shape;909;p49"/>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910" name="Google Shape;910;p49"/>
          <p:cNvGrpSpPr/>
          <p:nvPr/>
        </p:nvGrpSpPr>
        <p:grpSpPr>
          <a:xfrm>
            <a:off x="7351658" y="687818"/>
            <a:ext cx="365770" cy="365752"/>
            <a:chOff x="2806813" y="5231175"/>
            <a:chExt cx="295500" cy="292625"/>
          </a:xfrm>
        </p:grpSpPr>
        <p:sp>
          <p:nvSpPr>
            <p:cNvPr id="911" name="Google Shape;911;p49"/>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49"/>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27η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58"/>
          <p:cNvSpPr txBox="1"/>
          <p:nvPr>
            <p:ph idx="1" type="subTitle"/>
          </p:nvPr>
        </p:nvSpPr>
        <p:spPr>
          <a:xfrm>
            <a:off x="2860850" y="1537875"/>
            <a:ext cx="5311800" cy="2355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t>Η βιβλιοθήκη Scitkit-learn παρέχει μια πολύ μεγάλη ποικιλία προκατασκευασμένων αλγορίθμων για την εκτέλεση τόσο εποπτευόμενης όσο και μη εποπτευόμενης μηχανικής εκμάθησης. Αυτοί οι αλγόριθμοι, γενικά αναφέρονται ως εκτιμητές (estimators).</a:t>
            </a:r>
            <a:endParaRPr sz="1500"/>
          </a:p>
        </p:txBody>
      </p:sp>
      <p:sp>
        <p:nvSpPr>
          <p:cNvPr id="1032" name="Google Shape;1032;p58"/>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27.1.5</a:t>
            </a:r>
            <a:r>
              <a:rPr lang="el" sz="5000">
                <a:solidFill>
                  <a:schemeClr val="accent6"/>
                </a:solidFill>
              </a:rPr>
              <a:t>{</a:t>
            </a:r>
            <a:endParaRPr sz="5000">
              <a:solidFill>
                <a:schemeClr val="accent6"/>
              </a:solidFill>
            </a:endParaRPr>
          </a:p>
        </p:txBody>
      </p:sp>
      <p:sp>
        <p:nvSpPr>
          <p:cNvPr id="1033" name="Google Shape;1033;p58"/>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Estimators</a:t>
            </a:r>
            <a:endParaRPr sz="2500">
              <a:solidFill>
                <a:schemeClr val="lt2"/>
              </a:solidFill>
            </a:endParaRPr>
          </a:p>
        </p:txBody>
      </p:sp>
      <p:sp>
        <p:nvSpPr>
          <p:cNvPr id="1034" name="Google Shape;1034;p5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35" name="Google Shape;1035;p58"/>
          <p:cNvCxnSpPr/>
          <p:nvPr/>
        </p:nvCxnSpPr>
        <p:spPr>
          <a:xfrm flipH="1">
            <a:off x="1814250" y="1613125"/>
            <a:ext cx="30600" cy="1973400"/>
          </a:xfrm>
          <a:prstGeom prst="straightConnector1">
            <a:avLst/>
          </a:prstGeom>
          <a:noFill/>
          <a:ln cap="flat" cmpd="sng" w="9525">
            <a:solidFill>
              <a:schemeClr val="accent4"/>
            </a:solidFill>
            <a:prstDash val="solid"/>
            <a:round/>
            <a:headEnd len="med" w="med" type="none"/>
            <a:tailEnd len="med" w="med" type="none"/>
          </a:ln>
        </p:spPr>
      </p:cxnSp>
      <p:sp>
        <p:nvSpPr>
          <p:cNvPr id="1036" name="Google Shape;1036;p5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37" name="Google Shape;1037;p5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38" name="Google Shape;1038;p5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59"/>
          <p:cNvSpPr txBox="1"/>
          <p:nvPr>
            <p:ph idx="1" type="subTitle"/>
          </p:nvPr>
        </p:nvSpPr>
        <p:spPr>
          <a:xfrm>
            <a:off x="2860850" y="1443775"/>
            <a:ext cx="4994700" cy="13011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Το Scikit-learn έχει ενσωματωμένες μεθόδους για την εκτέλεση αυτών των βημάτων προεπεξεργασίας. </a:t>
            </a:r>
            <a:endParaRPr sz="1200"/>
          </a:p>
          <a:p>
            <a:pPr indent="0" lvl="0" marL="0" rtl="0" algn="l">
              <a:lnSpc>
                <a:spcPct val="100000"/>
              </a:lnSpc>
              <a:spcBef>
                <a:spcPts val="400"/>
              </a:spcBef>
              <a:spcAft>
                <a:spcPts val="0"/>
              </a:spcAft>
              <a:buNone/>
            </a:pPr>
            <a:r>
              <a:rPr lang="el" sz="1200"/>
              <a:t>Για παράδειγμα, η SimpleImputer() συμπληρώνει τις τιμές που λείπουν χρησιμοποιώντας μια μέθοδο της επιλογής μας.</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400"/>
              </a:spcAft>
              <a:buNone/>
            </a:pPr>
            <a:r>
              <a:t/>
            </a:r>
            <a:endParaRPr sz="1200"/>
          </a:p>
        </p:txBody>
      </p:sp>
      <p:sp>
        <p:nvSpPr>
          <p:cNvPr id="1044" name="Google Shape;1044;p59"/>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27.1.6</a:t>
            </a:r>
            <a:r>
              <a:rPr lang="el" sz="5000">
                <a:solidFill>
                  <a:schemeClr val="accent6"/>
                </a:solidFill>
              </a:rPr>
              <a:t>{</a:t>
            </a:r>
            <a:endParaRPr sz="5000">
              <a:solidFill>
                <a:schemeClr val="accent6"/>
              </a:solidFill>
            </a:endParaRPr>
          </a:p>
        </p:txBody>
      </p:sp>
      <p:sp>
        <p:nvSpPr>
          <p:cNvPr id="1045" name="Google Shape;1045;p59"/>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Προεπεξεργασία</a:t>
            </a:r>
            <a:endParaRPr sz="2500">
              <a:solidFill>
                <a:schemeClr val="lt2"/>
              </a:solidFill>
            </a:endParaRPr>
          </a:p>
        </p:txBody>
      </p:sp>
      <p:sp>
        <p:nvSpPr>
          <p:cNvPr id="1046" name="Google Shape;1046;p5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47" name="Google Shape;1047;p59"/>
          <p:cNvCxnSpPr>
            <a:endCxn id="1046" idx="0"/>
          </p:cNvCxnSpPr>
          <p:nvPr/>
        </p:nvCxnSpPr>
        <p:spPr>
          <a:xfrm flipH="1">
            <a:off x="1850600" y="1568475"/>
            <a:ext cx="12000" cy="2018100"/>
          </a:xfrm>
          <a:prstGeom prst="straightConnector1">
            <a:avLst/>
          </a:prstGeom>
          <a:noFill/>
          <a:ln cap="flat" cmpd="sng" w="9525">
            <a:solidFill>
              <a:schemeClr val="accent4"/>
            </a:solidFill>
            <a:prstDash val="solid"/>
            <a:round/>
            <a:headEnd len="med" w="med" type="none"/>
            <a:tailEnd len="med" w="med" type="none"/>
          </a:ln>
        </p:spPr>
      </p:cxnSp>
      <p:sp>
        <p:nvSpPr>
          <p:cNvPr id="1048" name="Google Shape;1048;p5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49" name="Google Shape;1049;p5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50" name="Google Shape;1050;p5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51" name="Google Shape;1051;p59"/>
          <p:cNvSpPr txBox="1"/>
          <p:nvPr/>
        </p:nvSpPr>
        <p:spPr>
          <a:xfrm>
            <a:off x="2860850" y="2744875"/>
            <a:ext cx="5511600" cy="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2"/>
                </a:solidFill>
                <a:latin typeface="Fira Code"/>
                <a:ea typeface="Fira Code"/>
                <a:cs typeface="Fira Code"/>
                <a:sym typeface="Fira Code"/>
              </a:rPr>
              <a:t>from sklearn.impute import SimpleImputer</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 </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imputer = SimpleImputer(strategy='mean')</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X_train_clean = imputer.fit(X_train)</a:t>
            </a:r>
            <a:endParaRPr sz="1600">
              <a:solidFill>
                <a:schemeClr val="lt2"/>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6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27.1.7</a:t>
            </a:r>
            <a:r>
              <a:rPr lang="el" sz="5000">
                <a:solidFill>
                  <a:schemeClr val="accent6"/>
                </a:solidFill>
              </a:rPr>
              <a:t>{</a:t>
            </a:r>
            <a:endParaRPr sz="5000">
              <a:solidFill>
                <a:schemeClr val="accent6"/>
              </a:solidFill>
            </a:endParaRPr>
          </a:p>
        </p:txBody>
      </p:sp>
      <p:sp>
        <p:nvSpPr>
          <p:cNvPr id="1057" name="Google Shape;1057;p60"/>
          <p:cNvSpPr txBox="1"/>
          <p:nvPr>
            <p:ph idx="2" type="title"/>
          </p:nvPr>
        </p:nvSpPr>
        <p:spPr>
          <a:xfrm>
            <a:off x="2798450" y="729375"/>
            <a:ext cx="610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Model evaluation </a:t>
            </a:r>
            <a:r>
              <a:rPr lang="el" sz="2500">
                <a:solidFill>
                  <a:schemeClr val="accent3"/>
                </a:solidFill>
              </a:rPr>
              <a:t>- </a:t>
            </a:r>
            <a:r>
              <a:rPr lang="el" sz="2500">
                <a:solidFill>
                  <a:schemeClr val="lt2"/>
                </a:solidFill>
              </a:rPr>
              <a:t>Αξιολόγηση Μοντέλου</a:t>
            </a:r>
            <a:endParaRPr sz="2500">
              <a:solidFill>
                <a:schemeClr val="lt2"/>
              </a:solidFill>
            </a:endParaRPr>
          </a:p>
        </p:txBody>
      </p:sp>
      <p:sp>
        <p:nvSpPr>
          <p:cNvPr id="1058" name="Google Shape;1058;p6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59" name="Google Shape;1059;p60"/>
          <p:cNvCxnSpPr>
            <a:endCxn id="1058" idx="0"/>
          </p:cNvCxnSpPr>
          <p:nvPr/>
        </p:nvCxnSpPr>
        <p:spPr>
          <a:xfrm flipH="1">
            <a:off x="1850600" y="1559775"/>
            <a:ext cx="12000" cy="2026800"/>
          </a:xfrm>
          <a:prstGeom prst="straightConnector1">
            <a:avLst/>
          </a:prstGeom>
          <a:noFill/>
          <a:ln cap="flat" cmpd="sng" w="9525">
            <a:solidFill>
              <a:schemeClr val="accent4"/>
            </a:solidFill>
            <a:prstDash val="solid"/>
            <a:round/>
            <a:headEnd len="med" w="med" type="none"/>
            <a:tailEnd len="med" w="med" type="none"/>
          </a:ln>
        </p:spPr>
      </p:cxnSp>
      <p:sp>
        <p:nvSpPr>
          <p:cNvPr id="1060" name="Google Shape;1060;p6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61" name="Google Shape;1061;p6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62" name="Google Shape;1062;p6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63" name="Google Shape;1063;p60"/>
          <p:cNvSpPr txBox="1"/>
          <p:nvPr>
            <p:ph idx="1" type="subTitle"/>
          </p:nvPr>
        </p:nvSpPr>
        <p:spPr>
          <a:xfrm>
            <a:off x="2798450" y="1956300"/>
            <a:ext cx="5618400" cy="1924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Μόλις ένα μοντέλο έχει εκπαιδευτεί, πρέπει να μετρήσουμε πόσο καλό είναι στην πρόβλεψη για νέα δεδομένα. </a:t>
            </a:r>
            <a:endParaRPr sz="1400"/>
          </a:p>
          <a:p>
            <a:pPr indent="0" lvl="0" marL="0" rtl="0" algn="l">
              <a:lnSpc>
                <a:spcPct val="100000"/>
              </a:lnSpc>
              <a:spcBef>
                <a:spcPts val="400"/>
              </a:spcBef>
              <a:spcAft>
                <a:spcPts val="0"/>
              </a:spcAft>
              <a:buNone/>
            </a:pPr>
            <a:r>
              <a:rPr lang="el" sz="1400"/>
              <a:t>Αυτό το βήμα είναι γνωστό ως αξιολόγηση μοντέλου και η μέτρηση που θα επιλέξουμε θα καθοριστεί από την εργασία που προσπαθούμε να επιλύσουμε. </a:t>
            </a:r>
            <a:endParaRPr sz="1400"/>
          </a:p>
          <a:p>
            <a:pPr indent="0" lvl="0" marL="0" rtl="0" algn="l">
              <a:lnSpc>
                <a:spcPct val="100000"/>
              </a:lnSpc>
              <a:spcBef>
                <a:spcPts val="400"/>
              </a:spcBef>
              <a:spcAft>
                <a:spcPts val="400"/>
              </a:spcAft>
              <a:buNone/>
            </a:pPr>
            <a:r>
              <a:rPr lang="el" sz="1400"/>
              <a:t>Για παράδειγμα, συνήθως σε ένα πρόβλημα regression, μπορεί να επιλέξουμε την RMSE (Root Mean Squared Error) ενώ  για classification μπορεί να επιλέξουμε την F1-score.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1"/>
          <p:cNvSpPr txBox="1"/>
          <p:nvPr>
            <p:ph idx="1" type="subTitle"/>
          </p:nvPr>
        </p:nvSpPr>
        <p:spPr>
          <a:xfrm>
            <a:off x="2990800" y="2536050"/>
            <a:ext cx="5547300" cy="980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H διαδικασία δοκιμής διαφορετικών συνδυασμών παραμέτρων για την εύρεση του βέλτιστου συνδυασμού είναι γνωστή ως βελτιστοποίηση υπερπαραμέτρων (hyperparameter optimisation) .</a:t>
            </a:r>
            <a:endParaRPr sz="1400"/>
          </a:p>
          <a:p>
            <a:pPr indent="0" lvl="0" marL="0" rtl="0" algn="l">
              <a:lnSpc>
                <a:spcPct val="100000"/>
              </a:lnSpc>
              <a:spcBef>
                <a:spcPts val="400"/>
              </a:spcBef>
              <a:spcAft>
                <a:spcPts val="400"/>
              </a:spcAft>
              <a:buNone/>
            </a:pPr>
            <a:r>
              <a:rPr lang="el" sz="1400"/>
              <a:t>Το </a:t>
            </a:r>
            <a:r>
              <a:rPr lang="el" sz="1400">
                <a:solidFill>
                  <a:schemeClr val="lt2"/>
                </a:solidFill>
              </a:rPr>
              <a:t>Scikit-learn</a:t>
            </a:r>
            <a:r>
              <a:rPr lang="el" sz="1400"/>
              <a:t> παρέχει δύο εργαλεία για την αυτόματη εκτέλεση αυτής της εργασίας, το </a:t>
            </a:r>
            <a:r>
              <a:rPr lang="el" sz="1400">
                <a:solidFill>
                  <a:schemeClr val="lt2"/>
                </a:solidFill>
              </a:rPr>
              <a:t>GridSearchCV</a:t>
            </a:r>
            <a:r>
              <a:rPr lang="el" sz="1400"/>
              <a:t> που εφαρμόζει μια τεχνική γνωστή ως εξαντλητική αναζήτηση πλέγματος (</a:t>
            </a:r>
            <a:r>
              <a:rPr lang="el" sz="1400">
                <a:solidFill>
                  <a:schemeClr val="lt2"/>
                </a:solidFill>
              </a:rPr>
              <a:t>exhaustive grid search</a:t>
            </a:r>
            <a:r>
              <a:rPr lang="el" sz="1400"/>
              <a:t>) και το </a:t>
            </a:r>
            <a:r>
              <a:rPr lang="el" sz="1400">
                <a:solidFill>
                  <a:schemeClr val="lt2"/>
                </a:solidFill>
              </a:rPr>
              <a:t>RandomizedSearchCV</a:t>
            </a:r>
            <a:r>
              <a:rPr lang="el" sz="1400"/>
              <a:t> που εκτελεί τυχαιοποιημένη βελτιστοποίηση παραμέτρων (</a:t>
            </a:r>
            <a:r>
              <a:rPr lang="el" sz="1400">
                <a:solidFill>
                  <a:schemeClr val="lt2"/>
                </a:solidFill>
              </a:rPr>
              <a:t>randomized parameter optimisation</a:t>
            </a:r>
            <a:r>
              <a:rPr lang="el" sz="1400"/>
              <a:t>).</a:t>
            </a:r>
            <a:endParaRPr sz="1400"/>
          </a:p>
        </p:txBody>
      </p:sp>
      <p:sp>
        <p:nvSpPr>
          <p:cNvPr id="1069" name="Google Shape;1069;p6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27.1.8</a:t>
            </a:r>
            <a:r>
              <a:rPr lang="el" sz="5000">
                <a:solidFill>
                  <a:schemeClr val="accent6"/>
                </a:solidFill>
              </a:rPr>
              <a:t>{</a:t>
            </a:r>
            <a:endParaRPr sz="5000">
              <a:solidFill>
                <a:schemeClr val="accent6"/>
              </a:solidFill>
            </a:endParaRPr>
          </a:p>
        </p:txBody>
      </p:sp>
      <p:sp>
        <p:nvSpPr>
          <p:cNvPr id="1070" name="Google Shape;1070;p61"/>
          <p:cNvSpPr txBox="1"/>
          <p:nvPr>
            <p:ph idx="2" type="title"/>
          </p:nvPr>
        </p:nvSpPr>
        <p:spPr>
          <a:xfrm>
            <a:off x="2990800" y="729375"/>
            <a:ext cx="60105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Model optimisation </a:t>
            </a:r>
            <a:r>
              <a:rPr lang="el" sz="2500">
                <a:solidFill>
                  <a:schemeClr val="accent3"/>
                </a:solidFill>
              </a:rPr>
              <a:t>- </a:t>
            </a:r>
            <a:r>
              <a:rPr lang="el" sz="2500">
                <a:solidFill>
                  <a:schemeClr val="lt2"/>
                </a:solidFill>
              </a:rPr>
              <a:t>Βελτιστοποίηση μοντέλου</a:t>
            </a:r>
            <a:endParaRPr sz="2500">
              <a:solidFill>
                <a:schemeClr val="lt2"/>
              </a:solidFill>
            </a:endParaRPr>
          </a:p>
        </p:txBody>
      </p:sp>
      <p:sp>
        <p:nvSpPr>
          <p:cNvPr id="1071" name="Google Shape;1071;p6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72" name="Google Shape;1072;p61"/>
          <p:cNvCxnSpPr>
            <a:stCxn id="1069" idx="2"/>
            <a:endCxn id="1071"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73" name="Google Shape;1073;p6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74" name="Google Shape;1074;p6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75" name="Google Shape;1075;p6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62"/>
          <p:cNvSpPr txBox="1"/>
          <p:nvPr>
            <p:ph idx="1" type="subTitle"/>
          </p:nvPr>
        </p:nvSpPr>
        <p:spPr>
          <a:xfrm>
            <a:off x="2990800" y="1737853"/>
            <a:ext cx="4932300" cy="2094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Το </a:t>
            </a:r>
            <a:r>
              <a:rPr lang="el" sz="1400">
                <a:solidFill>
                  <a:schemeClr val="lt2"/>
                </a:solidFill>
              </a:rPr>
              <a:t>Iris dataset</a:t>
            </a:r>
            <a:r>
              <a:rPr lang="el" sz="1400"/>
              <a:t> ή το </a:t>
            </a:r>
            <a:r>
              <a:rPr lang="el" sz="1400">
                <a:solidFill>
                  <a:schemeClr val="lt2"/>
                </a:solidFill>
              </a:rPr>
              <a:t>Fisher's Iris dataset</a:t>
            </a:r>
            <a:r>
              <a:rPr lang="el" sz="1400"/>
              <a:t> είναι ένα σύνολο δεδομένων πολλαπλών μεταβλητών που χρησιμοποιήθηκε και έγινε διάσημο από τον Βρετανό στατιστικολόγο και βιολόγο </a:t>
            </a:r>
            <a:r>
              <a:rPr lang="el" sz="1400">
                <a:solidFill>
                  <a:schemeClr val="lt2"/>
                </a:solidFill>
              </a:rPr>
              <a:t>Ronald Fisher</a:t>
            </a:r>
            <a:r>
              <a:rPr lang="el" sz="1400"/>
              <a:t> στην εργασία του το 1936 </a:t>
            </a:r>
            <a:r>
              <a:rPr lang="el" sz="1400">
                <a:solidFill>
                  <a:schemeClr val="lt2"/>
                </a:solidFill>
              </a:rPr>
              <a:t>“The use of multiple memeters in taxonomic Problems”</a:t>
            </a:r>
            <a:r>
              <a:rPr lang="el" sz="1400"/>
              <a:t> ως παράδειγμα ανάλυσης γραμμικής διάκρισης.</a:t>
            </a:r>
            <a:endParaRPr sz="1400"/>
          </a:p>
          <a:p>
            <a:pPr indent="0" lvl="0" marL="0" rtl="0" algn="l">
              <a:lnSpc>
                <a:spcPct val="100000"/>
              </a:lnSpc>
              <a:spcBef>
                <a:spcPts val="400"/>
              </a:spcBef>
              <a:spcAft>
                <a:spcPts val="400"/>
              </a:spcAft>
              <a:buNone/>
            </a:pPr>
            <a:r>
              <a:rPr lang="el" sz="1400"/>
              <a:t>Μερικές φορές ονομάζεται </a:t>
            </a:r>
            <a:r>
              <a:rPr lang="el" sz="1400">
                <a:solidFill>
                  <a:schemeClr val="lt2"/>
                </a:solidFill>
              </a:rPr>
              <a:t>Anderson's Iris dataset</a:t>
            </a:r>
            <a:r>
              <a:rPr lang="el" sz="1400"/>
              <a:t> </a:t>
            </a:r>
            <a:endParaRPr sz="1400"/>
          </a:p>
        </p:txBody>
      </p:sp>
      <p:sp>
        <p:nvSpPr>
          <p:cNvPr id="1081" name="Google Shape;1081;p6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27.1.9</a:t>
            </a:r>
            <a:r>
              <a:rPr lang="el" sz="5000">
                <a:solidFill>
                  <a:schemeClr val="accent6"/>
                </a:solidFill>
              </a:rPr>
              <a:t>{</a:t>
            </a:r>
            <a:endParaRPr sz="5000">
              <a:solidFill>
                <a:schemeClr val="accent6"/>
              </a:solidFill>
            </a:endParaRPr>
          </a:p>
        </p:txBody>
      </p:sp>
      <p:sp>
        <p:nvSpPr>
          <p:cNvPr id="1082" name="Google Shape;1082;p62"/>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Μελέτη </a:t>
            </a:r>
            <a:r>
              <a:rPr lang="el" sz="2500">
                <a:solidFill>
                  <a:schemeClr val="accent3"/>
                </a:solidFill>
              </a:rPr>
              <a:t>του </a:t>
            </a:r>
            <a:r>
              <a:rPr lang="el" sz="2500">
                <a:solidFill>
                  <a:schemeClr val="lt2"/>
                </a:solidFill>
              </a:rPr>
              <a:t>Iris dataset</a:t>
            </a:r>
            <a:endParaRPr sz="2500">
              <a:solidFill>
                <a:schemeClr val="lt2"/>
              </a:solidFill>
            </a:endParaRPr>
          </a:p>
        </p:txBody>
      </p:sp>
      <p:sp>
        <p:nvSpPr>
          <p:cNvPr id="1083" name="Google Shape;1083;p6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84" name="Google Shape;1084;p62"/>
          <p:cNvCxnSpPr>
            <a:endCxn id="1083" idx="0"/>
          </p:cNvCxnSpPr>
          <p:nvPr/>
        </p:nvCxnSpPr>
        <p:spPr>
          <a:xfrm flipH="1">
            <a:off x="1850600" y="1577475"/>
            <a:ext cx="12000" cy="2009100"/>
          </a:xfrm>
          <a:prstGeom prst="straightConnector1">
            <a:avLst/>
          </a:prstGeom>
          <a:noFill/>
          <a:ln cap="flat" cmpd="sng" w="9525">
            <a:solidFill>
              <a:schemeClr val="accent4"/>
            </a:solidFill>
            <a:prstDash val="solid"/>
            <a:round/>
            <a:headEnd len="med" w="med" type="none"/>
            <a:tailEnd len="med" w="med" type="none"/>
          </a:ln>
        </p:spPr>
      </p:cxnSp>
      <p:sp>
        <p:nvSpPr>
          <p:cNvPr id="1085" name="Google Shape;1085;p6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86" name="Google Shape;1086;p6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87" name="Google Shape;1087;p6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6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27.1.10</a:t>
            </a:r>
            <a:r>
              <a:rPr lang="el" sz="5000">
                <a:solidFill>
                  <a:schemeClr val="accent6"/>
                </a:solidFill>
              </a:rPr>
              <a:t>{</a:t>
            </a:r>
            <a:endParaRPr sz="5000">
              <a:solidFill>
                <a:schemeClr val="accent6"/>
              </a:solidFill>
            </a:endParaRPr>
          </a:p>
        </p:txBody>
      </p:sp>
      <p:sp>
        <p:nvSpPr>
          <p:cNvPr id="1093" name="Google Shape;1093;p63"/>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Περαιτέρω εξήγηση </a:t>
            </a:r>
            <a:r>
              <a:rPr lang="el" sz="2500">
                <a:solidFill>
                  <a:schemeClr val="accent3"/>
                </a:solidFill>
              </a:rPr>
              <a:t>του κώδικα</a:t>
            </a:r>
            <a:r>
              <a:rPr lang="el" sz="2500">
                <a:solidFill>
                  <a:schemeClr val="accent2"/>
                </a:solidFill>
              </a:rPr>
              <a:t> </a:t>
            </a:r>
            <a:r>
              <a:rPr lang="el" sz="2500">
                <a:solidFill>
                  <a:schemeClr val="lt2"/>
                </a:solidFill>
              </a:rPr>
              <a:t>(για το underscore)</a:t>
            </a:r>
            <a:endParaRPr sz="2500">
              <a:solidFill>
                <a:schemeClr val="lt2"/>
              </a:solidFill>
            </a:endParaRPr>
          </a:p>
        </p:txBody>
      </p:sp>
      <p:sp>
        <p:nvSpPr>
          <p:cNvPr id="1094" name="Google Shape;1094;p6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95" name="Google Shape;1095;p63"/>
          <p:cNvCxnSpPr>
            <a:endCxn id="1094" idx="0"/>
          </p:cNvCxnSpPr>
          <p:nvPr/>
        </p:nvCxnSpPr>
        <p:spPr>
          <a:xfrm>
            <a:off x="1844600" y="1568475"/>
            <a:ext cx="6000" cy="2018100"/>
          </a:xfrm>
          <a:prstGeom prst="straightConnector1">
            <a:avLst/>
          </a:prstGeom>
          <a:noFill/>
          <a:ln cap="flat" cmpd="sng" w="9525">
            <a:solidFill>
              <a:schemeClr val="accent4"/>
            </a:solidFill>
            <a:prstDash val="solid"/>
            <a:round/>
            <a:headEnd len="med" w="med" type="none"/>
            <a:tailEnd len="med" w="med" type="none"/>
          </a:ln>
        </p:spPr>
      </p:cxnSp>
      <p:sp>
        <p:nvSpPr>
          <p:cNvPr id="1096" name="Google Shape;1096;p6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97" name="Google Shape;1097;p6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98" name="Google Shape;1098;p6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99" name="Google Shape;1099;p63"/>
          <p:cNvSpPr txBox="1"/>
          <p:nvPr>
            <p:ph idx="1" type="subTitle"/>
          </p:nvPr>
        </p:nvSpPr>
        <p:spPr>
          <a:xfrm>
            <a:off x="2910625" y="1728975"/>
            <a:ext cx="5529300" cy="216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t>H υπογράμμιση “_” χρησιμοποιείται ως ένα συμβατικό όνομα μεταβλητής κράτησης θέσης για να υποδείξει ότι η τιμή που της έχει εκχωρηθεί δεν προορίζεται για χρήση ή αναφορά στον κώδικα. Συχνά χρησιμοποιείται όταν θέλουμε να αγνοήσουμε μια τιμή ή ένα αποτέλεσμα που δεν χρειαζόμαστε.</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27.1.11</a:t>
            </a:r>
            <a:r>
              <a:rPr lang="el" sz="5000">
                <a:solidFill>
                  <a:schemeClr val="accent6"/>
                </a:solidFill>
              </a:rPr>
              <a:t>{</a:t>
            </a:r>
            <a:endParaRPr sz="5000">
              <a:solidFill>
                <a:schemeClr val="accent6"/>
              </a:solidFill>
            </a:endParaRPr>
          </a:p>
        </p:txBody>
      </p:sp>
      <p:sp>
        <p:nvSpPr>
          <p:cNvPr id="1105" name="Google Shape;1105;p64"/>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Παράδειγμα </a:t>
            </a:r>
            <a:r>
              <a:rPr lang="el" sz="2500">
                <a:solidFill>
                  <a:schemeClr val="lt2"/>
                </a:solidFill>
              </a:rPr>
              <a:t>κατανόησης</a:t>
            </a:r>
            <a:endParaRPr sz="2500">
              <a:solidFill>
                <a:schemeClr val="lt2"/>
              </a:solidFill>
            </a:endParaRPr>
          </a:p>
        </p:txBody>
      </p:sp>
      <p:sp>
        <p:nvSpPr>
          <p:cNvPr id="1106" name="Google Shape;1106;p6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07" name="Google Shape;1107;p64"/>
          <p:cNvCxnSpPr>
            <a:endCxn id="1106" idx="0"/>
          </p:cNvCxnSpPr>
          <p:nvPr/>
        </p:nvCxnSpPr>
        <p:spPr>
          <a:xfrm>
            <a:off x="1844600" y="1541775"/>
            <a:ext cx="6000" cy="2044800"/>
          </a:xfrm>
          <a:prstGeom prst="straightConnector1">
            <a:avLst/>
          </a:prstGeom>
          <a:noFill/>
          <a:ln cap="flat" cmpd="sng" w="9525">
            <a:solidFill>
              <a:schemeClr val="accent4"/>
            </a:solidFill>
            <a:prstDash val="solid"/>
            <a:round/>
            <a:headEnd len="med" w="med" type="none"/>
            <a:tailEnd len="med" w="med" type="none"/>
          </a:ln>
        </p:spPr>
      </p:cxnSp>
      <p:sp>
        <p:nvSpPr>
          <p:cNvPr id="1108" name="Google Shape;1108;p6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09" name="Google Shape;1109;p6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10" name="Google Shape;1110;p6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11" name="Google Shape;1111;p64"/>
          <p:cNvSpPr txBox="1"/>
          <p:nvPr/>
        </p:nvSpPr>
        <p:spPr>
          <a:xfrm>
            <a:off x="2990800" y="1417050"/>
            <a:ext cx="5320500" cy="27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from sklearn.datasets import load_iris</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from sklearn.model_selection import train_test_split</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from sklearn.ensemble import RandomForestClassifier</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from sklearn.model_selection import GridSearchCV</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lt1"/>
                </a:solidFill>
                <a:latin typeface="Fira Code"/>
                <a:ea typeface="Fira Code"/>
                <a:cs typeface="Fira Code"/>
                <a:sym typeface="Fira Code"/>
              </a:rPr>
              <a:t># Φόρτωση του Iris dataset</a:t>
            </a:r>
            <a:endParaRPr sz="1100">
              <a:solidFill>
                <a:schemeClr val="lt1"/>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data = load_iris()</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X = data.data</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y = data.target</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lt1"/>
                </a:solidFill>
                <a:latin typeface="Fira Code"/>
                <a:ea typeface="Fira Code"/>
                <a:cs typeface="Fira Code"/>
                <a:sym typeface="Fira Code"/>
              </a:rPr>
              <a:t># Split σε training και testing sets</a:t>
            </a:r>
            <a:endParaRPr sz="1100">
              <a:solidFill>
                <a:schemeClr val="lt1"/>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X_train, X_test, y_train, y_test = train_test_split(X, y, test_size=0.2, random_state=42)</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lt1"/>
                </a:solidFill>
                <a:latin typeface="Fira Code"/>
                <a:ea typeface="Fira Code"/>
                <a:cs typeface="Fira Code"/>
                <a:sym typeface="Fira Code"/>
              </a:rPr>
              <a:t># Δημιουργία ενός RandomForestClassifier</a:t>
            </a:r>
            <a:endParaRPr sz="1100">
              <a:solidFill>
                <a:schemeClr val="lt1"/>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rf = RandomForestClassifier()</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dk2"/>
                </a:solidFill>
                <a:latin typeface="Fira Code"/>
                <a:ea typeface="Fira Code"/>
                <a:cs typeface="Fira Code"/>
                <a:sym typeface="Fira Code"/>
              </a:rPr>
              <a:t>Δείτε τον υπόλοιπο κώδικα στις σημειώσεις…</a:t>
            </a:r>
            <a:endParaRPr sz="1100">
              <a:solidFill>
                <a:schemeClr val="dk2"/>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6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27.2.1</a:t>
            </a:r>
            <a:r>
              <a:rPr lang="el" sz="5000">
                <a:solidFill>
                  <a:schemeClr val="accent6"/>
                </a:solidFill>
              </a:rPr>
              <a:t>{</a:t>
            </a:r>
            <a:endParaRPr sz="5000">
              <a:solidFill>
                <a:schemeClr val="accent6"/>
              </a:solidFill>
            </a:endParaRPr>
          </a:p>
        </p:txBody>
      </p:sp>
      <p:sp>
        <p:nvSpPr>
          <p:cNvPr id="1117" name="Google Shape;1117;p65"/>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Ερωτήσεις </a:t>
            </a:r>
            <a:r>
              <a:rPr lang="el" sz="2500">
                <a:solidFill>
                  <a:schemeClr val="lt2"/>
                </a:solidFill>
              </a:rPr>
              <a:t>κατανόησης</a:t>
            </a:r>
            <a:endParaRPr sz="2500">
              <a:solidFill>
                <a:schemeClr val="lt2"/>
              </a:solidFill>
            </a:endParaRPr>
          </a:p>
        </p:txBody>
      </p:sp>
      <p:sp>
        <p:nvSpPr>
          <p:cNvPr id="1118" name="Google Shape;1118;p6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19" name="Google Shape;1119;p65"/>
          <p:cNvCxnSpPr>
            <a:endCxn id="1118"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20" name="Google Shape;1120;p6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21" name="Google Shape;1121;p6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22" name="Google Shape;1122;p6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23" name="Google Shape;1123;p65"/>
          <p:cNvSpPr txBox="1"/>
          <p:nvPr>
            <p:ph idx="1" type="subTitle"/>
          </p:nvPr>
        </p:nvSpPr>
        <p:spPr>
          <a:xfrm>
            <a:off x="2678850" y="1443800"/>
            <a:ext cx="6072900" cy="2831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1.	Τι είναι η βιβλιοθήκη scikit-learn;</a:t>
            </a:r>
            <a:endParaRPr sz="1400"/>
          </a:p>
          <a:p>
            <a:pPr indent="0" lvl="0" marL="0" rtl="0" algn="l">
              <a:lnSpc>
                <a:spcPct val="100000"/>
              </a:lnSpc>
              <a:spcBef>
                <a:spcPts val="400"/>
              </a:spcBef>
              <a:spcAft>
                <a:spcPts val="0"/>
              </a:spcAft>
              <a:buNone/>
            </a:pPr>
            <a:r>
              <a:rPr lang="el" sz="1400"/>
              <a:t>2.	Τι είναι η μηχανική μάθηση;</a:t>
            </a:r>
            <a:endParaRPr sz="1400"/>
          </a:p>
          <a:p>
            <a:pPr indent="0" lvl="0" marL="0" rtl="0" algn="l">
              <a:lnSpc>
                <a:spcPct val="100000"/>
              </a:lnSpc>
              <a:spcBef>
                <a:spcPts val="400"/>
              </a:spcBef>
              <a:spcAft>
                <a:spcPts val="0"/>
              </a:spcAft>
              <a:buNone/>
            </a:pPr>
            <a:r>
              <a:rPr lang="el" sz="1400"/>
              <a:t>3.	Τι είναι ένας ταξινομητής (classifier);</a:t>
            </a:r>
            <a:endParaRPr sz="1400"/>
          </a:p>
          <a:p>
            <a:pPr indent="0" lvl="0" marL="0" rtl="0" algn="l">
              <a:lnSpc>
                <a:spcPct val="100000"/>
              </a:lnSpc>
              <a:spcBef>
                <a:spcPts val="400"/>
              </a:spcBef>
              <a:spcAft>
                <a:spcPts val="0"/>
              </a:spcAft>
              <a:buNone/>
            </a:pPr>
            <a:r>
              <a:rPr lang="el" sz="1400"/>
              <a:t>4.	Ποια είναι η διαδικασία της σταθεροποίησης των τυχαίων αριθμών στο scikit-learn;</a:t>
            </a:r>
            <a:endParaRPr sz="1400"/>
          </a:p>
          <a:p>
            <a:pPr indent="0" lvl="0" marL="0" rtl="0" algn="l">
              <a:lnSpc>
                <a:spcPct val="100000"/>
              </a:lnSpc>
              <a:spcBef>
                <a:spcPts val="400"/>
              </a:spcBef>
              <a:spcAft>
                <a:spcPts val="0"/>
              </a:spcAft>
              <a:buNone/>
            </a:pPr>
            <a:r>
              <a:rPr lang="el" sz="1400"/>
              <a:t>5.	Τι είναι ο διαχωρισμός των δεδομένων σε σύνολο εκπαίδευσης και σύνολο ελέγχου;</a:t>
            </a:r>
            <a:endParaRPr sz="1400"/>
          </a:p>
          <a:p>
            <a:pPr indent="0" lvl="0" marL="0" rtl="0" algn="l">
              <a:lnSpc>
                <a:spcPct val="100000"/>
              </a:lnSpc>
              <a:spcBef>
                <a:spcPts val="400"/>
              </a:spcBef>
              <a:spcAft>
                <a:spcPts val="0"/>
              </a:spcAft>
              <a:buNone/>
            </a:pPr>
            <a:r>
              <a:rPr lang="el" sz="1400"/>
              <a:t>6.	Τι είναι ο ταξινομητής RandomForestClassifier;</a:t>
            </a:r>
            <a:endParaRPr sz="1400"/>
          </a:p>
          <a:p>
            <a:pPr indent="0" lvl="0" marL="0" rtl="0" algn="l">
              <a:lnSpc>
                <a:spcPct val="100000"/>
              </a:lnSpc>
              <a:spcBef>
                <a:spcPts val="400"/>
              </a:spcBef>
              <a:spcAft>
                <a:spcPts val="400"/>
              </a:spcAft>
              <a:buNone/>
            </a:pPr>
            <a:r>
              <a:rPr lang="el" sz="1400"/>
              <a:t>7.	Τι είναι μια υπερ-παράμετρος (hyperparameter);</a:t>
            </a:r>
            <a:endParaRPr sz="1400"/>
          </a:p>
        </p:txBody>
      </p:sp>
      <p:sp>
        <p:nvSpPr>
          <p:cNvPr id="1124" name="Google Shape;1124;p65"/>
          <p:cNvSpPr txBox="1"/>
          <p:nvPr>
            <p:ph type="title"/>
          </p:nvPr>
        </p:nvSpPr>
        <p:spPr>
          <a:xfrm flipH="1">
            <a:off x="2194550" y="1072800"/>
            <a:ext cx="21903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2100"/>
              <a:t>Α’ ΜΕΡΟΣ</a:t>
            </a:r>
            <a:endParaRPr sz="210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6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27.2.2</a:t>
            </a:r>
            <a:r>
              <a:rPr lang="el" sz="5000">
                <a:solidFill>
                  <a:schemeClr val="accent6"/>
                </a:solidFill>
              </a:rPr>
              <a:t>{</a:t>
            </a:r>
            <a:endParaRPr sz="5000">
              <a:solidFill>
                <a:schemeClr val="accent6"/>
              </a:solidFill>
            </a:endParaRPr>
          </a:p>
        </p:txBody>
      </p:sp>
      <p:sp>
        <p:nvSpPr>
          <p:cNvPr id="1130" name="Google Shape;1130;p6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Ερωτήσεις </a:t>
            </a:r>
            <a:r>
              <a:rPr lang="el" sz="2500">
                <a:solidFill>
                  <a:schemeClr val="lt2"/>
                </a:solidFill>
              </a:rPr>
              <a:t>κατανόησης</a:t>
            </a:r>
            <a:endParaRPr sz="2500">
              <a:solidFill>
                <a:schemeClr val="lt2"/>
              </a:solidFill>
            </a:endParaRPr>
          </a:p>
        </p:txBody>
      </p:sp>
      <p:sp>
        <p:nvSpPr>
          <p:cNvPr id="1131" name="Google Shape;1131;p6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32" name="Google Shape;1132;p66"/>
          <p:cNvCxnSpPr>
            <a:endCxn id="1131"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33" name="Google Shape;1133;p6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34" name="Google Shape;1134;p6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35" name="Google Shape;1135;p6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36" name="Google Shape;1136;p66"/>
          <p:cNvSpPr txBox="1"/>
          <p:nvPr>
            <p:ph idx="1" type="subTitle"/>
          </p:nvPr>
        </p:nvSpPr>
        <p:spPr>
          <a:xfrm>
            <a:off x="2652125" y="1666600"/>
            <a:ext cx="6072900" cy="2831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8.	Τι είναι η διαδικασία της διασταυρούμενης επικύρωσης (cross-validation);</a:t>
            </a:r>
            <a:endParaRPr sz="1300"/>
          </a:p>
          <a:p>
            <a:pPr indent="0" lvl="0" marL="0" rtl="0" algn="l">
              <a:lnSpc>
                <a:spcPct val="100000"/>
              </a:lnSpc>
              <a:spcBef>
                <a:spcPts val="400"/>
              </a:spcBef>
              <a:spcAft>
                <a:spcPts val="0"/>
              </a:spcAft>
              <a:buNone/>
            </a:pPr>
            <a:r>
              <a:rPr lang="el" sz="1300"/>
              <a:t>9.	Τι είναι το πλέγμα υπερ-παραμέτρων (hyperparameter grid);</a:t>
            </a:r>
            <a:endParaRPr sz="1300"/>
          </a:p>
          <a:p>
            <a:pPr indent="0" lvl="0" marL="0" rtl="0" algn="l">
              <a:lnSpc>
                <a:spcPct val="100000"/>
              </a:lnSpc>
              <a:spcBef>
                <a:spcPts val="400"/>
              </a:spcBef>
              <a:spcAft>
                <a:spcPts val="0"/>
              </a:spcAft>
              <a:buNone/>
            </a:pPr>
            <a:r>
              <a:rPr lang="el" sz="1300"/>
              <a:t>10.	Τι κάνει η συνάρτηση GridSearchCV;</a:t>
            </a:r>
            <a:endParaRPr sz="1300"/>
          </a:p>
          <a:p>
            <a:pPr indent="0" lvl="0" marL="0" rtl="0" algn="l">
              <a:lnSpc>
                <a:spcPct val="100000"/>
              </a:lnSpc>
              <a:spcBef>
                <a:spcPts val="400"/>
              </a:spcBef>
              <a:spcAft>
                <a:spcPts val="0"/>
              </a:spcAft>
              <a:buNone/>
            </a:pPr>
            <a:r>
              <a:rPr lang="el" sz="1300"/>
              <a:t>11.	Πώς μπορούμε να αποκτήσουμε τις καλύτερες υπερ-παραμέτρους μετά από μια αναζήτηση GridSearchCV;</a:t>
            </a:r>
            <a:endParaRPr sz="1300"/>
          </a:p>
          <a:p>
            <a:pPr indent="0" lvl="0" marL="0" rtl="0" algn="l">
              <a:lnSpc>
                <a:spcPct val="100000"/>
              </a:lnSpc>
              <a:spcBef>
                <a:spcPts val="400"/>
              </a:spcBef>
              <a:spcAft>
                <a:spcPts val="0"/>
              </a:spcAft>
              <a:buNone/>
            </a:pPr>
            <a:r>
              <a:rPr lang="el" sz="1300"/>
              <a:t>12.	Τι κριτήρια μπορούμε να χρησιμοποιήσουμε για την δημιουργία ενός δέντρου αποφάσεων στο scikit-learn;</a:t>
            </a:r>
            <a:endParaRPr sz="1300"/>
          </a:p>
          <a:p>
            <a:pPr indent="0" lvl="0" marL="0" rtl="0" algn="l">
              <a:lnSpc>
                <a:spcPct val="100000"/>
              </a:lnSpc>
              <a:spcBef>
                <a:spcPts val="400"/>
              </a:spcBef>
              <a:spcAft>
                <a:spcPts val="0"/>
              </a:spcAft>
              <a:buNone/>
            </a:pPr>
            <a:r>
              <a:rPr lang="el" sz="1300"/>
              <a:t>13.	Πώς μπορείτε να περιορίσουμε το βάθος ενός δέντρου αποφάσεων στο scikit-learn;</a:t>
            </a:r>
            <a:endParaRPr sz="1300"/>
          </a:p>
          <a:p>
            <a:pPr indent="0" lvl="0" marL="0" rtl="0" algn="l">
              <a:lnSpc>
                <a:spcPct val="100000"/>
              </a:lnSpc>
              <a:spcBef>
                <a:spcPts val="400"/>
              </a:spcBef>
              <a:spcAft>
                <a:spcPts val="400"/>
              </a:spcAft>
              <a:buNone/>
            </a:pPr>
            <a:r>
              <a:rPr lang="el" sz="1300"/>
              <a:t>14.	Τι υπερ-παραμέτρους μπορούμε να ρυθμίσουμε για τον ταξινομητή RandomForestClassifier στο scikit-learn;</a:t>
            </a:r>
            <a:endParaRPr sz="1300"/>
          </a:p>
        </p:txBody>
      </p:sp>
      <p:sp>
        <p:nvSpPr>
          <p:cNvPr id="1137" name="Google Shape;1137;p66"/>
          <p:cNvSpPr txBox="1"/>
          <p:nvPr>
            <p:ph type="title"/>
          </p:nvPr>
        </p:nvSpPr>
        <p:spPr>
          <a:xfrm flipH="1">
            <a:off x="2194550" y="1072800"/>
            <a:ext cx="21903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2100"/>
              <a:t>Β</a:t>
            </a:r>
            <a:r>
              <a:rPr lang="el" sz="2100"/>
              <a:t>’ ΜΕΡΟΣ</a:t>
            </a:r>
            <a:endParaRPr sz="21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0"/>
          <p:cNvSpPr txBox="1"/>
          <p:nvPr>
            <p:ph idx="1" type="subTitle"/>
          </p:nvPr>
        </p:nvSpPr>
        <p:spPr>
          <a:xfrm>
            <a:off x="6024700" y="2373375"/>
            <a:ext cx="2816400" cy="126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solidFill>
                  <a:schemeClr val="lt2"/>
                </a:solidFill>
              </a:rPr>
              <a:t>import pandas as pd</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ds1 = pd.Series([2, 4, 6, 8, 10])</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ds2 = pd.Series([1, 3, 5, 7, 9])</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ds = ds1 + ds2</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print("Πρόσθεση 2 σειρών:")</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print(ds)</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print("Αφαίρεση 2 σειρών :")</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ds = ds1 - ds2</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print(ds)</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print("Πολλαπλασιασμός 2 σειρών:")</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ds = ds1 * ds2</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print(ds)</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print("Διαίρεση της σειράς 1 από τη σειρά 2:")</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ds = ds1 / ds2</a:t>
            </a:r>
            <a:endParaRPr sz="1000">
              <a:solidFill>
                <a:schemeClr val="lt2"/>
              </a:solidFill>
            </a:endParaRPr>
          </a:p>
          <a:p>
            <a:pPr indent="0" lvl="0" marL="0" rtl="0" algn="l">
              <a:lnSpc>
                <a:spcPct val="100000"/>
              </a:lnSpc>
              <a:spcBef>
                <a:spcPts val="400"/>
              </a:spcBef>
              <a:spcAft>
                <a:spcPts val="400"/>
              </a:spcAft>
              <a:buNone/>
            </a:pPr>
            <a:r>
              <a:rPr lang="el" sz="1000">
                <a:solidFill>
                  <a:schemeClr val="lt2"/>
                </a:solidFill>
              </a:rPr>
              <a:t>print(ds)</a:t>
            </a:r>
            <a:endParaRPr sz="1000">
              <a:solidFill>
                <a:schemeClr val="lt2"/>
              </a:solidFill>
            </a:endParaRPr>
          </a:p>
        </p:txBody>
      </p:sp>
      <p:sp>
        <p:nvSpPr>
          <p:cNvPr id="923" name="Google Shape;923;p5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27.0.1</a:t>
            </a:r>
            <a:r>
              <a:rPr lang="el" sz="5000">
                <a:solidFill>
                  <a:schemeClr val="accent6"/>
                </a:solidFill>
              </a:rPr>
              <a:t>{</a:t>
            </a:r>
            <a:endParaRPr sz="5000">
              <a:solidFill>
                <a:schemeClr val="accent6"/>
              </a:solidFill>
            </a:endParaRPr>
          </a:p>
        </p:txBody>
      </p:sp>
      <p:sp>
        <p:nvSpPr>
          <p:cNvPr id="924" name="Google Shape;924;p50"/>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ΕΙΣΑΓΩΓΗ ΣΤΗ </a:t>
            </a:r>
            <a:r>
              <a:rPr lang="el" sz="2400">
                <a:solidFill>
                  <a:schemeClr val="accent3"/>
                </a:solidFill>
              </a:rPr>
              <a:t>ΜΗΧΑΝΙΚΗ ΜΑΘΗΣΗ -</a:t>
            </a:r>
            <a:r>
              <a:rPr lang="el" sz="2400">
                <a:solidFill>
                  <a:schemeClr val="accent2"/>
                </a:solidFill>
              </a:rPr>
              <a:t> </a:t>
            </a:r>
            <a:r>
              <a:rPr lang="el" sz="2400">
                <a:solidFill>
                  <a:schemeClr val="lt2"/>
                </a:solidFill>
              </a:rPr>
              <a:t>SCIKIT-LEARN</a:t>
            </a:r>
            <a:endParaRPr sz="2400">
              <a:solidFill>
                <a:schemeClr val="lt2"/>
              </a:solidFill>
            </a:endParaRPr>
          </a:p>
        </p:txBody>
      </p:sp>
      <p:sp>
        <p:nvSpPr>
          <p:cNvPr id="925" name="Google Shape;925;p5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26" name="Google Shape;926;p50"/>
          <p:cNvCxnSpPr>
            <a:endCxn id="92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27" name="Google Shape;927;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28" name="Google Shape;928;p5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29" name="Google Shape;929;p5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30" name="Google Shape;930;p50"/>
          <p:cNvSpPr txBox="1"/>
          <p:nvPr/>
        </p:nvSpPr>
        <p:spPr>
          <a:xfrm>
            <a:off x="2638025" y="1546900"/>
            <a:ext cx="33420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accent3"/>
                </a:solidFill>
                <a:latin typeface="Fira Code"/>
                <a:ea typeface="Fira Code"/>
                <a:cs typeface="Fira Code"/>
                <a:sym typeface="Fira Code"/>
              </a:rPr>
              <a:t>Γράψτε ένα πρόγραμμα το οποίο να προσθέτει, αφαιρεί, πολλαπλασιάζει και διαιρεί 2 pandas series (γραμμές) Χρησιμοποιήστε τις σειρές: [2, 4, 6, 8, 10], [1, 3, 5, 7, 9]</a:t>
            </a:r>
            <a:endParaRPr sz="1200">
              <a:solidFill>
                <a:schemeClr val="accent3"/>
              </a:solidFill>
              <a:latin typeface="Fira Code"/>
              <a:ea typeface="Fira Code"/>
              <a:cs typeface="Fira Code"/>
              <a:sym typeface="Fira Code"/>
            </a:endParaRPr>
          </a:p>
        </p:txBody>
      </p:sp>
      <p:sp>
        <p:nvSpPr>
          <p:cNvPr id="931" name="Google Shape;931;p50"/>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ΛΥΣΕΙΣ ΠΡΟΗΓΟΥΜΕΝΩΝ ΑΣΚΗΣΕΩΝ</a:t>
            </a:r>
            <a:endParaRPr sz="1200">
              <a:solidFill>
                <a:srgbClr val="FF5858"/>
              </a:solidFill>
              <a:latin typeface="Fira Code"/>
              <a:ea typeface="Fira Code"/>
              <a:cs typeface="Fira Code"/>
              <a:sym typeface="Fira Code"/>
            </a:endParaRPr>
          </a:p>
        </p:txBody>
      </p:sp>
      <p:sp>
        <p:nvSpPr>
          <p:cNvPr id="932" name="Google Shape;932;p50"/>
          <p:cNvSpPr txBox="1"/>
          <p:nvPr/>
        </p:nvSpPr>
        <p:spPr>
          <a:xfrm>
            <a:off x="6853525" y="1107500"/>
            <a:ext cx="641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ΛΥΣΗ</a:t>
            </a:r>
            <a:endParaRPr sz="1200">
              <a:solidFill>
                <a:srgbClr val="FF5858"/>
              </a:solidFill>
              <a:latin typeface="Fira Code"/>
              <a:ea typeface="Fira Code"/>
              <a:cs typeface="Fira Code"/>
              <a:sym typeface="Fira Code"/>
            </a:endParaRPr>
          </a:p>
        </p:txBody>
      </p:sp>
      <p:sp>
        <p:nvSpPr>
          <p:cNvPr id="933" name="Google Shape;933;p50"/>
          <p:cNvSpPr txBox="1"/>
          <p:nvPr>
            <p:ph type="title"/>
          </p:nvPr>
        </p:nvSpPr>
        <p:spPr>
          <a:xfrm flipH="1">
            <a:off x="2103650" y="145967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a:t>
            </a:r>
            <a:endParaRPr sz="50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1"/>
          <p:cNvSpPr txBox="1"/>
          <p:nvPr>
            <p:ph idx="1" type="subTitle"/>
          </p:nvPr>
        </p:nvSpPr>
        <p:spPr>
          <a:xfrm>
            <a:off x="5575225" y="1857350"/>
            <a:ext cx="3444000" cy="2512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import pandas as pd</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ds1 = pd.Series([2, 4, 6, 8, 10])</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ds2 = pd.Series([1, 3, 5, 7, 10])</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print("Σειρά 1:")</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print(ds1)</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print("Σειρά 2:")</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print(ds2)</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print("Σύγκριση των στοιχείων των σειρών:")</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print("Ίσα στοιχεία:")</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print(ds1 == ds2)</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print("Μεγαλύτερα από:")</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print(ds1 &gt; ds2)</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print("Μικρότερα από:")</a:t>
            </a:r>
            <a:endParaRPr sz="1100">
              <a:solidFill>
                <a:schemeClr val="lt2"/>
              </a:solidFill>
            </a:endParaRPr>
          </a:p>
          <a:p>
            <a:pPr indent="0" lvl="0" marL="0" rtl="0" algn="l">
              <a:lnSpc>
                <a:spcPct val="100000"/>
              </a:lnSpc>
              <a:spcBef>
                <a:spcPts val="400"/>
              </a:spcBef>
              <a:spcAft>
                <a:spcPts val="400"/>
              </a:spcAft>
              <a:buNone/>
            </a:pPr>
            <a:r>
              <a:rPr lang="el" sz="1100">
                <a:solidFill>
                  <a:schemeClr val="lt2"/>
                </a:solidFill>
              </a:rPr>
              <a:t>print(ds1 &lt; ds2)</a:t>
            </a:r>
            <a:endParaRPr sz="1100">
              <a:solidFill>
                <a:schemeClr val="lt2"/>
              </a:solidFill>
            </a:endParaRPr>
          </a:p>
        </p:txBody>
      </p:sp>
      <p:sp>
        <p:nvSpPr>
          <p:cNvPr id="939" name="Google Shape;939;p5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27.0.1</a:t>
            </a:r>
            <a:r>
              <a:rPr lang="el" sz="5000">
                <a:solidFill>
                  <a:schemeClr val="accent6"/>
                </a:solidFill>
              </a:rPr>
              <a:t>{</a:t>
            </a:r>
            <a:endParaRPr sz="5000">
              <a:solidFill>
                <a:schemeClr val="accent6"/>
              </a:solidFill>
            </a:endParaRPr>
          </a:p>
        </p:txBody>
      </p:sp>
      <p:sp>
        <p:nvSpPr>
          <p:cNvPr id="940" name="Google Shape;940;p51"/>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ΕΠΙΣΤΗΜΗ ΔΕΔΟΜΕΝΩΝ ΚΑΙ PANDAS III</a:t>
            </a:r>
            <a:endParaRPr sz="2400">
              <a:solidFill>
                <a:schemeClr val="lt2"/>
              </a:solidFill>
            </a:endParaRPr>
          </a:p>
        </p:txBody>
      </p:sp>
      <p:sp>
        <p:nvSpPr>
          <p:cNvPr id="941" name="Google Shape;941;p5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42" name="Google Shape;942;p51"/>
          <p:cNvCxnSpPr>
            <a:endCxn id="941"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43" name="Google Shape;943;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44" name="Google Shape;944;p5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45" name="Google Shape;945;p5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46" name="Google Shape;946;p51"/>
          <p:cNvSpPr txBox="1"/>
          <p:nvPr/>
        </p:nvSpPr>
        <p:spPr>
          <a:xfrm>
            <a:off x="2272650" y="1546925"/>
            <a:ext cx="2851800" cy="535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2. Γράψτε ένα πρόγραμμα το οποίο να συγκρίνει τις παρακάτω σειρές: [2, 4, 6, 8, 10], [1, 3, 5, 7, 10]. (ποιοι αριθμοί είναι ίσοι, μεγαλύτεροι ή μικρότεροι; Χρησιμοποιήστε τους τελεστές «==», «&gt;» και «&lt;»).</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p:txBody>
      </p:sp>
      <p:sp>
        <p:nvSpPr>
          <p:cNvPr id="947" name="Google Shape;947;p51"/>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ΛΥΣΕΙΣ ΠΡΟΗΓΟΥΜΕΝΩΝ ΑΣΚΗΣΕΩΝ</a:t>
            </a:r>
            <a:endParaRPr sz="1200">
              <a:solidFill>
                <a:srgbClr val="FF5858"/>
              </a:solidFill>
              <a:latin typeface="Fira Code"/>
              <a:ea typeface="Fira Code"/>
              <a:cs typeface="Fira Code"/>
              <a:sym typeface="Fira Code"/>
            </a:endParaRPr>
          </a:p>
        </p:txBody>
      </p:sp>
      <p:sp>
        <p:nvSpPr>
          <p:cNvPr id="948" name="Google Shape;948;p51"/>
          <p:cNvSpPr txBox="1"/>
          <p:nvPr/>
        </p:nvSpPr>
        <p:spPr>
          <a:xfrm>
            <a:off x="6764425" y="1264875"/>
            <a:ext cx="10872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ΛΥΣΗ</a:t>
            </a:r>
            <a:endParaRPr sz="1200">
              <a:solidFill>
                <a:srgbClr val="FF5858"/>
              </a:solidFill>
              <a:latin typeface="Fira Code"/>
              <a:ea typeface="Fira Code"/>
              <a:cs typeface="Fira Code"/>
              <a:sym typeface="Fira Code"/>
            </a:endParaRPr>
          </a:p>
        </p:txBody>
      </p:sp>
      <p:sp>
        <p:nvSpPr>
          <p:cNvPr id="949" name="Google Shape;949;p51"/>
          <p:cNvSpPr txBox="1"/>
          <p:nvPr>
            <p:ph type="title"/>
          </p:nvPr>
        </p:nvSpPr>
        <p:spPr>
          <a:xfrm flipH="1">
            <a:off x="2103650" y="145967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a:t>
            </a:r>
            <a:endParaRPr sz="50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52"/>
          <p:cNvSpPr txBox="1"/>
          <p:nvPr>
            <p:ph idx="1" type="subTitle"/>
          </p:nvPr>
        </p:nvSpPr>
        <p:spPr>
          <a:xfrm>
            <a:off x="5668200" y="2166475"/>
            <a:ext cx="3258600" cy="17826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solidFill>
                  <a:schemeClr val="lt2"/>
                </a:solidFill>
              </a:rPr>
              <a:t>import pandas as pd</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import numpy as np</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 </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exam_data  = {'name': ['Anastasia', 'Dima', 'Katherine', 'James', 'Emily', 'Michael', 'Matthew', 'Laura', 'Kevin', 'Jonas'],</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        'score': [12.5, 9, 16.5, np.nan, 9, 20, 14.5, np.nan, 8, 19],</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        'attempts': [1, 3, 2, 3, 2, 3, 1, 1, 2, 1],</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        'qualify': ['yes', 'no', 'yes', 'no', 'no', 'yes', 'yes', 'no', 'no', 'yes']}</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labels = ['a', 'b', 'c', 'd', 'e', 'f', 'g', 'h', 'i', 'j']</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 </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df = pd.DataFrame(exam_data , index=labels)</a:t>
            </a:r>
            <a:endParaRPr sz="1000">
              <a:solidFill>
                <a:schemeClr val="lt2"/>
              </a:solidFill>
            </a:endParaRPr>
          </a:p>
          <a:p>
            <a:pPr indent="0" lvl="0" marL="0" rtl="0" algn="l">
              <a:lnSpc>
                <a:spcPct val="100000"/>
              </a:lnSpc>
              <a:spcBef>
                <a:spcPts val="400"/>
              </a:spcBef>
              <a:spcAft>
                <a:spcPts val="0"/>
              </a:spcAft>
              <a:buNone/>
            </a:pPr>
            <a:r>
              <a:rPr lang="el" sz="1000">
                <a:solidFill>
                  <a:schemeClr val="lt2"/>
                </a:solidFill>
              </a:rPr>
              <a:t>print("First three rows of the data frame:")</a:t>
            </a:r>
            <a:endParaRPr sz="1000">
              <a:solidFill>
                <a:schemeClr val="lt2"/>
              </a:solidFill>
            </a:endParaRPr>
          </a:p>
          <a:p>
            <a:pPr indent="0" lvl="0" marL="0" rtl="0" algn="l">
              <a:lnSpc>
                <a:spcPct val="100000"/>
              </a:lnSpc>
              <a:spcBef>
                <a:spcPts val="400"/>
              </a:spcBef>
              <a:spcAft>
                <a:spcPts val="400"/>
              </a:spcAft>
              <a:buNone/>
            </a:pPr>
            <a:r>
              <a:rPr lang="el" sz="1000">
                <a:solidFill>
                  <a:schemeClr val="lt2"/>
                </a:solidFill>
              </a:rPr>
              <a:t>print(df.iloc[:3])</a:t>
            </a:r>
            <a:endParaRPr sz="1000">
              <a:solidFill>
                <a:schemeClr val="lt2"/>
              </a:solidFill>
            </a:endParaRPr>
          </a:p>
        </p:txBody>
      </p:sp>
      <p:sp>
        <p:nvSpPr>
          <p:cNvPr id="955" name="Google Shape;955;p5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27.0.1</a:t>
            </a:r>
            <a:r>
              <a:rPr lang="el" sz="5000">
                <a:solidFill>
                  <a:schemeClr val="accent6"/>
                </a:solidFill>
              </a:rPr>
              <a:t>{</a:t>
            </a:r>
            <a:endParaRPr sz="5000">
              <a:solidFill>
                <a:schemeClr val="accent6"/>
              </a:solidFill>
            </a:endParaRPr>
          </a:p>
        </p:txBody>
      </p:sp>
      <p:sp>
        <p:nvSpPr>
          <p:cNvPr id="956" name="Google Shape;956;p52"/>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ΕΠΙΣΤΗΜΗ ΔΕΔΟΜΕΝΩΝ ΚΑΙ PANDAS III</a:t>
            </a:r>
            <a:endParaRPr sz="2400">
              <a:solidFill>
                <a:schemeClr val="lt2"/>
              </a:solidFill>
            </a:endParaRPr>
          </a:p>
        </p:txBody>
      </p:sp>
      <p:sp>
        <p:nvSpPr>
          <p:cNvPr id="957" name="Google Shape;957;p5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58" name="Google Shape;958;p52"/>
          <p:cNvCxnSpPr>
            <a:endCxn id="957" idx="0"/>
          </p:cNvCxnSpPr>
          <p:nvPr/>
        </p:nvCxnSpPr>
        <p:spPr>
          <a:xfrm flipH="1">
            <a:off x="1850600" y="1506075"/>
            <a:ext cx="38700" cy="2080500"/>
          </a:xfrm>
          <a:prstGeom prst="straightConnector1">
            <a:avLst/>
          </a:prstGeom>
          <a:noFill/>
          <a:ln cap="flat" cmpd="sng" w="9525">
            <a:solidFill>
              <a:schemeClr val="accent4"/>
            </a:solidFill>
            <a:prstDash val="solid"/>
            <a:round/>
            <a:headEnd len="med" w="med" type="none"/>
            <a:tailEnd len="med" w="med" type="none"/>
          </a:ln>
        </p:spPr>
      </p:cxnSp>
      <p:sp>
        <p:nvSpPr>
          <p:cNvPr id="959" name="Google Shape;959;p5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60" name="Google Shape;960;p5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61" name="Google Shape;961;p5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62" name="Google Shape;962;p52"/>
          <p:cNvSpPr txBox="1"/>
          <p:nvPr/>
        </p:nvSpPr>
        <p:spPr>
          <a:xfrm>
            <a:off x="2272650" y="1546925"/>
            <a:ext cx="3395700" cy="535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Γράψτε ένα πρόγραμμα το οποίο να τυπώνει τις πρώτες 3 σειρές του παρακάτω  DataFrame:</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exam_data = {'name': ['Anastasia', 'Dima', 'Katherine', 'James', 'Emily', 'Michael', 'Matthew', 'Laura', 'Kevin', 'Jonas'],</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'score': [12.5, 9, 16.5, np.nan, 9, 20, 14.5, np.nan, 8, 19],</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'attempts': [1, 3, 2, 3, 2, 3, 1, 1, 2, 1],</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'qualify': ['yes', 'no', 'yes', 'no', 'no', 'yes', 'yes', 'no', 'no', 'yes']}</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labels = ['a', 'b', 'c', 'd', 'e', 'f', 'g', 'h', 'i', 'j']</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000">
                <a:solidFill>
                  <a:schemeClr val="accent3"/>
                </a:solidFill>
                <a:latin typeface="Fira Code"/>
                <a:ea typeface="Fira Code"/>
                <a:cs typeface="Fira Code"/>
                <a:sym typeface="Fira Code"/>
              </a:rPr>
              <a:t>Μπορείτε να χρησιμοποιήσετε την iloc και αυτά που μάθαμε για τα slices ώστε να πάρουμε μόνο τα 3 στοιχεία.</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p:txBody>
      </p:sp>
      <p:sp>
        <p:nvSpPr>
          <p:cNvPr id="963" name="Google Shape;963;p52"/>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ΛΥΣΕΙΣ ΠΡΟΗΓΟΥΜΕΝΩΝ ΑΣΚΗΣΕΩΝ</a:t>
            </a:r>
            <a:endParaRPr sz="1200">
              <a:solidFill>
                <a:srgbClr val="FF5858"/>
              </a:solidFill>
              <a:latin typeface="Fira Code"/>
              <a:ea typeface="Fira Code"/>
              <a:cs typeface="Fira Code"/>
              <a:sym typeface="Fira Code"/>
            </a:endParaRPr>
          </a:p>
        </p:txBody>
      </p:sp>
      <p:sp>
        <p:nvSpPr>
          <p:cNvPr id="964" name="Google Shape;964;p52"/>
          <p:cNvSpPr txBox="1"/>
          <p:nvPr/>
        </p:nvSpPr>
        <p:spPr>
          <a:xfrm>
            <a:off x="7475800" y="1264875"/>
            <a:ext cx="10872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ΛΥΣΗ</a:t>
            </a:r>
            <a:endParaRPr sz="1200">
              <a:solidFill>
                <a:srgbClr val="FF5858"/>
              </a:solidFill>
              <a:latin typeface="Fira Code"/>
              <a:ea typeface="Fira Code"/>
              <a:cs typeface="Fira Code"/>
              <a:sym typeface="Fira Code"/>
            </a:endParaRPr>
          </a:p>
        </p:txBody>
      </p:sp>
      <p:sp>
        <p:nvSpPr>
          <p:cNvPr id="965" name="Google Shape;965;p52"/>
          <p:cNvSpPr txBox="1"/>
          <p:nvPr>
            <p:ph type="title"/>
          </p:nvPr>
        </p:nvSpPr>
        <p:spPr>
          <a:xfrm flipH="1">
            <a:off x="2087450" y="131342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3</a:t>
            </a:r>
            <a:endParaRPr sz="50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53"/>
          <p:cNvSpPr txBox="1"/>
          <p:nvPr>
            <p:ph idx="1" type="subTitle"/>
          </p:nvPr>
        </p:nvSpPr>
        <p:spPr>
          <a:xfrm>
            <a:off x="3026450" y="1799600"/>
            <a:ext cx="57699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600"/>
              <a:t>Η μηχανική μάθηση είναι ένας τύπος τεχνητής νοημοσύνης που επιτρέπει στις εφαρμογές λογισμικού να μαθαίνουν από τα δεδομένα και να γίνονται πιο ακριβείς σε πρόβλεψη αποτελεσμάτων χωρίς ανθρώπινη παρέμβαση. </a:t>
            </a:r>
            <a:endParaRPr sz="1600"/>
          </a:p>
          <a:p>
            <a:pPr indent="0" lvl="0" marL="0" rtl="0" algn="l">
              <a:lnSpc>
                <a:spcPct val="100000"/>
              </a:lnSpc>
              <a:spcBef>
                <a:spcPts val="400"/>
              </a:spcBef>
              <a:spcAft>
                <a:spcPts val="400"/>
              </a:spcAft>
              <a:buNone/>
            </a:pPr>
            <a:r>
              <a:rPr lang="el" sz="1600"/>
              <a:t>Πώς γίνεται όμως αυτό; Για να εξυπηρετηθεί αυτός ο σκοπός, το πρόγραμμα πρέπει να εκπαιδευτεί σε ορισμένα δεδομένα και με βάση αυτά, θα εντοπίσει ένα μοτίβο για τη δημιουργία ενός μοντέλου. </a:t>
            </a:r>
            <a:endParaRPr sz="1600"/>
          </a:p>
        </p:txBody>
      </p:sp>
      <p:sp>
        <p:nvSpPr>
          <p:cNvPr id="971" name="Google Shape;971;p5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27.1.0</a:t>
            </a:r>
            <a:r>
              <a:rPr lang="el" sz="5000">
                <a:solidFill>
                  <a:schemeClr val="accent6"/>
                </a:solidFill>
              </a:rPr>
              <a:t>{</a:t>
            </a:r>
            <a:endParaRPr sz="5000">
              <a:solidFill>
                <a:schemeClr val="accent6"/>
              </a:solidFill>
            </a:endParaRPr>
          </a:p>
        </p:txBody>
      </p:sp>
      <p:sp>
        <p:nvSpPr>
          <p:cNvPr id="972" name="Google Shape;972;p53"/>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Τι είναι </a:t>
            </a:r>
            <a:r>
              <a:rPr lang="el" sz="2500">
                <a:solidFill>
                  <a:schemeClr val="accent3"/>
                </a:solidFill>
              </a:rPr>
              <a:t>η </a:t>
            </a:r>
            <a:r>
              <a:rPr lang="el" sz="2500">
                <a:solidFill>
                  <a:schemeClr val="lt2"/>
                </a:solidFill>
              </a:rPr>
              <a:t>Μηχανική Μάθηση</a:t>
            </a:r>
            <a:endParaRPr sz="2500">
              <a:solidFill>
                <a:schemeClr val="lt2"/>
              </a:solidFill>
            </a:endParaRPr>
          </a:p>
        </p:txBody>
      </p:sp>
      <p:sp>
        <p:nvSpPr>
          <p:cNvPr id="973" name="Google Shape;973;p5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74" name="Google Shape;974;p53"/>
          <p:cNvCxnSpPr/>
          <p:nvPr/>
        </p:nvCxnSpPr>
        <p:spPr>
          <a:xfrm flipH="1">
            <a:off x="1814200" y="1550725"/>
            <a:ext cx="66300" cy="2035800"/>
          </a:xfrm>
          <a:prstGeom prst="straightConnector1">
            <a:avLst/>
          </a:prstGeom>
          <a:noFill/>
          <a:ln cap="flat" cmpd="sng" w="9525">
            <a:solidFill>
              <a:schemeClr val="accent4"/>
            </a:solidFill>
            <a:prstDash val="solid"/>
            <a:round/>
            <a:headEnd len="med" w="med" type="none"/>
            <a:tailEnd len="med" w="med" type="none"/>
          </a:ln>
        </p:spPr>
      </p:cxnSp>
      <p:sp>
        <p:nvSpPr>
          <p:cNvPr id="975" name="Google Shape;975;p5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76" name="Google Shape;976;p5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77" name="Google Shape;977;p5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54"/>
          <p:cNvSpPr txBox="1"/>
          <p:nvPr>
            <p:ph idx="1" type="subTitle"/>
          </p:nvPr>
        </p:nvSpPr>
        <p:spPr>
          <a:xfrm>
            <a:off x="2972975" y="1857350"/>
            <a:ext cx="57699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Αυτή είναι μια διαδικασία ενός αλγορίθμου που μαθαίνει από το σύνολο των δεδομένων εκπαίδευσης. </a:t>
            </a:r>
            <a:endParaRPr sz="1400"/>
          </a:p>
          <a:p>
            <a:pPr indent="0" lvl="0" marL="0" rtl="0" algn="l">
              <a:lnSpc>
                <a:spcPct val="100000"/>
              </a:lnSpc>
              <a:spcBef>
                <a:spcPts val="400"/>
              </a:spcBef>
              <a:spcAft>
                <a:spcPts val="400"/>
              </a:spcAft>
              <a:buNone/>
            </a:pPr>
            <a:r>
              <a:rPr lang="el" sz="1400"/>
              <a:t>Στην  εποπτευόμενη μάθηση δημιουργούμε  μια συνάρτηση αντιστοίχισης μεταξύ της μεταβλητής εισόδου (X) και μιας μεταβλητής εξόδου (Y) και χρησιμοποιούμε έναν αλγόριθμο για να δημιουργήσουμε μια συνάρτηση μεταξύ τους. </a:t>
            </a:r>
            <a:endParaRPr sz="1400"/>
          </a:p>
        </p:txBody>
      </p:sp>
      <p:sp>
        <p:nvSpPr>
          <p:cNvPr id="983" name="Google Shape;983;p5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27.1.1</a:t>
            </a:r>
            <a:r>
              <a:rPr lang="el" sz="5000">
                <a:solidFill>
                  <a:schemeClr val="accent6"/>
                </a:solidFill>
              </a:rPr>
              <a:t>{</a:t>
            </a:r>
            <a:endParaRPr sz="5000">
              <a:solidFill>
                <a:schemeClr val="accent6"/>
              </a:solidFill>
            </a:endParaRPr>
          </a:p>
        </p:txBody>
      </p:sp>
      <p:sp>
        <p:nvSpPr>
          <p:cNvPr id="984" name="Google Shape;984;p54"/>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Εποπτευόμενη μάθηση </a:t>
            </a:r>
            <a:r>
              <a:rPr lang="el" sz="2500">
                <a:solidFill>
                  <a:schemeClr val="accent3"/>
                </a:solidFill>
              </a:rPr>
              <a:t>(</a:t>
            </a:r>
            <a:r>
              <a:rPr lang="el" sz="2500">
                <a:solidFill>
                  <a:schemeClr val="lt2"/>
                </a:solidFill>
              </a:rPr>
              <a:t>Supervised Learning</a:t>
            </a:r>
            <a:r>
              <a:rPr lang="el" sz="2500">
                <a:solidFill>
                  <a:schemeClr val="accent3"/>
                </a:solidFill>
              </a:rPr>
              <a:t>)</a:t>
            </a:r>
            <a:endParaRPr sz="2500">
              <a:solidFill>
                <a:schemeClr val="accent3"/>
              </a:solidFill>
            </a:endParaRPr>
          </a:p>
        </p:txBody>
      </p:sp>
      <p:sp>
        <p:nvSpPr>
          <p:cNvPr id="985" name="Google Shape;985;p5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86" name="Google Shape;986;p54"/>
          <p:cNvCxnSpPr/>
          <p:nvPr/>
        </p:nvCxnSpPr>
        <p:spPr>
          <a:xfrm flipH="1">
            <a:off x="1814075" y="1577475"/>
            <a:ext cx="48600" cy="2009100"/>
          </a:xfrm>
          <a:prstGeom prst="straightConnector1">
            <a:avLst/>
          </a:prstGeom>
          <a:noFill/>
          <a:ln cap="flat" cmpd="sng" w="9525">
            <a:solidFill>
              <a:schemeClr val="accent4"/>
            </a:solidFill>
            <a:prstDash val="solid"/>
            <a:round/>
            <a:headEnd len="med" w="med" type="none"/>
            <a:tailEnd len="med" w="med" type="none"/>
          </a:ln>
        </p:spPr>
      </p:cxnSp>
      <p:sp>
        <p:nvSpPr>
          <p:cNvPr id="987" name="Google Shape;987;p5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88" name="Google Shape;988;p5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89" name="Google Shape;989;p5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5"/>
          <p:cNvSpPr txBox="1"/>
          <p:nvPr>
            <p:ph idx="1" type="subTitle"/>
          </p:nvPr>
        </p:nvSpPr>
        <p:spPr>
          <a:xfrm>
            <a:off x="2910575" y="1915475"/>
            <a:ext cx="57699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600"/>
              <a:t>Αυτή είναι μια διαδικασία όπου ένα μοντέλο εκπαιδεύεται χρησιμοποιώντας πληροφορίες που δεν φέρουν ετικέτα. Αυτή η διαδικασία μπορεί να χρησιμοποιηθεί για τη ομαδοποίηση των δεδομένων εισόδου σε κλάσεις με βάση τις στατιστικές τους ιδιότητες. </a:t>
            </a:r>
            <a:endParaRPr sz="1600"/>
          </a:p>
          <a:p>
            <a:pPr indent="-330200" lvl="0" marL="457200" rtl="0" algn="l">
              <a:lnSpc>
                <a:spcPct val="100000"/>
              </a:lnSpc>
              <a:spcBef>
                <a:spcPts val="400"/>
              </a:spcBef>
              <a:spcAft>
                <a:spcPts val="0"/>
              </a:spcAft>
              <a:buClr>
                <a:schemeClr val="lt2"/>
              </a:buClr>
              <a:buSzPts val="1600"/>
              <a:buChar char="●"/>
            </a:pPr>
            <a:r>
              <a:rPr lang="el" sz="1600">
                <a:solidFill>
                  <a:schemeClr val="lt2"/>
                </a:solidFill>
              </a:rPr>
              <a:t>Ομαδοποίηση K-means (K-Means clustering)</a:t>
            </a:r>
            <a:endParaRPr sz="1600">
              <a:solidFill>
                <a:schemeClr val="lt2"/>
              </a:solidFill>
            </a:endParaRPr>
          </a:p>
          <a:p>
            <a:pPr indent="-330200" lvl="0" marL="457200" rtl="0" algn="l">
              <a:lnSpc>
                <a:spcPct val="100000"/>
              </a:lnSpc>
              <a:spcBef>
                <a:spcPts val="0"/>
              </a:spcBef>
              <a:spcAft>
                <a:spcPts val="0"/>
              </a:spcAft>
              <a:buClr>
                <a:schemeClr val="lt2"/>
              </a:buClr>
              <a:buSzPts val="1600"/>
              <a:buChar char="●"/>
            </a:pPr>
            <a:r>
              <a:rPr lang="el" sz="1600">
                <a:solidFill>
                  <a:schemeClr val="lt2"/>
                </a:solidFill>
              </a:rPr>
              <a:t>Ιεραρχική ομαδοποίηση (Hierarchical clustering)</a:t>
            </a:r>
            <a:endParaRPr sz="1600">
              <a:solidFill>
                <a:schemeClr val="lt2"/>
              </a:solidFill>
            </a:endParaRPr>
          </a:p>
        </p:txBody>
      </p:sp>
      <p:sp>
        <p:nvSpPr>
          <p:cNvPr id="995" name="Google Shape;995;p5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27.1.2</a:t>
            </a:r>
            <a:r>
              <a:rPr lang="el" sz="5000">
                <a:solidFill>
                  <a:schemeClr val="accent6"/>
                </a:solidFill>
              </a:rPr>
              <a:t>{</a:t>
            </a:r>
            <a:endParaRPr sz="5000">
              <a:solidFill>
                <a:schemeClr val="accent6"/>
              </a:solidFill>
            </a:endParaRPr>
          </a:p>
        </p:txBody>
      </p:sp>
      <p:sp>
        <p:nvSpPr>
          <p:cNvPr id="996" name="Google Shape;996;p55"/>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Εκμάθηση </a:t>
            </a:r>
            <a:r>
              <a:rPr lang="el" sz="2500">
                <a:solidFill>
                  <a:schemeClr val="accent3"/>
                </a:solidFill>
              </a:rPr>
              <a:t>χωρίς </a:t>
            </a:r>
            <a:r>
              <a:rPr lang="el" sz="2500">
                <a:solidFill>
                  <a:schemeClr val="lt2"/>
                </a:solidFill>
              </a:rPr>
              <a:t>επίβλεψη</a:t>
            </a:r>
            <a:endParaRPr sz="2500">
              <a:solidFill>
                <a:schemeClr val="lt2"/>
              </a:solidFill>
            </a:endParaRPr>
          </a:p>
        </p:txBody>
      </p:sp>
      <p:sp>
        <p:nvSpPr>
          <p:cNvPr id="997" name="Google Shape;997;p5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98" name="Google Shape;998;p55"/>
          <p:cNvCxnSpPr>
            <a:endCxn id="997" idx="0"/>
          </p:cNvCxnSpPr>
          <p:nvPr/>
        </p:nvCxnSpPr>
        <p:spPr>
          <a:xfrm flipH="1">
            <a:off x="1850600" y="1532175"/>
            <a:ext cx="36600" cy="2054400"/>
          </a:xfrm>
          <a:prstGeom prst="straightConnector1">
            <a:avLst/>
          </a:prstGeom>
          <a:noFill/>
          <a:ln cap="flat" cmpd="sng" w="9525">
            <a:solidFill>
              <a:schemeClr val="accent4"/>
            </a:solidFill>
            <a:prstDash val="solid"/>
            <a:round/>
            <a:headEnd len="med" w="med" type="none"/>
            <a:tailEnd len="med" w="med" type="none"/>
          </a:ln>
        </p:spPr>
      </p:cxnSp>
      <p:sp>
        <p:nvSpPr>
          <p:cNvPr id="999" name="Google Shape;999;p5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00" name="Google Shape;1000;p5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01" name="Google Shape;1001;p5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56"/>
          <p:cNvSpPr txBox="1"/>
          <p:nvPr>
            <p:ph idx="1" type="subTitle"/>
          </p:nvPr>
        </p:nvSpPr>
        <p:spPr>
          <a:xfrm>
            <a:off x="2860850" y="1703250"/>
            <a:ext cx="57483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t>Η ενισχυτική μάθηση είναι η μάθηση μέσω της αλληλεπίδρασης με το χώρο ή ένα περιβάλλον. Ένας πράκτορας RL μαθαίνει από τις συνέπειες των πράξεών του, αντί να διδάσκεται ρητά. Επιλέγει τις ενέργειές του με βάση τις προηγούμενες εμπειρίες του (εκμετάλλευση) αλλά και με νέες επιλογές (εξερεύνηση).</a:t>
            </a:r>
            <a:endParaRPr sz="1700"/>
          </a:p>
        </p:txBody>
      </p:sp>
      <p:sp>
        <p:nvSpPr>
          <p:cNvPr id="1007" name="Google Shape;1007;p5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27.1.3</a:t>
            </a:r>
            <a:r>
              <a:rPr lang="el" sz="5000">
                <a:solidFill>
                  <a:schemeClr val="accent6"/>
                </a:solidFill>
              </a:rPr>
              <a:t>{</a:t>
            </a:r>
            <a:endParaRPr sz="5000">
              <a:solidFill>
                <a:schemeClr val="accent6"/>
              </a:solidFill>
            </a:endParaRPr>
          </a:p>
        </p:txBody>
      </p:sp>
      <p:sp>
        <p:nvSpPr>
          <p:cNvPr id="1008" name="Google Shape;1008;p5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Ενισχυτική </a:t>
            </a:r>
            <a:r>
              <a:rPr lang="el" sz="2500">
                <a:solidFill>
                  <a:schemeClr val="lt2"/>
                </a:solidFill>
              </a:rPr>
              <a:t>μάθηση</a:t>
            </a:r>
            <a:endParaRPr sz="2500">
              <a:solidFill>
                <a:schemeClr val="lt2"/>
              </a:solidFill>
            </a:endParaRPr>
          </a:p>
        </p:txBody>
      </p:sp>
      <p:sp>
        <p:nvSpPr>
          <p:cNvPr id="1009" name="Google Shape;1009;p5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10" name="Google Shape;1010;p56"/>
          <p:cNvCxnSpPr/>
          <p:nvPr/>
        </p:nvCxnSpPr>
        <p:spPr>
          <a:xfrm flipH="1">
            <a:off x="1814150" y="1568550"/>
            <a:ext cx="39600" cy="2018100"/>
          </a:xfrm>
          <a:prstGeom prst="straightConnector1">
            <a:avLst/>
          </a:prstGeom>
          <a:noFill/>
          <a:ln cap="flat" cmpd="sng" w="9525">
            <a:solidFill>
              <a:schemeClr val="accent4"/>
            </a:solidFill>
            <a:prstDash val="solid"/>
            <a:round/>
            <a:headEnd len="med" w="med" type="none"/>
            <a:tailEnd len="med" w="med" type="none"/>
          </a:ln>
        </p:spPr>
      </p:cxnSp>
      <p:sp>
        <p:nvSpPr>
          <p:cNvPr id="1011" name="Google Shape;1011;p5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12" name="Google Shape;1012;p5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13" name="Google Shape;1013;p5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57"/>
          <p:cNvSpPr txBox="1"/>
          <p:nvPr>
            <p:ph idx="1" type="subTitle"/>
          </p:nvPr>
        </p:nvSpPr>
        <p:spPr>
          <a:xfrm>
            <a:off x="2990800" y="1300525"/>
            <a:ext cx="4780800" cy="1376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300"/>
              <a:t>Η Scikit-learn, αναπτύχθηκε για πρώτη φορά σαν ένα έργο του Google Summer of Code το 2007, είναι η πλέον ευρέως γνωστή ως η πιο δημοφιλής βιβλιοθήκη της Python για μηχανική μάθηση.</a:t>
            </a:r>
            <a:endParaRPr sz="1300"/>
          </a:p>
        </p:txBody>
      </p:sp>
      <p:sp>
        <p:nvSpPr>
          <p:cNvPr id="1019" name="Google Shape;1019;p5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27.1.4</a:t>
            </a:r>
            <a:r>
              <a:rPr lang="el" sz="5000">
                <a:solidFill>
                  <a:schemeClr val="accent6"/>
                </a:solidFill>
              </a:rPr>
              <a:t>{</a:t>
            </a:r>
            <a:endParaRPr sz="5000">
              <a:solidFill>
                <a:schemeClr val="accent6"/>
              </a:solidFill>
            </a:endParaRPr>
          </a:p>
        </p:txBody>
      </p:sp>
      <p:sp>
        <p:nvSpPr>
          <p:cNvPr id="1020" name="Google Shape;1020;p57"/>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Εισαγωγή </a:t>
            </a:r>
            <a:r>
              <a:rPr lang="el" sz="2500">
                <a:solidFill>
                  <a:schemeClr val="accent3"/>
                </a:solidFill>
              </a:rPr>
              <a:t>στο </a:t>
            </a:r>
            <a:r>
              <a:rPr lang="el" sz="2500">
                <a:solidFill>
                  <a:schemeClr val="lt2"/>
                </a:solidFill>
              </a:rPr>
              <a:t>SciKit-Learn</a:t>
            </a:r>
            <a:endParaRPr sz="2500">
              <a:solidFill>
                <a:schemeClr val="lt2"/>
              </a:solidFill>
            </a:endParaRPr>
          </a:p>
        </p:txBody>
      </p:sp>
      <p:sp>
        <p:nvSpPr>
          <p:cNvPr id="1021" name="Google Shape;1021;p5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22" name="Google Shape;1022;p57"/>
          <p:cNvCxnSpPr/>
          <p:nvPr/>
        </p:nvCxnSpPr>
        <p:spPr>
          <a:xfrm flipH="1">
            <a:off x="1814250" y="1577475"/>
            <a:ext cx="30600" cy="2009100"/>
          </a:xfrm>
          <a:prstGeom prst="straightConnector1">
            <a:avLst/>
          </a:prstGeom>
          <a:noFill/>
          <a:ln cap="flat" cmpd="sng" w="9525">
            <a:solidFill>
              <a:schemeClr val="accent4"/>
            </a:solidFill>
            <a:prstDash val="solid"/>
            <a:round/>
            <a:headEnd len="med" w="med" type="none"/>
            <a:tailEnd len="med" w="med" type="none"/>
          </a:ln>
        </p:spPr>
      </p:cxnSp>
      <p:sp>
        <p:nvSpPr>
          <p:cNvPr id="1023" name="Google Shape;1023;p5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24" name="Google Shape;1024;p5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25" name="Google Shape;1025;p5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26" name="Google Shape;1026;p57"/>
          <p:cNvSpPr txBox="1"/>
          <p:nvPr/>
        </p:nvSpPr>
        <p:spPr>
          <a:xfrm>
            <a:off x="2990800" y="2498675"/>
            <a:ext cx="5641500" cy="17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000">
                <a:solidFill>
                  <a:schemeClr val="lt2"/>
                </a:solidFill>
                <a:latin typeface="Fira Code"/>
                <a:ea typeface="Fira Code"/>
                <a:cs typeface="Fira Code"/>
                <a:sym typeface="Fira Code"/>
              </a:rPr>
              <a:t>•	Έχει υψηλό επίπεδο υποστήριξης και αυστηρή εποπτεία στην ανάπτυξή της που σημαίνει ότι είναι και γίνεται όλο και περισσότερο ένα ισχυρό εργαλείο.</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l" sz="1000">
                <a:solidFill>
                  <a:schemeClr val="lt2"/>
                </a:solidFill>
                <a:latin typeface="Fira Code"/>
                <a:ea typeface="Fira Code"/>
                <a:cs typeface="Fira Code"/>
                <a:sym typeface="Fira Code"/>
              </a:rPr>
              <a:t>•	Υπάρχει ένα σαφές, συνεπές στυλ κώδικα που διασφαλίζει ότι ο κώδικας μηχανικής μάθησης είναι εύκολο να κατανοηθεί και να αναπαραχθεί, και επίσης μειώνει σημαντικά το εμπόδιο στην είσοδο για κωδικοποίηση μοντέλων μηχανικής εκμάθησης.</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l" sz="1000">
                <a:solidFill>
                  <a:schemeClr val="lt2"/>
                </a:solidFill>
                <a:latin typeface="Fira Code"/>
                <a:ea typeface="Fira Code"/>
                <a:cs typeface="Fira Code"/>
                <a:sym typeface="Fira Code"/>
              </a:rPr>
              <a:t>•	Υποστηρίζεται ευρέως από εργαλεία τρίτων, επομένως είναι δυνατό να εμπλουτιστεί η λειτουργικότητα για να ταιριάζει σε μια σειρά περιπτώσεων χρήσης.</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l" sz="1000">
                <a:solidFill>
                  <a:schemeClr val="lt2"/>
                </a:solidFill>
                <a:latin typeface="Fira Code"/>
                <a:ea typeface="Fira Code"/>
                <a:cs typeface="Fira Code"/>
                <a:sym typeface="Fira Code"/>
              </a:rPr>
              <a:t>•	Είναι η πιο κατάλληλη για την εισαγωγή στη μηχανική μάθηση. Η απλότητά της σημαίνει ότι είναι αρκετά εύκολη και μειώνει σημαντικά τον πήχη εισόδου στα μοντέλα μηχανικής μάθησης.</a:t>
            </a:r>
            <a:endParaRPr sz="1000">
              <a:solidFill>
                <a:schemeClr val="lt2"/>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