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Open Sans Bold" panose="020B0604020202020204" charset="0"/>
      <p:regular r:id="rId16"/>
    </p:embeddedFont>
    <p:embeddedFont>
      <p:font typeface="Open Sans Extra Bold" panose="020B0604020202020204" charset="0"/>
      <p:regular r:id="rId17"/>
    </p:embeddedFont>
    <p:embeddedFont>
      <p:font typeface="Open Sauce" panose="020B0604020202020204" charset="0"/>
      <p:regular r:id="rId18"/>
    </p:embeddedFont>
    <p:embeddedFont>
      <p:font typeface="Open Sauce Bold" panose="020B0604020202020204" charset="0"/>
      <p:regular r:id="rId19"/>
    </p:embeddedFont>
    <p:embeddedFont>
      <p:font typeface="Open Sauce Light" panose="020B0604020202020204" charset="0"/>
      <p:regular r:id="rId20"/>
    </p:embeddedFont>
    <p:embeddedFont>
      <p:font typeface="Open Sauce Medium"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34.svg"/><Relationship Id="rId18" Type="http://schemas.openxmlformats.org/officeDocument/2006/relationships/image" Target="../media/image37.png"/><Relationship Id="rId26" Type="http://schemas.openxmlformats.org/officeDocument/2006/relationships/image" Target="../media/image43.png"/><Relationship Id="rId39" Type="http://schemas.openxmlformats.org/officeDocument/2006/relationships/image" Target="../media/image54.svg"/><Relationship Id="rId21" Type="http://schemas.openxmlformats.org/officeDocument/2006/relationships/image" Target="../media/image7.svg"/><Relationship Id="rId34" Type="http://schemas.openxmlformats.org/officeDocument/2006/relationships/image" Target="../media/image49.png"/><Relationship Id="rId42" Type="http://schemas.openxmlformats.org/officeDocument/2006/relationships/image" Target="../media/image12.png"/><Relationship Id="rId47" Type="http://schemas.openxmlformats.org/officeDocument/2006/relationships/image" Target="../media/image60.svg"/><Relationship Id="rId50" Type="http://schemas.openxmlformats.org/officeDocument/2006/relationships/image" Target="../media/image8.png"/><Relationship Id="rId55" Type="http://schemas.openxmlformats.org/officeDocument/2006/relationships/image" Target="../media/image64.svg"/><Relationship Id="rId7" Type="http://schemas.openxmlformats.org/officeDocument/2006/relationships/image" Target="../media/image17.svg"/><Relationship Id="rId2" Type="http://schemas.openxmlformats.org/officeDocument/2006/relationships/image" Target="../media/image25.png"/><Relationship Id="rId16" Type="http://schemas.openxmlformats.org/officeDocument/2006/relationships/image" Target="../media/image35.png"/><Relationship Id="rId29" Type="http://schemas.openxmlformats.org/officeDocument/2006/relationships/image" Target="../media/image15.svg"/><Relationship Id="rId11" Type="http://schemas.openxmlformats.org/officeDocument/2006/relationships/image" Target="../media/image32.svg"/><Relationship Id="rId24" Type="http://schemas.openxmlformats.org/officeDocument/2006/relationships/image" Target="../media/image41.png"/><Relationship Id="rId32" Type="http://schemas.openxmlformats.org/officeDocument/2006/relationships/image" Target="../media/image47.png"/><Relationship Id="rId37" Type="http://schemas.openxmlformats.org/officeDocument/2006/relationships/image" Target="../media/image52.svg"/><Relationship Id="rId40" Type="http://schemas.openxmlformats.org/officeDocument/2006/relationships/image" Target="../media/image55.png"/><Relationship Id="rId45" Type="http://schemas.openxmlformats.org/officeDocument/2006/relationships/image" Target="../media/image58.svg"/><Relationship Id="rId53" Type="http://schemas.openxmlformats.org/officeDocument/2006/relationships/image" Target="../media/image11.svg"/><Relationship Id="rId58" Type="http://schemas.openxmlformats.org/officeDocument/2006/relationships/image" Target="../media/image67.png"/><Relationship Id="rId5" Type="http://schemas.openxmlformats.org/officeDocument/2006/relationships/image" Target="../media/image28.svg"/><Relationship Id="rId61" Type="http://schemas.openxmlformats.org/officeDocument/2006/relationships/image" Target="../media/image70.svg"/><Relationship Id="rId19" Type="http://schemas.openxmlformats.org/officeDocument/2006/relationships/image" Target="../media/image38.svg"/><Relationship Id="rId14" Type="http://schemas.openxmlformats.org/officeDocument/2006/relationships/image" Target="../media/image18.png"/><Relationship Id="rId22" Type="http://schemas.openxmlformats.org/officeDocument/2006/relationships/image" Target="../media/image39.png"/><Relationship Id="rId27" Type="http://schemas.openxmlformats.org/officeDocument/2006/relationships/image" Target="../media/image44.svg"/><Relationship Id="rId30" Type="http://schemas.openxmlformats.org/officeDocument/2006/relationships/image" Target="../media/image45.png"/><Relationship Id="rId35" Type="http://schemas.openxmlformats.org/officeDocument/2006/relationships/image" Target="../media/image50.svg"/><Relationship Id="rId43" Type="http://schemas.openxmlformats.org/officeDocument/2006/relationships/image" Target="../media/image13.svg"/><Relationship Id="rId48" Type="http://schemas.openxmlformats.org/officeDocument/2006/relationships/image" Target="../media/image61.png"/><Relationship Id="rId56" Type="http://schemas.openxmlformats.org/officeDocument/2006/relationships/image" Target="../media/image65.png"/><Relationship Id="rId8" Type="http://schemas.openxmlformats.org/officeDocument/2006/relationships/image" Target="../media/image29.png"/><Relationship Id="rId51" Type="http://schemas.openxmlformats.org/officeDocument/2006/relationships/image" Target="../media/image9.svg"/><Relationship Id="rId3" Type="http://schemas.openxmlformats.org/officeDocument/2006/relationships/image" Target="../media/image26.svg"/><Relationship Id="rId12" Type="http://schemas.openxmlformats.org/officeDocument/2006/relationships/image" Target="../media/image33.png"/><Relationship Id="rId17" Type="http://schemas.openxmlformats.org/officeDocument/2006/relationships/image" Target="../media/image36.svg"/><Relationship Id="rId25" Type="http://schemas.openxmlformats.org/officeDocument/2006/relationships/image" Target="../media/image42.svg"/><Relationship Id="rId33" Type="http://schemas.openxmlformats.org/officeDocument/2006/relationships/image" Target="../media/image48.svg"/><Relationship Id="rId38" Type="http://schemas.openxmlformats.org/officeDocument/2006/relationships/image" Target="../media/image53.png"/><Relationship Id="rId46" Type="http://schemas.openxmlformats.org/officeDocument/2006/relationships/image" Target="../media/image59.png"/><Relationship Id="rId59" Type="http://schemas.openxmlformats.org/officeDocument/2006/relationships/image" Target="../media/image68.svg"/><Relationship Id="rId20" Type="http://schemas.openxmlformats.org/officeDocument/2006/relationships/image" Target="../media/image6.png"/><Relationship Id="rId41" Type="http://schemas.openxmlformats.org/officeDocument/2006/relationships/image" Target="../media/image56.svg"/><Relationship Id="rId54"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16.png"/><Relationship Id="rId15" Type="http://schemas.openxmlformats.org/officeDocument/2006/relationships/image" Target="../media/image19.svg"/><Relationship Id="rId23" Type="http://schemas.openxmlformats.org/officeDocument/2006/relationships/image" Target="../media/image40.svg"/><Relationship Id="rId28" Type="http://schemas.openxmlformats.org/officeDocument/2006/relationships/image" Target="../media/image14.png"/><Relationship Id="rId36" Type="http://schemas.openxmlformats.org/officeDocument/2006/relationships/image" Target="../media/image51.png"/><Relationship Id="rId49" Type="http://schemas.openxmlformats.org/officeDocument/2006/relationships/image" Target="../media/image62.svg"/><Relationship Id="rId57" Type="http://schemas.openxmlformats.org/officeDocument/2006/relationships/image" Target="../media/image66.svg"/><Relationship Id="rId10" Type="http://schemas.openxmlformats.org/officeDocument/2006/relationships/image" Target="../media/image31.png"/><Relationship Id="rId31" Type="http://schemas.openxmlformats.org/officeDocument/2006/relationships/image" Target="../media/image46.svg"/><Relationship Id="rId44" Type="http://schemas.openxmlformats.org/officeDocument/2006/relationships/image" Target="../media/image57.png"/><Relationship Id="rId52" Type="http://schemas.openxmlformats.org/officeDocument/2006/relationships/image" Target="../media/image10.png"/><Relationship Id="rId60" Type="http://schemas.openxmlformats.org/officeDocument/2006/relationships/image" Target="../media/image69.png"/><Relationship Id="rId4" Type="http://schemas.openxmlformats.org/officeDocument/2006/relationships/image" Target="../media/image27.png"/><Relationship Id="rId9"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4.svg"/><Relationship Id="rId7" Type="http://schemas.openxmlformats.org/officeDocument/2006/relationships/image" Target="../media/image76.sv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77.jpeg"/></Relationships>
</file>

<file path=ppt/slides/_rels/slide9.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E1D1"/>
        </a:solidFill>
        <a:effectLst/>
      </p:bgPr>
    </p:bg>
    <p:spTree>
      <p:nvGrpSpPr>
        <p:cNvPr id="1" name=""/>
        <p:cNvGrpSpPr/>
        <p:nvPr/>
      </p:nvGrpSpPr>
      <p:grpSpPr>
        <a:xfrm>
          <a:off x="0" y="0"/>
          <a:ext cx="0" cy="0"/>
          <a:chOff x="0" y="0"/>
          <a:chExt cx="0" cy="0"/>
        </a:xfrm>
      </p:grpSpPr>
      <p:sp>
        <p:nvSpPr>
          <p:cNvPr id="2" name="Freeform 2"/>
          <p:cNvSpPr/>
          <p:nvPr/>
        </p:nvSpPr>
        <p:spPr>
          <a:xfrm>
            <a:off x="1229904" y="-2621867"/>
            <a:ext cx="15530735" cy="15530735"/>
          </a:xfrm>
          <a:custGeom>
            <a:avLst/>
            <a:gdLst/>
            <a:ahLst/>
            <a:cxnLst/>
            <a:rect l="l" t="t" r="r" b="b"/>
            <a:pathLst>
              <a:path w="15530735" h="15530735">
                <a:moveTo>
                  <a:pt x="0" y="0"/>
                </a:moveTo>
                <a:lnTo>
                  <a:pt x="15530735" y="0"/>
                </a:lnTo>
                <a:lnTo>
                  <a:pt x="15530735" y="15530734"/>
                </a:lnTo>
                <a:lnTo>
                  <a:pt x="0" y="15530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rot="-1458855">
            <a:off x="13647125" y="1391391"/>
            <a:ext cx="4554993" cy="27094"/>
          </a:xfrm>
          <a:prstGeom prst="rect">
            <a:avLst/>
          </a:prstGeom>
          <a:solidFill>
            <a:srgbClr val="000000"/>
          </a:solidFill>
        </p:spPr>
      </p:sp>
      <p:grpSp>
        <p:nvGrpSpPr>
          <p:cNvPr id="4" name="Group 4"/>
          <p:cNvGrpSpPr/>
          <p:nvPr/>
        </p:nvGrpSpPr>
        <p:grpSpPr>
          <a:xfrm>
            <a:off x="2274392" y="1028700"/>
            <a:ext cx="13573941" cy="6167971"/>
            <a:chOff x="0" y="0"/>
            <a:chExt cx="18098588" cy="8223961"/>
          </a:xfrm>
        </p:grpSpPr>
        <p:sp>
          <p:nvSpPr>
            <p:cNvPr id="5" name="TextBox 5"/>
            <p:cNvSpPr txBox="1"/>
            <p:nvPr/>
          </p:nvSpPr>
          <p:spPr>
            <a:xfrm>
              <a:off x="0" y="-180975"/>
              <a:ext cx="18098588" cy="6325869"/>
            </a:xfrm>
            <a:prstGeom prst="rect">
              <a:avLst/>
            </a:prstGeom>
          </p:spPr>
          <p:txBody>
            <a:bodyPr lIns="0" tIns="0" rIns="0" bIns="0" rtlCol="0" anchor="t">
              <a:spAutoFit/>
            </a:bodyPr>
            <a:lstStyle/>
            <a:p>
              <a:pPr algn="ctr">
                <a:lnSpc>
                  <a:spcPts val="12706"/>
                </a:lnSpc>
              </a:pPr>
              <a:r>
                <a:rPr lang="en-US" sz="9076">
                  <a:solidFill>
                    <a:srgbClr val="6C5147"/>
                  </a:solidFill>
                  <a:latin typeface="Open Sauce Bold"/>
                </a:rPr>
                <a:t>PROGRAM KREATIFITAS MAHASISWA</a:t>
              </a:r>
            </a:p>
          </p:txBody>
        </p:sp>
        <p:sp>
          <p:nvSpPr>
            <p:cNvPr id="6" name="TextBox 6"/>
            <p:cNvSpPr txBox="1"/>
            <p:nvPr/>
          </p:nvSpPr>
          <p:spPr>
            <a:xfrm>
              <a:off x="0" y="6954338"/>
              <a:ext cx="18098588" cy="1271300"/>
            </a:xfrm>
            <a:prstGeom prst="rect">
              <a:avLst/>
            </a:prstGeom>
          </p:spPr>
          <p:txBody>
            <a:bodyPr lIns="0" tIns="0" rIns="0" bIns="0" rtlCol="0" anchor="t">
              <a:spAutoFit/>
            </a:bodyPr>
            <a:lstStyle/>
            <a:p>
              <a:pPr algn="ctr">
                <a:lnSpc>
                  <a:spcPts val="3882"/>
                </a:lnSpc>
              </a:pPr>
              <a:r>
                <a:rPr lang="en-US" sz="2772" dirty="0">
                  <a:solidFill>
                    <a:srgbClr val="000000"/>
                  </a:solidFill>
                  <a:latin typeface="Open Sauce Light"/>
                </a:rPr>
                <a:t>"</a:t>
              </a:r>
              <a:r>
                <a:rPr lang="en-US" sz="2772" dirty="0" err="1">
                  <a:solidFill>
                    <a:srgbClr val="000000"/>
                  </a:solidFill>
                  <a:latin typeface="Open Sauce Light"/>
                </a:rPr>
                <a:t>Pengembangan</a:t>
              </a:r>
              <a:r>
                <a:rPr lang="en-US" sz="2772" dirty="0">
                  <a:solidFill>
                    <a:srgbClr val="000000"/>
                  </a:solidFill>
                  <a:latin typeface="Open Sauce Light"/>
                </a:rPr>
                <a:t> </a:t>
              </a:r>
              <a:r>
                <a:rPr lang="en-US" sz="2772" dirty="0" err="1">
                  <a:solidFill>
                    <a:srgbClr val="000000"/>
                  </a:solidFill>
                  <a:latin typeface="Open Sauce Light"/>
                </a:rPr>
                <a:t>Aplikasi</a:t>
              </a:r>
              <a:r>
                <a:rPr lang="en-US" sz="2772" dirty="0">
                  <a:solidFill>
                    <a:srgbClr val="000000"/>
                  </a:solidFill>
                  <a:latin typeface="Open Sauce Light"/>
                </a:rPr>
                <a:t> </a:t>
              </a:r>
              <a:r>
                <a:rPr lang="en-US" sz="2772" dirty="0" err="1">
                  <a:solidFill>
                    <a:srgbClr val="000000"/>
                  </a:solidFill>
                  <a:latin typeface="Open Sauce Light"/>
                </a:rPr>
                <a:t>Konseling</a:t>
              </a:r>
              <a:r>
                <a:rPr lang="en-US" sz="2772" dirty="0">
                  <a:solidFill>
                    <a:srgbClr val="000000"/>
                  </a:solidFill>
                  <a:latin typeface="Open Sauce Light"/>
                </a:rPr>
                <a:t> Online </a:t>
              </a:r>
              <a:r>
                <a:rPr lang="en-US" sz="2772" dirty="0" err="1">
                  <a:solidFill>
                    <a:srgbClr val="000000"/>
                  </a:solidFill>
                  <a:latin typeface="Open Sauce Light"/>
                </a:rPr>
                <a:t>untuk</a:t>
              </a:r>
              <a:r>
                <a:rPr lang="en-US" sz="2772" dirty="0">
                  <a:solidFill>
                    <a:srgbClr val="000000"/>
                  </a:solidFill>
                  <a:latin typeface="Open Sauce Light"/>
                </a:rPr>
                <a:t> </a:t>
              </a:r>
              <a:r>
                <a:rPr lang="en-US" sz="2772" dirty="0" err="1">
                  <a:solidFill>
                    <a:srgbClr val="000000"/>
                  </a:solidFill>
                  <a:latin typeface="Open Sauce Light"/>
                </a:rPr>
                <a:t>Meningkatkan</a:t>
              </a:r>
              <a:r>
                <a:rPr lang="en-US" sz="2772" dirty="0">
                  <a:solidFill>
                    <a:srgbClr val="000000"/>
                  </a:solidFill>
                  <a:latin typeface="Open Sauce Light"/>
                </a:rPr>
                <a:t> Mental </a:t>
              </a:r>
              <a:r>
                <a:rPr lang="en-US" sz="2772" dirty="0" err="1">
                  <a:solidFill>
                    <a:srgbClr val="000000"/>
                  </a:solidFill>
                  <a:latin typeface="Open Sauce Light"/>
                </a:rPr>
                <a:t>Mahasiswa</a:t>
              </a:r>
              <a:r>
                <a:rPr lang="en-US" sz="2772" dirty="0">
                  <a:solidFill>
                    <a:srgbClr val="000000"/>
                  </a:solidFill>
                  <a:latin typeface="Open Sauce Light"/>
                </a:rPr>
                <a:t>"</a:t>
              </a:r>
            </a:p>
          </p:txBody>
        </p:sp>
      </p:grpSp>
      <p:sp>
        <p:nvSpPr>
          <p:cNvPr id="7" name="Freeform 7"/>
          <p:cNvSpPr/>
          <p:nvPr/>
        </p:nvSpPr>
        <p:spPr>
          <a:xfrm>
            <a:off x="3630346" y="8703789"/>
            <a:ext cx="1056083" cy="1038481"/>
          </a:xfrm>
          <a:custGeom>
            <a:avLst/>
            <a:gdLst/>
            <a:ahLst/>
            <a:cxnLst/>
            <a:rect l="l" t="t" r="r" b="b"/>
            <a:pathLst>
              <a:path w="1056083" h="1038481">
                <a:moveTo>
                  <a:pt x="0" y="0"/>
                </a:moveTo>
                <a:lnTo>
                  <a:pt x="1056083" y="0"/>
                </a:lnTo>
                <a:lnTo>
                  <a:pt x="1056083" y="1038481"/>
                </a:lnTo>
                <a:lnTo>
                  <a:pt x="0" y="1038481"/>
                </a:lnTo>
                <a:lnTo>
                  <a:pt x="0" y="0"/>
                </a:lnTo>
                <a:close/>
              </a:path>
            </a:pathLst>
          </a:custGeom>
          <a:blipFill>
            <a:blip r:embed="rId4"/>
            <a:stretch>
              <a:fillRect/>
            </a:stretch>
          </a:blipFill>
        </p:spPr>
      </p:sp>
      <p:sp>
        <p:nvSpPr>
          <p:cNvPr id="8" name="TextBox 8"/>
          <p:cNvSpPr txBox="1"/>
          <p:nvPr/>
        </p:nvSpPr>
        <p:spPr>
          <a:xfrm>
            <a:off x="4873376" y="8758345"/>
            <a:ext cx="2013709" cy="983926"/>
          </a:xfrm>
          <a:prstGeom prst="rect">
            <a:avLst/>
          </a:prstGeom>
        </p:spPr>
        <p:txBody>
          <a:bodyPr lIns="0" tIns="0" rIns="0" bIns="0" rtlCol="0" anchor="t">
            <a:spAutoFit/>
          </a:bodyPr>
          <a:lstStyle/>
          <a:p>
            <a:pPr algn="just">
              <a:lnSpc>
                <a:spcPts val="2642"/>
              </a:lnSpc>
            </a:pPr>
            <a:r>
              <a:rPr lang="en-US" sz="1887">
                <a:solidFill>
                  <a:srgbClr val="000000"/>
                </a:solidFill>
                <a:latin typeface="Open Sauce Light"/>
              </a:rPr>
              <a:t>UNIVERSITAS</a:t>
            </a:r>
          </a:p>
          <a:p>
            <a:pPr algn="just">
              <a:lnSpc>
                <a:spcPts val="2642"/>
              </a:lnSpc>
            </a:pPr>
            <a:r>
              <a:rPr lang="en-US" sz="1887">
                <a:solidFill>
                  <a:srgbClr val="000000"/>
                </a:solidFill>
                <a:latin typeface="Open Sauce Light"/>
              </a:rPr>
              <a:t>MUHAMMADIYAH</a:t>
            </a:r>
          </a:p>
          <a:p>
            <a:pPr algn="just">
              <a:lnSpc>
                <a:spcPts val="2642"/>
              </a:lnSpc>
              <a:spcBef>
                <a:spcPct val="0"/>
              </a:spcBef>
            </a:pPr>
            <a:r>
              <a:rPr lang="en-US" sz="1887">
                <a:solidFill>
                  <a:srgbClr val="000000"/>
                </a:solidFill>
                <a:latin typeface="Open Sauce Light"/>
              </a:rPr>
              <a:t>MALANG</a:t>
            </a:r>
          </a:p>
        </p:txBody>
      </p:sp>
      <p:sp>
        <p:nvSpPr>
          <p:cNvPr id="9" name="TextBox 9"/>
          <p:cNvSpPr txBox="1"/>
          <p:nvPr/>
        </p:nvSpPr>
        <p:spPr>
          <a:xfrm>
            <a:off x="12180251" y="8434820"/>
            <a:ext cx="1844278" cy="323525"/>
          </a:xfrm>
          <a:prstGeom prst="rect">
            <a:avLst/>
          </a:prstGeom>
        </p:spPr>
        <p:txBody>
          <a:bodyPr lIns="0" tIns="0" rIns="0" bIns="0" rtlCol="0" anchor="t">
            <a:spAutoFit/>
          </a:bodyPr>
          <a:lstStyle/>
          <a:p>
            <a:pPr algn="ctr">
              <a:lnSpc>
                <a:spcPts val="2642"/>
              </a:lnSpc>
              <a:spcBef>
                <a:spcPct val="0"/>
              </a:spcBef>
            </a:pPr>
            <a:r>
              <a:rPr lang="en-US" sz="1887" dirty="0">
                <a:solidFill>
                  <a:srgbClr val="000000"/>
                </a:solidFill>
                <a:latin typeface="Open Sauce Bold"/>
              </a:rPr>
              <a:t>PRESENTED BY</a:t>
            </a:r>
          </a:p>
        </p:txBody>
      </p:sp>
      <p:sp>
        <p:nvSpPr>
          <p:cNvPr id="10" name="TextBox 10"/>
          <p:cNvSpPr txBox="1"/>
          <p:nvPr/>
        </p:nvSpPr>
        <p:spPr>
          <a:xfrm>
            <a:off x="11680903" y="9085370"/>
            <a:ext cx="2842974" cy="656900"/>
          </a:xfrm>
          <a:prstGeom prst="rect">
            <a:avLst/>
          </a:prstGeom>
        </p:spPr>
        <p:txBody>
          <a:bodyPr lIns="0" tIns="0" rIns="0" bIns="0" rtlCol="0" anchor="t">
            <a:spAutoFit/>
          </a:bodyPr>
          <a:lstStyle/>
          <a:p>
            <a:pPr algn="ctr">
              <a:lnSpc>
                <a:spcPts val="2642"/>
              </a:lnSpc>
              <a:spcBef>
                <a:spcPct val="0"/>
              </a:spcBef>
            </a:pPr>
            <a:r>
              <a:rPr lang="en-US" sz="1887">
                <a:solidFill>
                  <a:srgbClr val="000000"/>
                </a:solidFill>
                <a:latin typeface="Open Sauce Light"/>
              </a:rPr>
              <a:t>SANDY TSALSA FANANY</a:t>
            </a:r>
          </a:p>
          <a:p>
            <a:pPr algn="ctr">
              <a:lnSpc>
                <a:spcPts val="2642"/>
              </a:lnSpc>
              <a:spcBef>
                <a:spcPct val="0"/>
              </a:spcBef>
            </a:pPr>
            <a:r>
              <a:rPr lang="en-US" sz="1887">
                <a:solidFill>
                  <a:srgbClr val="000000"/>
                </a:solidFill>
                <a:latin typeface="Open Sauce Light"/>
              </a:rPr>
              <a:t>202210370311171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E1D1"/>
        </a:solidFill>
        <a:effectLst/>
      </p:bgPr>
    </p:bg>
    <p:spTree>
      <p:nvGrpSpPr>
        <p:cNvPr id="1" name=""/>
        <p:cNvGrpSpPr/>
        <p:nvPr/>
      </p:nvGrpSpPr>
      <p:grpSpPr>
        <a:xfrm>
          <a:off x="0" y="0"/>
          <a:ext cx="0" cy="0"/>
          <a:chOff x="0" y="0"/>
          <a:chExt cx="0" cy="0"/>
        </a:xfrm>
      </p:grpSpPr>
      <p:sp>
        <p:nvSpPr>
          <p:cNvPr id="2" name="Freeform 2"/>
          <p:cNvSpPr/>
          <p:nvPr/>
        </p:nvSpPr>
        <p:spPr>
          <a:xfrm>
            <a:off x="869584" y="-5060377"/>
            <a:ext cx="16548833" cy="20407753"/>
          </a:xfrm>
          <a:custGeom>
            <a:avLst/>
            <a:gdLst/>
            <a:ahLst/>
            <a:cxnLst/>
            <a:rect l="l" t="t" r="r" b="b"/>
            <a:pathLst>
              <a:path w="16548833" h="20407753">
                <a:moveTo>
                  <a:pt x="0" y="0"/>
                </a:moveTo>
                <a:lnTo>
                  <a:pt x="16548832" y="0"/>
                </a:lnTo>
                <a:lnTo>
                  <a:pt x="16548832" y="20407754"/>
                </a:lnTo>
                <a:lnTo>
                  <a:pt x="0" y="204077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125900" y="1117750"/>
            <a:ext cx="16036199" cy="7593330"/>
          </a:xfrm>
          <a:prstGeom prst="rect">
            <a:avLst/>
          </a:prstGeom>
        </p:spPr>
        <p:txBody>
          <a:bodyPr lIns="0" tIns="0" rIns="0" bIns="0" rtlCol="0" anchor="t">
            <a:spAutoFit/>
          </a:bodyPr>
          <a:lstStyle/>
          <a:p>
            <a:pPr marL="0" lvl="0" indent="0" algn="ctr">
              <a:lnSpc>
                <a:spcPts val="6719"/>
              </a:lnSpc>
              <a:spcBef>
                <a:spcPct val="0"/>
              </a:spcBef>
            </a:pPr>
            <a:r>
              <a:rPr lang="en-US" sz="4800">
                <a:solidFill>
                  <a:srgbClr val="6C5147"/>
                </a:solidFill>
                <a:latin typeface="Open Sauce Bold"/>
              </a:rPr>
              <a:t> meningkatkan aksesibilitas konseling bagi mahasiswa melalui pengembangan aplikasi konseling online. Dengan fokus pada kesejahteraan mental mahasiswa, PKM ini mengadopsi pendekatan inovatif yang menggabungkan teknologi dan konseling. Melalui kolaborasi antara bidang teknologi dan bidang konseling, PKM ini memiliki potensi untuk memberikan dampak yang luas dalam meningkatkan kesejahteraan mental mahasiswa.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DDB"/>
        </a:solidFill>
        <a:effectLst/>
      </p:bgPr>
    </p:bg>
    <p:spTree>
      <p:nvGrpSpPr>
        <p:cNvPr id="1" name=""/>
        <p:cNvGrpSpPr/>
        <p:nvPr/>
      </p:nvGrpSpPr>
      <p:grpSpPr>
        <a:xfrm>
          <a:off x="0" y="0"/>
          <a:ext cx="0" cy="0"/>
          <a:chOff x="0" y="0"/>
          <a:chExt cx="0" cy="0"/>
        </a:xfrm>
      </p:grpSpPr>
      <p:sp>
        <p:nvSpPr>
          <p:cNvPr id="2" name="Freeform 2"/>
          <p:cNvSpPr/>
          <p:nvPr/>
        </p:nvSpPr>
        <p:spPr>
          <a:xfrm>
            <a:off x="15216027" y="-3556414"/>
            <a:ext cx="22277854" cy="14176816"/>
          </a:xfrm>
          <a:custGeom>
            <a:avLst/>
            <a:gdLst/>
            <a:ahLst/>
            <a:cxnLst/>
            <a:rect l="l" t="t" r="r" b="b"/>
            <a:pathLst>
              <a:path w="22277854" h="14176816">
                <a:moveTo>
                  <a:pt x="0" y="0"/>
                </a:moveTo>
                <a:lnTo>
                  <a:pt x="22277854" y="0"/>
                </a:lnTo>
                <a:lnTo>
                  <a:pt x="22277854" y="14176817"/>
                </a:lnTo>
                <a:lnTo>
                  <a:pt x="0" y="141768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093262" y="537527"/>
            <a:ext cx="6101477" cy="887095"/>
          </a:xfrm>
          <a:prstGeom prst="rect">
            <a:avLst/>
          </a:prstGeom>
        </p:spPr>
        <p:txBody>
          <a:bodyPr lIns="0" tIns="0" rIns="0" bIns="0" rtlCol="0" anchor="t">
            <a:spAutoFit/>
          </a:bodyPr>
          <a:lstStyle/>
          <a:p>
            <a:pPr algn="ctr">
              <a:lnSpc>
                <a:spcPts val="7279"/>
              </a:lnSpc>
            </a:pPr>
            <a:r>
              <a:rPr lang="en-US" sz="5199">
                <a:solidFill>
                  <a:srgbClr val="6C5147"/>
                </a:solidFill>
                <a:latin typeface="Open Sans Bold"/>
              </a:rPr>
              <a:t>SUB PEMBAHASAN</a:t>
            </a:r>
          </a:p>
        </p:txBody>
      </p:sp>
      <p:sp>
        <p:nvSpPr>
          <p:cNvPr id="4" name="Freeform 4"/>
          <p:cNvSpPr/>
          <p:nvPr/>
        </p:nvSpPr>
        <p:spPr>
          <a:xfrm>
            <a:off x="9186096" y="2684856"/>
            <a:ext cx="687452" cy="616207"/>
          </a:xfrm>
          <a:custGeom>
            <a:avLst/>
            <a:gdLst/>
            <a:ahLst/>
            <a:cxnLst/>
            <a:rect l="l" t="t" r="r" b="b"/>
            <a:pathLst>
              <a:path w="687452" h="616207">
                <a:moveTo>
                  <a:pt x="0" y="0"/>
                </a:moveTo>
                <a:lnTo>
                  <a:pt x="687452" y="0"/>
                </a:lnTo>
                <a:lnTo>
                  <a:pt x="687452" y="616207"/>
                </a:lnTo>
                <a:lnTo>
                  <a:pt x="0" y="616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8194951" y="-3889816"/>
            <a:ext cx="22277854" cy="14176816"/>
          </a:xfrm>
          <a:custGeom>
            <a:avLst/>
            <a:gdLst/>
            <a:ahLst/>
            <a:cxnLst/>
            <a:rect l="l" t="t" r="r" b="b"/>
            <a:pathLst>
              <a:path w="22277854" h="14176816">
                <a:moveTo>
                  <a:pt x="0" y="0"/>
                </a:moveTo>
                <a:lnTo>
                  <a:pt x="22277854" y="0"/>
                </a:lnTo>
                <a:lnTo>
                  <a:pt x="22277854" y="14176816"/>
                </a:lnTo>
                <a:lnTo>
                  <a:pt x="0" y="141768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291631" y="2626570"/>
            <a:ext cx="590105" cy="658333"/>
          </a:xfrm>
          <a:custGeom>
            <a:avLst/>
            <a:gdLst/>
            <a:ahLst/>
            <a:cxnLst/>
            <a:rect l="l" t="t" r="r" b="b"/>
            <a:pathLst>
              <a:path w="590105" h="658333">
                <a:moveTo>
                  <a:pt x="0" y="0"/>
                </a:moveTo>
                <a:lnTo>
                  <a:pt x="590105" y="0"/>
                </a:lnTo>
                <a:lnTo>
                  <a:pt x="590105" y="658333"/>
                </a:lnTo>
                <a:lnTo>
                  <a:pt x="0" y="6583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291631" y="3794917"/>
            <a:ext cx="621860" cy="481659"/>
          </a:xfrm>
          <a:custGeom>
            <a:avLst/>
            <a:gdLst/>
            <a:ahLst/>
            <a:cxnLst/>
            <a:rect l="l" t="t" r="r" b="b"/>
            <a:pathLst>
              <a:path w="621860" h="481659">
                <a:moveTo>
                  <a:pt x="0" y="0"/>
                </a:moveTo>
                <a:lnTo>
                  <a:pt x="621860" y="0"/>
                </a:lnTo>
                <a:lnTo>
                  <a:pt x="621860" y="481658"/>
                </a:lnTo>
                <a:lnTo>
                  <a:pt x="0" y="4816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3219491" y="4856438"/>
            <a:ext cx="734385" cy="727708"/>
          </a:xfrm>
          <a:custGeom>
            <a:avLst/>
            <a:gdLst/>
            <a:ahLst/>
            <a:cxnLst/>
            <a:rect l="l" t="t" r="r" b="b"/>
            <a:pathLst>
              <a:path w="734385" h="727708">
                <a:moveTo>
                  <a:pt x="0" y="0"/>
                </a:moveTo>
                <a:lnTo>
                  <a:pt x="734385" y="0"/>
                </a:lnTo>
                <a:lnTo>
                  <a:pt x="734385" y="727708"/>
                </a:lnTo>
                <a:lnTo>
                  <a:pt x="0" y="7277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152454" y="6157696"/>
            <a:ext cx="868459" cy="601605"/>
          </a:xfrm>
          <a:custGeom>
            <a:avLst/>
            <a:gdLst/>
            <a:ahLst/>
            <a:cxnLst/>
            <a:rect l="l" t="t" r="r" b="b"/>
            <a:pathLst>
              <a:path w="868459" h="601605">
                <a:moveTo>
                  <a:pt x="0" y="0"/>
                </a:moveTo>
                <a:lnTo>
                  <a:pt x="868459" y="0"/>
                </a:lnTo>
                <a:lnTo>
                  <a:pt x="868459" y="601605"/>
                </a:lnTo>
                <a:lnTo>
                  <a:pt x="0" y="60160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3291631" y="7336437"/>
            <a:ext cx="596721" cy="727708"/>
          </a:xfrm>
          <a:custGeom>
            <a:avLst/>
            <a:gdLst/>
            <a:ahLst/>
            <a:cxnLst/>
            <a:rect l="l" t="t" r="r" b="b"/>
            <a:pathLst>
              <a:path w="596721" h="727708">
                <a:moveTo>
                  <a:pt x="0" y="0"/>
                </a:moveTo>
                <a:lnTo>
                  <a:pt x="596721" y="0"/>
                </a:lnTo>
                <a:lnTo>
                  <a:pt x="596721" y="727708"/>
                </a:lnTo>
                <a:lnTo>
                  <a:pt x="0" y="72770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TextBox 11"/>
          <p:cNvSpPr txBox="1"/>
          <p:nvPr/>
        </p:nvSpPr>
        <p:spPr>
          <a:xfrm>
            <a:off x="4437397" y="2281176"/>
            <a:ext cx="3705735" cy="608437"/>
          </a:xfrm>
          <a:prstGeom prst="rect">
            <a:avLst/>
          </a:prstGeom>
        </p:spPr>
        <p:txBody>
          <a:bodyPr lIns="0" tIns="0" rIns="0" bIns="0" rtlCol="0" anchor="t">
            <a:spAutoFit/>
          </a:bodyPr>
          <a:lstStyle/>
          <a:p>
            <a:pPr>
              <a:lnSpc>
                <a:spcPts val="5019"/>
              </a:lnSpc>
            </a:pPr>
            <a:r>
              <a:rPr lang="en-US" sz="3585" dirty="0" err="1">
                <a:solidFill>
                  <a:srgbClr val="6C5147"/>
                </a:solidFill>
                <a:latin typeface="Open Sans Extra Bold"/>
              </a:rPr>
              <a:t>Latar</a:t>
            </a:r>
            <a:r>
              <a:rPr lang="en-US" sz="3585" dirty="0">
                <a:solidFill>
                  <a:srgbClr val="6C5147"/>
                </a:solidFill>
                <a:latin typeface="Open Sans Extra Bold"/>
              </a:rPr>
              <a:t> </a:t>
            </a:r>
            <a:r>
              <a:rPr lang="en-US" sz="3585" dirty="0" err="1">
                <a:solidFill>
                  <a:srgbClr val="6C5147"/>
                </a:solidFill>
                <a:latin typeface="Open Sans Extra Bold"/>
              </a:rPr>
              <a:t>Belakangi</a:t>
            </a:r>
            <a:endParaRPr lang="en-US" sz="3585" dirty="0">
              <a:solidFill>
                <a:srgbClr val="6C5147"/>
              </a:solidFill>
              <a:latin typeface="Open Sans Extra Bold"/>
            </a:endParaRPr>
          </a:p>
        </p:txBody>
      </p:sp>
      <p:sp>
        <p:nvSpPr>
          <p:cNvPr id="12" name="TextBox 12"/>
          <p:cNvSpPr txBox="1"/>
          <p:nvPr/>
        </p:nvSpPr>
        <p:spPr>
          <a:xfrm>
            <a:off x="4246863" y="3668139"/>
            <a:ext cx="3202096" cy="608437"/>
          </a:xfrm>
          <a:prstGeom prst="rect">
            <a:avLst/>
          </a:prstGeom>
        </p:spPr>
        <p:txBody>
          <a:bodyPr wrap="square" lIns="0" tIns="0" rIns="0" bIns="0" rtlCol="0" anchor="t">
            <a:spAutoFit/>
          </a:bodyPr>
          <a:lstStyle/>
          <a:p>
            <a:pPr>
              <a:lnSpc>
                <a:spcPts val="5019"/>
              </a:lnSpc>
            </a:pPr>
            <a:r>
              <a:rPr lang="en-US" sz="3585" dirty="0">
                <a:solidFill>
                  <a:srgbClr val="6C5147"/>
                </a:solidFill>
                <a:latin typeface="Open Sans Extra Bold"/>
              </a:rPr>
              <a:t>Global Issue</a:t>
            </a:r>
          </a:p>
        </p:txBody>
      </p:sp>
      <p:sp>
        <p:nvSpPr>
          <p:cNvPr id="13" name="TextBox 13"/>
          <p:cNvSpPr txBox="1"/>
          <p:nvPr/>
        </p:nvSpPr>
        <p:spPr>
          <a:xfrm>
            <a:off x="4246862" y="4946153"/>
            <a:ext cx="3525537" cy="608437"/>
          </a:xfrm>
          <a:prstGeom prst="rect">
            <a:avLst/>
          </a:prstGeom>
        </p:spPr>
        <p:txBody>
          <a:bodyPr wrap="square" lIns="0" tIns="0" rIns="0" bIns="0" rtlCol="0" anchor="t">
            <a:spAutoFit/>
          </a:bodyPr>
          <a:lstStyle/>
          <a:p>
            <a:pPr>
              <a:lnSpc>
                <a:spcPts val="5019"/>
              </a:lnSpc>
            </a:pPr>
            <a:r>
              <a:rPr lang="en-US" sz="3585" dirty="0" err="1">
                <a:solidFill>
                  <a:srgbClr val="6C5147"/>
                </a:solidFill>
                <a:latin typeface="Open Sans Extra Bold"/>
              </a:rPr>
              <a:t>Permasalahan</a:t>
            </a:r>
            <a:endParaRPr lang="en-US" sz="3585" dirty="0">
              <a:solidFill>
                <a:srgbClr val="6C5147"/>
              </a:solidFill>
              <a:latin typeface="Open Sans Extra Bold"/>
            </a:endParaRPr>
          </a:p>
        </p:txBody>
      </p:sp>
      <p:sp>
        <p:nvSpPr>
          <p:cNvPr id="14" name="TextBox 14"/>
          <p:cNvSpPr txBox="1"/>
          <p:nvPr/>
        </p:nvSpPr>
        <p:spPr>
          <a:xfrm>
            <a:off x="4246863" y="6221340"/>
            <a:ext cx="1846399" cy="608437"/>
          </a:xfrm>
          <a:prstGeom prst="rect">
            <a:avLst/>
          </a:prstGeom>
        </p:spPr>
        <p:txBody>
          <a:bodyPr wrap="square" lIns="0" tIns="0" rIns="0" bIns="0" rtlCol="0" anchor="t">
            <a:spAutoFit/>
          </a:bodyPr>
          <a:lstStyle/>
          <a:p>
            <a:pPr>
              <a:lnSpc>
                <a:spcPts val="5019"/>
              </a:lnSpc>
            </a:pPr>
            <a:r>
              <a:rPr lang="en-US" sz="3585" dirty="0" err="1">
                <a:solidFill>
                  <a:srgbClr val="6C5147"/>
                </a:solidFill>
                <a:latin typeface="Open Sans Extra Bold"/>
              </a:rPr>
              <a:t>Inovasi</a:t>
            </a:r>
            <a:endParaRPr lang="en-US" sz="3585" dirty="0">
              <a:solidFill>
                <a:srgbClr val="6C5147"/>
              </a:solidFill>
              <a:latin typeface="Open Sans Extra Bold"/>
            </a:endParaRPr>
          </a:p>
        </p:txBody>
      </p:sp>
      <p:sp>
        <p:nvSpPr>
          <p:cNvPr id="15" name="TextBox 15"/>
          <p:cNvSpPr txBox="1"/>
          <p:nvPr/>
        </p:nvSpPr>
        <p:spPr>
          <a:xfrm>
            <a:off x="4246863" y="7410802"/>
            <a:ext cx="5122460" cy="608437"/>
          </a:xfrm>
          <a:prstGeom prst="rect">
            <a:avLst/>
          </a:prstGeom>
        </p:spPr>
        <p:txBody>
          <a:bodyPr lIns="0" tIns="0" rIns="0" bIns="0" rtlCol="0" anchor="t">
            <a:spAutoFit/>
          </a:bodyPr>
          <a:lstStyle/>
          <a:p>
            <a:pPr>
              <a:lnSpc>
                <a:spcPts val="5019"/>
              </a:lnSpc>
            </a:pPr>
            <a:r>
              <a:rPr lang="en-US" sz="3585">
                <a:solidFill>
                  <a:srgbClr val="6C5147"/>
                </a:solidFill>
                <a:latin typeface="Open Sans Extra Bold"/>
              </a:rPr>
              <a:t>Keunikan dari Inovasi</a:t>
            </a:r>
          </a:p>
        </p:txBody>
      </p:sp>
      <p:sp>
        <p:nvSpPr>
          <p:cNvPr id="16" name="TextBox 16"/>
          <p:cNvSpPr txBox="1"/>
          <p:nvPr/>
        </p:nvSpPr>
        <p:spPr>
          <a:xfrm>
            <a:off x="10234480" y="2618181"/>
            <a:ext cx="6545715" cy="608437"/>
          </a:xfrm>
          <a:prstGeom prst="rect">
            <a:avLst/>
          </a:prstGeom>
        </p:spPr>
        <p:txBody>
          <a:bodyPr lIns="0" tIns="0" rIns="0" bIns="0" rtlCol="0" anchor="t">
            <a:spAutoFit/>
          </a:bodyPr>
          <a:lstStyle/>
          <a:p>
            <a:pPr>
              <a:lnSpc>
                <a:spcPts val="5019"/>
              </a:lnSpc>
            </a:pPr>
            <a:r>
              <a:rPr lang="en-US" sz="3585">
                <a:solidFill>
                  <a:srgbClr val="6C5147"/>
                </a:solidFill>
                <a:latin typeface="Open Sans Extra Bold"/>
              </a:rPr>
              <a:t>Perbedaan dengan PKM lain</a:t>
            </a:r>
          </a:p>
        </p:txBody>
      </p:sp>
      <p:sp>
        <p:nvSpPr>
          <p:cNvPr id="17" name="AutoShape 17"/>
          <p:cNvSpPr/>
          <p:nvPr/>
        </p:nvSpPr>
        <p:spPr>
          <a:xfrm>
            <a:off x="5897880" y="1443673"/>
            <a:ext cx="6492240" cy="0"/>
          </a:xfrm>
          <a:prstGeom prst="line">
            <a:avLst/>
          </a:prstGeom>
          <a:ln w="85725" cap="flat">
            <a:solidFill>
              <a:srgbClr val="6C5147"/>
            </a:solidFill>
            <a:prstDash val="sysDot"/>
            <a:headEnd type="none" w="sm" len="sm"/>
            <a:tailEnd type="none" w="sm" len="sm"/>
          </a:ln>
        </p:spPr>
      </p:sp>
      <p:sp>
        <p:nvSpPr>
          <p:cNvPr id="18" name="Freeform 18"/>
          <p:cNvSpPr/>
          <p:nvPr/>
        </p:nvSpPr>
        <p:spPr>
          <a:xfrm>
            <a:off x="9283443" y="3873629"/>
            <a:ext cx="590105" cy="651723"/>
          </a:xfrm>
          <a:custGeom>
            <a:avLst/>
            <a:gdLst/>
            <a:ahLst/>
            <a:cxnLst/>
            <a:rect l="l" t="t" r="r" b="b"/>
            <a:pathLst>
              <a:path w="590105" h="651723">
                <a:moveTo>
                  <a:pt x="0" y="0"/>
                </a:moveTo>
                <a:lnTo>
                  <a:pt x="590105" y="0"/>
                </a:lnTo>
                <a:lnTo>
                  <a:pt x="590105" y="651723"/>
                </a:lnTo>
                <a:lnTo>
                  <a:pt x="0" y="65172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9" name="TextBox 19"/>
          <p:cNvSpPr txBox="1"/>
          <p:nvPr/>
        </p:nvSpPr>
        <p:spPr>
          <a:xfrm>
            <a:off x="10234480" y="3822914"/>
            <a:ext cx="1615491" cy="608437"/>
          </a:xfrm>
          <a:prstGeom prst="rect">
            <a:avLst/>
          </a:prstGeom>
        </p:spPr>
        <p:txBody>
          <a:bodyPr lIns="0" tIns="0" rIns="0" bIns="0" rtlCol="0" anchor="t">
            <a:spAutoFit/>
          </a:bodyPr>
          <a:lstStyle/>
          <a:p>
            <a:pPr>
              <a:lnSpc>
                <a:spcPts val="5019"/>
              </a:lnSpc>
            </a:pPr>
            <a:r>
              <a:rPr lang="en-US" sz="3585">
                <a:solidFill>
                  <a:srgbClr val="6C5147"/>
                </a:solidFill>
                <a:latin typeface="Open Sans Extra Bold"/>
              </a:rPr>
              <a:t>Tujuan</a:t>
            </a:r>
          </a:p>
        </p:txBody>
      </p:sp>
      <p:sp>
        <p:nvSpPr>
          <p:cNvPr id="20" name="Freeform 20"/>
          <p:cNvSpPr/>
          <p:nvPr/>
        </p:nvSpPr>
        <p:spPr>
          <a:xfrm>
            <a:off x="9318725" y="5102488"/>
            <a:ext cx="621860" cy="481659"/>
          </a:xfrm>
          <a:custGeom>
            <a:avLst/>
            <a:gdLst/>
            <a:ahLst/>
            <a:cxnLst/>
            <a:rect l="l" t="t" r="r" b="b"/>
            <a:pathLst>
              <a:path w="621860" h="481659">
                <a:moveTo>
                  <a:pt x="0" y="0"/>
                </a:moveTo>
                <a:lnTo>
                  <a:pt x="621860" y="0"/>
                </a:lnTo>
                <a:lnTo>
                  <a:pt x="621860" y="481658"/>
                </a:lnTo>
                <a:lnTo>
                  <a:pt x="0" y="4816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9350480" y="6161282"/>
            <a:ext cx="590105" cy="658333"/>
          </a:xfrm>
          <a:custGeom>
            <a:avLst/>
            <a:gdLst/>
            <a:ahLst/>
            <a:cxnLst/>
            <a:rect l="l" t="t" r="r" b="b"/>
            <a:pathLst>
              <a:path w="590105" h="658333">
                <a:moveTo>
                  <a:pt x="0" y="0"/>
                </a:moveTo>
                <a:lnTo>
                  <a:pt x="590105" y="0"/>
                </a:lnTo>
                <a:lnTo>
                  <a:pt x="590105" y="658333"/>
                </a:lnTo>
                <a:lnTo>
                  <a:pt x="0" y="6583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TextBox 22"/>
          <p:cNvSpPr txBox="1"/>
          <p:nvPr/>
        </p:nvSpPr>
        <p:spPr>
          <a:xfrm>
            <a:off x="10234480" y="5071373"/>
            <a:ext cx="2774185" cy="608437"/>
          </a:xfrm>
          <a:prstGeom prst="rect">
            <a:avLst/>
          </a:prstGeom>
        </p:spPr>
        <p:txBody>
          <a:bodyPr lIns="0" tIns="0" rIns="0" bIns="0" rtlCol="0" anchor="t">
            <a:spAutoFit/>
          </a:bodyPr>
          <a:lstStyle/>
          <a:p>
            <a:pPr>
              <a:lnSpc>
                <a:spcPts val="5019"/>
              </a:lnSpc>
            </a:pPr>
            <a:r>
              <a:rPr lang="en-US" sz="3585">
                <a:solidFill>
                  <a:srgbClr val="6C5147"/>
                </a:solidFill>
                <a:latin typeface="Open Sans Extra Bold"/>
              </a:rPr>
              <a:t>Kesimpulan</a:t>
            </a:r>
          </a:p>
        </p:txBody>
      </p:sp>
      <p:sp>
        <p:nvSpPr>
          <p:cNvPr id="23" name="TextBox 23"/>
          <p:cNvSpPr txBox="1"/>
          <p:nvPr/>
        </p:nvSpPr>
        <p:spPr>
          <a:xfrm>
            <a:off x="10235042" y="6120943"/>
            <a:ext cx="1986529" cy="608437"/>
          </a:xfrm>
          <a:prstGeom prst="rect">
            <a:avLst/>
          </a:prstGeom>
        </p:spPr>
        <p:txBody>
          <a:bodyPr lIns="0" tIns="0" rIns="0" bIns="0" rtlCol="0" anchor="t">
            <a:spAutoFit/>
          </a:bodyPr>
          <a:lstStyle/>
          <a:p>
            <a:pPr>
              <a:lnSpc>
                <a:spcPts val="5019"/>
              </a:lnSpc>
            </a:pPr>
            <a:r>
              <a:rPr lang="en-US" sz="3585">
                <a:solidFill>
                  <a:srgbClr val="6C5147"/>
                </a:solidFill>
                <a:latin typeface="Open Sans Extra Bold"/>
              </a:rPr>
              <a:t>Penutup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1D1"/>
        </a:solidFill>
        <a:effectLst/>
      </p:bgPr>
    </p:bg>
    <p:spTree>
      <p:nvGrpSpPr>
        <p:cNvPr id="1" name=""/>
        <p:cNvGrpSpPr/>
        <p:nvPr/>
      </p:nvGrpSpPr>
      <p:grpSpPr>
        <a:xfrm>
          <a:off x="0" y="0"/>
          <a:ext cx="0" cy="0"/>
          <a:chOff x="0" y="0"/>
          <a:chExt cx="0" cy="0"/>
        </a:xfrm>
      </p:grpSpPr>
      <p:sp>
        <p:nvSpPr>
          <p:cNvPr id="2" name="Freeform 2"/>
          <p:cNvSpPr/>
          <p:nvPr/>
        </p:nvSpPr>
        <p:spPr>
          <a:xfrm flipH="1">
            <a:off x="-4644543" y="0"/>
            <a:ext cx="24827546" cy="10427569"/>
          </a:xfrm>
          <a:custGeom>
            <a:avLst/>
            <a:gdLst/>
            <a:ahLst/>
            <a:cxnLst/>
            <a:rect l="l" t="t" r="r" b="b"/>
            <a:pathLst>
              <a:path w="24827546" h="10427569">
                <a:moveTo>
                  <a:pt x="24827546" y="0"/>
                </a:moveTo>
                <a:lnTo>
                  <a:pt x="0" y="0"/>
                </a:lnTo>
                <a:lnTo>
                  <a:pt x="0" y="10427569"/>
                </a:lnTo>
                <a:lnTo>
                  <a:pt x="24827546" y="10427569"/>
                </a:lnTo>
                <a:lnTo>
                  <a:pt x="24827546"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0" y="482725"/>
            <a:ext cx="4660794" cy="4660775"/>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t="-44203" b="-5797"/>
              </a:stretch>
            </a:blipFill>
          </p:spPr>
        </p:sp>
      </p:grpSp>
      <p:sp>
        <p:nvSpPr>
          <p:cNvPr id="5" name="TextBox 5"/>
          <p:cNvSpPr txBox="1"/>
          <p:nvPr/>
        </p:nvSpPr>
        <p:spPr>
          <a:xfrm>
            <a:off x="13439717" y="490855"/>
            <a:ext cx="3819583" cy="537845"/>
          </a:xfrm>
          <a:prstGeom prst="rect">
            <a:avLst/>
          </a:prstGeom>
        </p:spPr>
        <p:txBody>
          <a:bodyPr lIns="0" tIns="0" rIns="0" bIns="0" rtlCol="0" anchor="t">
            <a:spAutoFit/>
          </a:bodyPr>
          <a:lstStyle/>
          <a:p>
            <a:pPr marL="0" lvl="0" indent="0" algn="r">
              <a:lnSpc>
                <a:spcPts val="4480"/>
              </a:lnSpc>
              <a:spcBef>
                <a:spcPct val="0"/>
              </a:spcBef>
            </a:pPr>
            <a:r>
              <a:rPr lang="en-US" sz="3200" u="sng">
                <a:solidFill>
                  <a:srgbClr val="000000"/>
                </a:solidFill>
                <a:latin typeface="Open Sauce Medium"/>
              </a:rPr>
              <a:t>LATAR BELAKANG</a:t>
            </a:r>
          </a:p>
        </p:txBody>
      </p:sp>
      <p:sp>
        <p:nvSpPr>
          <p:cNvPr id="6" name="TextBox 6"/>
          <p:cNvSpPr txBox="1"/>
          <p:nvPr/>
        </p:nvSpPr>
        <p:spPr>
          <a:xfrm>
            <a:off x="4660794" y="1312055"/>
            <a:ext cx="12674826" cy="8557372"/>
          </a:xfrm>
          <a:prstGeom prst="rect">
            <a:avLst/>
          </a:prstGeom>
        </p:spPr>
        <p:txBody>
          <a:bodyPr lIns="0" tIns="0" rIns="0" bIns="0" rtlCol="0" anchor="t">
            <a:spAutoFit/>
          </a:bodyPr>
          <a:lstStyle/>
          <a:p>
            <a:pPr algn="just">
              <a:lnSpc>
                <a:spcPts val="3983"/>
              </a:lnSpc>
            </a:pPr>
            <a:r>
              <a:rPr lang="en-US" sz="2845">
                <a:solidFill>
                  <a:srgbClr val="6C5147"/>
                </a:solidFill>
                <a:latin typeface="Open Sans Extra Bold"/>
              </a:rPr>
              <a:t>Masalah kesehatan mental menjadi salah satu masalah penting yang perlu diperhatikan di kalangan mahasiswa. Berbagai faktor dapat memengaruhi kesehatan mental mahasiswa, seperti tuntutan akademik yang tinggi, tekanan sosial, masalah keuangan, hingga masalah pribadi.</a:t>
            </a:r>
          </a:p>
          <a:p>
            <a:pPr algn="just">
              <a:lnSpc>
                <a:spcPts val="3983"/>
              </a:lnSpc>
            </a:pPr>
            <a:r>
              <a:rPr lang="en-US" sz="2845">
                <a:solidFill>
                  <a:srgbClr val="6C5147"/>
                </a:solidFill>
                <a:latin typeface="Open Sans Extra Bold"/>
              </a:rPr>
              <a:t>Kesehatan mental memang erat kaitannya dengan kondisi pikiran seseorang yang bisa berakibat pada kesehatan tubuh. Saat kondisi mental kamu terganggu, imun dalam tubuh bisa berkurang dan tubuhmu cenderung mudah terserang penyakit, mulai dari demam, flu, sering pusing, dan masih banyak lainnya. "Ada peningkatan pada mahasiswa yang sakit mental secara signifikan. Mayoritas mencari bantuan untuk depresi atau kecemasan.". (Gareth Hughes, 2020). Untuk mencegah hal ini terjadi, memang penting bagi kamu untuk berusaha menjaga kesehatan mental agar daya tahan tubuhmu menjadi lebih kuat dan tidak rentan terkena penyakit. (Anugrah Putri, 2022)</a:t>
            </a:r>
          </a:p>
          <a:p>
            <a:pPr algn="just">
              <a:lnSpc>
                <a:spcPts val="3983"/>
              </a:lnSpc>
            </a:pPr>
            <a:endParaRPr lang="en-US" sz="2845">
              <a:solidFill>
                <a:srgbClr val="6C5147"/>
              </a:solidFill>
              <a:latin typeface="Open Sans Extra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DDB"/>
        </a:solidFill>
        <a:effectLst/>
      </p:bgPr>
    </p:bg>
    <p:spTree>
      <p:nvGrpSpPr>
        <p:cNvPr id="1" name=""/>
        <p:cNvGrpSpPr/>
        <p:nvPr/>
      </p:nvGrpSpPr>
      <p:grpSpPr>
        <a:xfrm>
          <a:off x="0" y="0"/>
          <a:ext cx="0" cy="0"/>
          <a:chOff x="0" y="0"/>
          <a:chExt cx="0" cy="0"/>
        </a:xfrm>
      </p:grpSpPr>
      <p:sp>
        <p:nvSpPr>
          <p:cNvPr id="2" name="Freeform 2"/>
          <p:cNvSpPr/>
          <p:nvPr/>
        </p:nvSpPr>
        <p:spPr>
          <a:xfrm rot="-5400000">
            <a:off x="-3193101" y="4046753"/>
            <a:ext cx="13984872" cy="788238"/>
          </a:xfrm>
          <a:custGeom>
            <a:avLst/>
            <a:gdLst/>
            <a:ahLst/>
            <a:cxnLst/>
            <a:rect l="l" t="t" r="r" b="b"/>
            <a:pathLst>
              <a:path w="13984872" h="788238">
                <a:moveTo>
                  <a:pt x="0" y="0"/>
                </a:moveTo>
                <a:lnTo>
                  <a:pt x="13984872" y="0"/>
                </a:lnTo>
                <a:lnTo>
                  <a:pt x="13984872" y="788239"/>
                </a:lnTo>
                <a:lnTo>
                  <a:pt x="0" y="7882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0206" y="3146425"/>
            <a:ext cx="3529129" cy="2293620"/>
          </a:xfrm>
          <a:prstGeom prst="rect">
            <a:avLst/>
          </a:prstGeom>
        </p:spPr>
        <p:txBody>
          <a:bodyPr lIns="0" tIns="0" rIns="0" bIns="0" rtlCol="0" anchor="t">
            <a:spAutoFit/>
          </a:bodyPr>
          <a:lstStyle/>
          <a:p>
            <a:pPr>
              <a:lnSpc>
                <a:spcPts val="9494"/>
              </a:lnSpc>
            </a:pPr>
            <a:r>
              <a:rPr lang="en-US" sz="5274">
                <a:solidFill>
                  <a:srgbClr val="269350"/>
                </a:solidFill>
                <a:latin typeface="Open Sauce Bold"/>
              </a:rPr>
              <a:t>GLOBAL</a:t>
            </a:r>
          </a:p>
          <a:p>
            <a:pPr marL="0" lvl="0" indent="0" algn="l">
              <a:lnSpc>
                <a:spcPts val="9495"/>
              </a:lnSpc>
              <a:spcBef>
                <a:spcPct val="0"/>
              </a:spcBef>
            </a:pPr>
            <a:r>
              <a:rPr lang="en-US" sz="5275">
                <a:solidFill>
                  <a:srgbClr val="269350"/>
                </a:solidFill>
                <a:latin typeface="Open Sauce Bold"/>
              </a:rPr>
              <a:t>ISSUE</a:t>
            </a:r>
          </a:p>
        </p:txBody>
      </p:sp>
      <p:sp>
        <p:nvSpPr>
          <p:cNvPr id="4" name="TextBox 4"/>
          <p:cNvSpPr txBox="1"/>
          <p:nvPr/>
        </p:nvSpPr>
        <p:spPr>
          <a:xfrm>
            <a:off x="4193454" y="105410"/>
            <a:ext cx="13810031" cy="10181590"/>
          </a:xfrm>
          <a:prstGeom prst="rect">
            <a:avLst/>
          </a:prstGeom>
        </p:spPr>
        <p:txBody>
          <a:bodyPr lIns="0" tIns="0" rIns="0" bIns="0" rtlCol="0" anchor="t">
            <a:spAutoFit/>
          </a:bodyPr>
          <a:lstStyle/>
          <a:p>
            <a:pPr>
              <a:lnSpc>
                <a:spcPts val="4759"/>
              </a:lnSpc>
            </a:pPr>
            <a:r>
              <a:rPr lang="en-US" sz="3399">
                <a:solidFill>
                  <a:srgbClr val="269350"/>
                </a:solidFill>
                <a:latin typeface="Open Sans Extra Bold"/>
              </a:rPr>
              <a:t> Masalah kesehatan mental bukan hanya menjadi masalah di tingkat nasional, tetapi juga menjadi masalah global yang perlu diperhatikan. Berdasarkan data WHO, gangguan kesehatan mental merupakan penyebab kematian kedua terbesar pada usia 15-29 tahun di seluruh dunia. Masalah ini tidak hanya berdampak pada kesehatan fisik dan mental seseorang, tetapi juga dapat mempengaruhi produktivitas, kebahagiaan, dan kualitas hidup secara keseluruhan.</a:t>
            </a:r>
          </a:p>
          <a:p>
            <a:pPr>
              <a:lnSpc>
                <a:spcPts val="4759"/>
              </a:lnSpc>
            </a:pPr>
            <a:r>
              <a:rPr lang="en-US" sz="3399">
                <a:solidFill>
                  <a:srgbClr val="269350"/>
                </a:solidFill>
                <a:latin typeface="Open Sans Extra Bold"/>
              </a:rPr>
              <a:t> Selain itu, pandemi COVID-19 yang masih berlangsung telah memberikan dampak signifikan pada kesehatan mental masyarakat global. Beberapa studi menunjukkan bahwa pandemi COVID-19 meningkatkan risiko terjadinya masalah kesehatan mental, seperti kecemasan, depresi, stres, dan gangguan tidur. Hal ini disebabkan oleh isolasi sosial, ketidakpastian, kekhawatiran tentang kesehatan diri dan keluarga, serta dampak ekonomi yang merugikan.</a:t>
            </a:r>
          </a:p>
          <a:p>
            <a:pPr>
              <a:lnSpc>
                <a:spcPts val="4759"/>
              </a:lnSpc>
            </a:pPr>
            <a:endParaRPr lang="en-US" sz="3399">
              <a:solidFill>
                <a:srgbClr val="269350"/>
              </a:solidFill>
              <a:latin typeface="Open Sans Extra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3DF"/>
        </a:solidFill>
        <a:effectLst/>
      </p:bgPr>
    </p:bg>
    <p:spTree>
      <p:nvGrpSpPr>
        <p:cNvPr id="1" name=""/>
        <p:cNvGrpSpPr/>
        <p:nvPr/>
      </p:nvGrpSpPr>
      <p:grpSpPr>
        <a:xfrm>
          <a:off x="0" y="0"/>
          <a:ext cx="0" cy="0"/>
          <a:chOff x="0" y="0"/>
          <a:chExt cx="0" cy="0"/>
        </a:xfrm>
      </p:grpSpPr>
      <p:sp>
        <p:nvSpPr>
          <p:cNvPr id="2" name="AutoShape 2"/>
          <p:cNvSpPr/>
          <p:nvPr/>
        </p:nvSpPr>
        <p:spPr>
          <a:xfrm>
            <a:off x="12128864" y="0"/>
            <a:ext cx="91049" cy="5512895"/>
          </a:xfrm>
          <a:prstGeom prst="rect">
            <a:avLst/>
          </a:prstGeom>
          <a:solidFill>
            <a:srgbClr val="231F20"/>
          </a:solidFill>
        </p:spPr>
      </p:sp>
      <p:sp>
        <p:nvSpPr>
          <p:cNvPr id="3" name="TextBox 3"/>
          <p:cNvSpPr txBox="1"/>
          <p:nvPr/>
        </p:nvSpPr>
        <p:spPr>
          <a:xfrm>
            <a:off x="1543895" y="258939"/>
            <a:ext cx="7403619" cy="1094740"/>
          </a:xfrm>
          <a:prstGeom prst="rect">
            <a:avLst/>
          </a:prstGeom>
        </p:spPr>
        <p:txBody>
          <a:bodyPr lIns="0" tIns="0" rIns="0" bIns="0" rtlCol="0" anchor="t">
            <a:spAutoFit/>
          </a:bodyPr>
          <a:lstStyle/>
          <a:p>
            <a:pPr marL="0" lvl="0" indent="0" algn="l">
              <a:lnSpc>
                <a:spcPts val="8960"/>
              </a:lnSpc>
              <a:spcBef>
                <a:spcPct val="0"/>
              </a:spcBef>
            </a:pPr>
            <a:r>
              <a:rPr lang="en-US" sz="6400">
                <a:solidFill>
                  <a:srgbClr val="A26E52"/>
                </a:solidFill>
                <a:latin typeface="Open Sauce Bold"/>
              </a:rPr>
              <a:t>PERMASALAHAN</a:t>
            </a:r>
          </a:p>
        </p:txBody>
      </p:sp>
      <p:sp>
        <p:nvSpPr>
          <p:cNvPr id="4" name="TextBox 4"/>
          <p:cNvSpPr txBox="1"/>
          <p:nvPr/>
        </p:nvSpPr>
        <p:spPr>
          <a:xfrm>
            <a:off x="433473" y="2186237"/>
            <a:ext cx="10788158" cy="1635125"/>
          </a:xfrm>
          <a:prstGeom prst="rect">
            <a:avLst/>
          </a:prstGeom>
        </p:spPr>
        <p:txBody>
          <a:bodyPr lIns="0" tIns="0" rIns="0" bIns="0" rtlCol="0" anchor="t">
            <a:spAutoFit/>
          </a:bodyPr>
          <a:lstStyle/>
          <a:p>
            <a:pPr marL="674688" lvl="1" indent="-337344">
              <a:lnSpc>
                <a:spcPts val="4375"/>
              </a:lnSpc>
              <a:buFont typeface="Arial"/>
              <a:buChar char="•"/>
            </a:pPr>
            <a:r>
              <a:rPr lang="en-US" sz="3125">
                <a:solidFill>
                  <a:srgbClr val="A26E52"/>
                </a:solidFill>
                <a:latin typeface="Open Sauce"/>
              </a:rPr>
              <a:t>Tingginya tingkat stres akademik pada mahasiswa yang dapat mempengaruhi kesehatan mental mereka</a:t>
            </a:r>
          </a:p>
        </p:txBody>
      </p:sp>
      <p:sp>
        <p:nvSpPr>
          <p:cNvPr id="5" name="Freeform 5"/>
          <p:cNvSpPr/>
          <p:nvPr/>
        </p:nvSpPr>
        <p:spPr>
          <a:xfrm>
            <a:off x="12448737" y="4797905"/>
            <a:ext cx="459540" cy="268204"/>
          </a:xfrm>
          <a:custGeom>
            <a:avLst/>
            <a:gdLst/>
            <a:ahLst/>
            <a:cxnLst/>
            <a:rect l="l" t="t" r="r" b="b"/>
            <a:pathLst>
              <a:path w="459540" h="268204">
                <a:moveTo>
                  <a:pt x="0" y="0"/>
                </a:moveTo>
                <a:lnTo>
                  <a:pt x="459540" y="0"/>
                </a:lnTo>
                <a:lnTo>
                  <a:pt x="459540" y="268204"/>
                </a:lnTo>
                <a:lnTo>
                  <a:pt x="0" y="2682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3453717" y="4720515"/>
            <a:ext cx="400683" cy="422985"/>
          </a:xfrm>
          <a:custGeom>
            <a:avLst/>
            <a:gdLst/>
            <a:ahLst/>
            <a:cxnLst/>
            <a:rect l="l" t="t" r="r" b="b"/>
            <a:pathLst>
              <a:path w="400683" h="422985">
                <a:moveTo>
                  <a:pt x="0" y="0"/>
                </a:moveTo>
                <a:lnTo>
                  <a:pt x="400682" y="0"/>
                </a:lnTo>
                <a:lnTo>
                  <a:pt x="400682" y="422985"/>
                </a:lnTo>
                <a:lnTo>
                  <a:pt x="0" y="4229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39848" y="4720515"/>
            <a:ext cx="346848" cy="422985"/>
          </a:xfrm>
          <a:custGeom>
            <a:avLst/>
            <a:gdLst/>
            <a:ahLst/>
            <a:cxnLst/>
            <a:rect l="l" t="t" r="r" b="b"/>
            <a:pathLst>
              <a:path w="346848" h="422985">
                <a:moveTo>
                  <a:pt x="0" y="0"/>
                </a:moveTo>
                <a:lnTo>
                  <a:pt x="346848" y="0"/>
                </a:lnTo>
                <a:lnTo>
                  <a:pt x="346848" y="422985"/>
                </a:lnTo>
                <a:lnTo>
                  <a:pt x="0" y="4229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319295" y="4720515"/>
            <a:ext cx="488744" cy="422985"/>
          </a:xfrm>
          <a:custGeom>
            <a:avLst/>
            <a:gdLst/>
            <a:ahLst/>
            <a:cxnLst/>
            <a:rect l="l" t="t" r="r" b="b"/>
            <a:pathLst>
              <a:path w="488744" h="422985">
                <a:moveTo>
                  <a:pt x="0" y="0"/>
                </a:moveTo>
                <a:lnTo>
                  <a:pt x="488744" y="0"/>
                </a:lnTo>
                <a:lnTo>
                  <a:pt x="488744" y="422985"/>
                </a:lnTo>
                <a:lnTo>
                  <a:pt x="0" y="4229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7329152" y="4751019"/>
            <a:ext cx="329070" cy="361977"/>
          </a:xfrm>
          <a:custGeom>
            <a:avLst/>
            <a:gdLst/>
            <a:ahLst/>
            <a:cxnLst/>
            <a:rect l="l" t="t" r="r" b="b"/>
            <a:pathLst>
              <a:path w="329070" h="361977">
                <a:moveTo>
                  <a:pt x="0" y="0"/>
                </a:moveTo>
                <a:lnTo>
                  <a:pt x="329070" y="0"/>
                </a:lnTo>
                <a:lnTo>
                  <a:pt x="329070" y="361977"/>
                </a:lnTo>
                <a:lnTo>
                  <a:pt x="0" y="36197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5427647" y="4720515"/>
            <a:ext cx="290706" cy="422985"/>
          </a:xfrm>
          <a:custGeom>
            <a:avLst/>
            <a:gdLst/>
            <a:ahLst/>
            <a:cxnLst/>
            <a:rect l="l" t="t" r="r" b="b"/>
            <a:pathLst>
              <a:path w="290706" h="422985">
                <a:moveTo>
                  <a:pt x="0" y="0"/>
                </a:moveTo>
                <a:lnTo>
                  <a:pt x="290706" y="0"/>
                </a:lnTo>
                <a:lnTo>
                  <a:pt x="290706" y="422985"/>
                </a:lnTo>
                <a:lnTo>
                  <a:pt x="0" y="42298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2507006" y="3631953"/>
            <a:ext cx="343003" cy="378818"/>
          </a:xfrm>
          <a:custGeom>
            <a:avLst/>
            <a:gdLst/>
            <a:ahLst/>
            <a:cxnLst/>
            <a:rect l="l" t="t" r="r" b="b"/>
            <a:pathLst>
              <a:path w="343003" h="378818">
                <a:moveTo>
                  <a:pt x="0" y="0"/>
                </a:moveTo>
                <a:lnTo>
                  <a:pt x="343003" y="0"/>
                </a:lnTo>
                <a:lnTo>
                  <a:pt x="343003" y="378818"/>
                </a:lnTo>
                <a:lnTo>
                  <a:pt x="0" y="3788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13473328" y="3642275"/>
            <a:ext cx="361460" cy="358174"/>
          </a:xfrm>
          <a:custGeom>
            <a:avLst/>
            <a:gdLst/>
            <a:ahLst/>
            <a:cxnLst/>
            <a:rect l="l" t="t" r="r" b="b"/>
            <a:pathLst>
              <a:path w="361460" h="358174">
                <a:moveTo>
                  <a:pt x="0" y="0"/>
                </a:moveTo>
                <a:lnTo>
                  <a:pt x="361460" y="0"/>
                </a:lnTo>
                <a:lnTo>
                  <a:pt x="361460" y="358174"/>
                </a:lnTo>
                <a:lnTo>
                  <a:pt x="0" y="35817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Freeform 13"/>
          <p:cNvSpPr/>
          <p:nvPr/>
        </p:nvSpPr>
        <p:spPr>
          <a:xfrm>
            <a:off x="14466910" y="3631953"/>
            <a:ext cx="292723" cy="378818"/>
          </a:xfrm>
          <a:custGeom>
            <a:avLst/>
            <a:gdLst/>
            <a:ahLst/>
            <a:cxnLst/>
            <a:rect l="l" t="t" r="r" b="b"/>
            <a:pathLst>
              <a:path w="292723" h="378818">
                <a:moveTo>
                  <a:pt x="0" y="0"/>
                </a:moveTo>
                <a:lnTo>
                  <a:pt x="292723" y="0"/>
                </a:lnTo>
                <a:lnTo>
                  <a:pt x="292723" y="378818"/>
                </a:lnTo>
                <a:lnTo>
                  <a:pt x="0" y="37881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4" name="Freeform 14"/>
          <p:cNvSpPr/>
          <p:nvPr/>
        </p:nvSpPr>
        <p:spPr>
          <a:xfrm>
            <a:off x="16363874" y="3642275"/>
            <a:ext cx="399586" cy="358174"/>
          </a:xfrm>
          <a:custGeom>
            <a:avLst/>
            <a:gdLst/>
            <a:ahLst/>
            <a:cxnLst/>
            <a:rect l="l" t="t" r="r" b="b"/>
            <a:pathLst>
              <a:path w="399586" h="358174">
                <a:moveTo>
                  <a:pt x="0" y="0"/>
                </a:moveTo>
                <a:lnTo>
                  <a:pt x="399586" y="0"/>
                </a:lnTo>
                <a:lnTo>
                  <a:pt x="399586" y="358174"/>
                </a:lnTo>
                <a:lnTo>
                  <a:pt x="0" y="35817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a:off x="17356024" y="3609869"/>
            <a:ext cx="275325" cy="422985"/>
          </a:xfrm>
          <a:custGeom>
            <a:avLst/>
            <a:gdLst/>
            <a:ahLst/>
            <a:cxnLst/>
            <a:rect l="l" t="t" r="r" b="b"/>
            <a:pathLst>
              <a:path w="275325" h="422985">
                <a:moveTo>
                  <a:pt x="0" y="0"/>
                </a:moveTo>
                <a:lnTo>
                  <a:pt x="275325" y="0"/>
                </a:lnTo>
                <a:lnTo>
                  <a:pt x="275325" y="422986"/>
                </a:lnTo>
                <a:lnTo>
                  <a:pt x="0" y="422986"/>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6" name="Freeform 16"/>
          <p:cNvSpPr/>
          <p:nvPr/>
        </p:nvSpPr>
        <p:spPr>
          <a:xfrm>
            <a:off x="15376004" y="3642275"/>
            <a:ext cx="393992" cy="358174"/>
          </a:xfrm>
          <a:custGeom>
            <a:avLst/>
            <a:gdLst/>
            <a:ahLst/>
            <a:cxnLst/>
            <a:rect l="l" t="t" r="r" b="b"/>
            <a:pathLst>
              <a:path w="393992" h="358174">
                <a:moveTo>
                  <a:pt x="0" y="0"/>
                </a:moveTo>
                <a:lnTo>
                  <a:pt x="393992" y="0"/>
                </a:lnTo>
                <a:lnTo>
                  <a:pt x="393992" y="358174"/>
                </a:lnTo>
                <a:lnTo>
                  <a:pt x="0" y="358174"/>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7" name="Freeform 17"/>
          <p:cNvSpPr/>
          <p:nvPr/>
        </p:nvSpPr>
        <p:spPr>
          <a:xfrm>
            <a:off x="12488933" y="2544580"/>
            <a:ext cx="379149" cy="332272"/>
          </a:xfrm>
          <a:custGeom>
            <a:avLst/>
            <a:gdLst/>
            <a:ahLst/>
            <a:cxnLst/>
            <a:rect l="l" t="t" r="r" b="b"/>
            <a:pathLst>
              <a:path w="379149" h="332272">
                <a:moveTo>
                  <a:pt x="0" y="0"/>
                </a:moveTo>
                <a:lnTo>
                  <a:pt x="379149" y="0"/>
                </a:lnTo>
                <a:lnTo>
                  <a:pt x="379149" y="332272"/>
                </a:lnTo>
                <a:lnTo>
                  <a:pt x="0" y="33227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8" name="Freeform 18"/>
          <p:cNvSpPr/>
          <p:nvPr/>
        </p:nvSpPr>
        <p:spPr>
          <a:xfrm>
            <a:off x="13401659" y="2535873"/>
            <a:ext cx="504798" cy="349687"/>
          </a:xfrm>
          <a:custGeom>
            <a:avLst/>
            <a:gdLst/>
            <a:ahLst/>
            <a:cxnLst/>
            <a:rect l="l" t="t" r="r" b="b"/>
            <a:pathLst>
              <a:path w="504798" h="349687">
                <a:moveTo>
                  <a:pt x="0" y="0"/>
                </a:moveTo>
                <a:lnTo>
                  <a:pt x="504798" y="0"/>
                </a:lnTo>
                <a:lnTo>
                  <a:pt x="504798" y="349687"/>
                </a:lnTo>
                <a:lnTo>
                  <a:pt x="0" y="349687"/>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19" name="Freeform 19"/>
          <p:cNvSpPr/>
          <p:nvPr/>
        </p:nvSpPr>
        <p:spPr>
          <a:xfrm>
            <a:off x="14466910" y="2534570"/>
            <a:ext cx="292723" cy="352293"/>
          </a:xfrm>
          <a:custGeom>
            <a:avLst/>
            <a:gdLst/>
            <a:ahLst/>
            <a:cxnLst/>
            <a:rect l="l" t="t" r="r" b="b"/>
            <a:pathLst>
              <a:path w="292723" h="352293">
                <a:moveTo>
                  <a:pt x="0" y="0"/>
                </a:moveTo>
                <a:lnTo>
                  <a:pt x="292723" y="0"/>
                </a:lnTo>
                <a:lnTo>
                  <a:pt x="292723" y="352293"/>
                </a:lnTo>
                <a:lnTo>
                  <a:pt x="0" y="35229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0" name="Freeform 20"/>
          <p:cNvSpPr/>
          <p:nvPr/>
        </p:nvSpPr>
        <p:spPr>
          <a:xfrm>
            <a:off x="16352174" y="2499224"/>
            <a:ext cx="422985" cy="422985"/>
          </a:xfrm>
          <a:custGeom>
            <a:avLst/>
            <a:gdLst/>
            <a:ahLst/>
            <a:cxnLst/>
            <a:rect l="l" t="t" r="r" b="b"/>
            <a:pathLst>
              <a:path w="422985" h="422985">
                <a:moveTo>
                  <a:pt x="0" y="0"/>
                </a:moveTo>
                <a:lnTo>
                  <a:pt x="422985" y="0"/>
                </a:lnTo>
                <a:lnTo>
                  <a:pt x="422985" y="422985"/>
                </a:lnTo>
                <a:lnTo>
                  <a:pt x="0" y="422985"/>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1" name="Freeform 21"/>
          <p:cNvSpPr/>
          <p:nvPr/>
        </p:nvSpPr>
        <p:spPr>
          <a:xfrm>
            <a:off x="17379865" y="2411889"/>
            <a:ext cx="278357" cy="510320"/>
          </a:xfrm>
          <a:custGeom>
            <a:avLst/>
            <a:gdLst/>
            <a:ahLst/>
            <a:cxnLst/>
            <a:rect l="l" t="t" r="r" b="b"/>
            <a:pathLst>
              <a:path w="278357" h="510320">
                <a:moveTo>
                  <a:pt x="0" y="0"/>
                </a:moveTo>
                <a:lnTo>
                  <a:pt x="278357" y="0"/>
                </a:lnTo>
                <a:lnTo>
                  <a:pt x="278357" y="510320"/>
                </a:lnTo>
                <a:lnTo>
                  <a:pt x="0" y="510320"/>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22" name="Freeform 22"/>
          <p:cNvSpPr/>
          <p:nvPr/>
        </p:nvSpPr>
        <p:spPr>
          <a:xfrm>
            <a:off x="15365737" y="2499224"/>
            <a:ext cx="414526" cy="422985"/>
          </a:xfrm>
          <a:custGeom>
            <a:avLst/>
            <a:gdLst/>
            <a:ahLst/>
            <a:cxnLst/>
            <a:rect l="l" t="t" r="r" b="b"/>
            <a:pathLst>
              <a:path w="414526" h="422985">
                <a:moveTo>
                  <a:pt x="0" y="0"/>
                </a:moveTo>
                <a:lnTo>
                  <a:pt x="414526" y="0"/>
                </a:lnTo>
                <a:lnTo>
                  <a:pt x="414526" y="422985"/>
                </a:lnTo>
                <a:lnTo>
                  <a:pt x="0" y="422985"/>
                </a:lnTo>
                <a:lnTo>
                  <a:pt x="0" y="0"/>
                </a:lnTo>
                <a:close/>
              </a:path>
            </a:pathLst>
          </a:custGeom>
          <a:blipFill>
            <a:blip r:embed="rId36">
              <a:extLst>
                <a:ext uri="{96DAC541-7B7A-43D3-8B79-37D633B846F1}">
                  <asvg:svgBlip xmlns:asvg="http://schemas.microsoft.com/office/drawing/2016/SVG/main" r:embed="rId37"/>
                </a:ext>
              </a:extLst>
            </a:blip>
            <a:stretch>
              <a:fillRect/>
            </a:stretch>
          </a:blipFill>
        </p:spPr>
      </p:sp>
      <p:sp>
        <p:nvSpPr>
          <p:cNvPr id="23" name="Freeform 23"/>
          <p:cNvSpPr/>
          <p:nvPr/>
        </p:nvSpPr>
        <p:spPr>
          <a:xfrm>
            <a:off x="12507006" y="1301243"/>
            <a:ext cx="343003" cy="422985"/>
          </a:xfrm>
          <a:custGeom>
            <a:avLst/>
            <a:gdLst/>
            <a:ahLst/>
            <a:cxnLst/>
            <a:rect l="l" t="t" r="r" b="b"/>
            <a:pathLst>
              <a:path w="343003" h="422985">
                <a:moveTo>
                  <a:pt x="0" y="0"/>
                </a:moveTo>
                <a:lnTo>
                  <a:pt x="343003" y="0"/>
                </a:lnTo>
                <a:lnTo>
                  <a:pt x="343003" y="422986"/>
                </a:lnTo>
                <a:lnTo>
                  <a:pt x="0" y="422986"/>
                </a:lnTo>
                <a:lnTo>
                  <a:pt x="0" y="0"/>
                </a:lnTo>
                <a:close/>
              </a:path>
            </a:pathLst>
          </a:custGeom>
          <a:blipFill>
            <a:blip r:embed="rId38">
              <a:extLst>
                <a:ext uri="{96DAC541-7B7A-43D3-8B79-37D633B846F1}">
                  <asvg:svgBlip xmlns:asvg="http://schemas.microsoft.com/office/drawing/2016/SVG/main" r:embed="rId39"/>
                </a:ext>
              </a:extLst>
            </a:blip>
            <a:stretch>
              <a:fillRect/>
            </a:stretch>
          </a:blipFill>
        </p:spPr>
      </p:sp>
      <p:sp>
        <p:nvSpPr>
          <p:cNvPr id="24" name="Freeform 24"/>
          <p:cNvSpPr/>
          <p:nvPr/>
        </p:nvSpPr>
        <p:spPr>
          <a:xfrm>
            <a:off x="13473328" y="1301243"/>
            <a:ext cx="361460" cy="422985"/>
          </a:xfrm>
          <a:custGeom>
            <a:avLst/>
            <a:gdLst/>
            <a:ahLst/>
            <a:cxnLst/>
            <a:rect l="l" t="t" r="r" b="b"/>
            <a:pathLst>
              <a:path w="361460" h="422985">
                <a:moveTo>
                  <a:pt x="0" y="0"/>
                </a:moveTo>
                <a:lnTo>
                  <a:pt x="361460" y="0"/>
                </a:lnTo>
                <a:lnTo>
                  <a:pt x="361460" y="422986"/>
                </a:lnTo>
                <a:lnTo>
                  <a:pt x="0" y="422986"/>
                </a:lnTo>
                <a:lnTo>
                  <a:pt x="0" y="0"/>
                </a:lnTo>
                <a:close/>
              </a:path>
            </a:pathLst>
          </a:custGeom>
          <a:blipFill>
            <a:blip r:embed="rId40">
              <a:extLst>
                <a:ext uri="{96DAC541-7B7A-43D3-8B79-37D633B846F1}">
                  <asvg:svgBlip xmlns:asvg="http://schemas.microsoft.com/office/drawing/2016/SVG/main" r:embed="rId41"/>
                </a:ext>
              </a:extLst>
            </a:blip>
            <a:stretch>
              <a:fillRect/>
            </a:stretch>
          </a:blipFill>
        </p:spPr>
      </p:sp>
      <p:sp>
        <p:nvSpPr>
          <p:cNvPr id="25" name="Freeform 25"/>
          <p:cNvSpPr/>
          <p:nvPr/>
        </p:nvSpPr>
        <p:spPr>
          <a:xfrm>
            <a:off x="14399839" y="1301243"/>
            <a:ext cx="426866" cy="422985"/>
          </a:xfrm>
          <a:custGeom>
            <a:avLst/>
            <a:gdLst/>
            <a:ahLst/>
            <a:cxnLst/>
            <a:rect l="l" t="t" r="r" b="b"/>
            <a:pathLst>
              <a:path w="426866" h="422985">
                <a:moveTo>
                  <a:pt x="0" y="0"/>
                </a:moveTo>
                <a:lnTo>
                  <a:pt x="426866" y="0"/>
                </a:lnTo>
                <a:lnTo>
                  <a:pt x="426866" y="422986"/>
                </a:lnTo>
                <a:lnTo>
                  <a:pt x="0" y="422986"/>
                </a:lnTo>
                <a:lnTo>
                  <a:pt x="0" y="0"/>
                </a:lnTo>
                <a:close/>
              </a:path>
            </a:pathLst>
          </a:custGeom>
          <a:blipFill>
            <a:blip r:embed="rId42">
              <a:extLst>
                <a:ext uri="{96DAC541-7B7A-43D3-8B79-37D633B846F1}">
                  <asvg:svgBlip xmlns:asvg="http://schemas.microsoft.com/office/drawing/2016/SVG/main" r:embed="rId43"/>
                </a:ext>
              </a:extLst>
            </a:blip>
            <a:stretch>
              <a:fillRect/>
            </a:stretch>
          </a:blipFill>
        </p:spPr>
      </p:sp>
      <p:sp>
        <p:nvSpPr>
          <p:cNvPr id="26" name="Freeform 26"/>
          <p:cNvSpPr/>
          <p:nvPr/>
        </p:nvSpPr>
        <p:spPr>
          <a:xfrm>
            <a:off x="16395242" y="1301243"/>
            <a:ext cx="336850" cy="422985"/>
          </a:xfrm>
          <a:custGeom>
            <a:avLst/>
            <a:gdLst/>
            <a:ahLst/>
            <a:cxnLst/>
            <a:rect l="l" t="t" r="r" b="b"/>
            <a:pathLst>
              <a:path w="336850" h="422985">
                <a:moveTo>
                  <a:pt x="0" y="0"/>
                </a:moveTo>
                <a:lnTo>
                  <a:pt x="336850" y="0"/>
                </a:lnTo>
                <a:lnTo>
                  <a:pt x="336850" y="422986"/>
                </a:lnTo>
                <a:lnTo>
                  <a:pt x="0" y="422986"/>
                </a:lnTo>
                <a:lnTo>
                  <a:pt x="0" y="0"/>
                </a:lnTo>
                <a:close/>
              </a:path>
            </a:pathLst>
          </a:custGeom>
          <a:blipFill>
            <a:blip r:embed="rId44">
              <a:extLst>
                <a:ext uri="{96DAC541-7B7A-43D3-8B79-37D633B846F1}">
                  <asvg:svgBlip xmlns:asvg="http://schemas.microsoft.com/office/drawing/2016/SVG/main" r:embed="rId45"/>
                </a:ext>
              </a:extLst>
            </a:blip>
            <a:stretch>
              <a:fillRect/>
            </a:stretch>
          </a:blipFill>
        </p:spPr>
      </p:sp>
      <p:sp>
        <p:nvSpPr>
          <p:cNvPr id="27" name="Freeform 27"/>
          <p:cNvSpPr/>
          <p:nvPr/>
        </p:nvSpPr>
        <p:spPr>
          <a:xfrm>
            <a:off x="17301421" y="1353679"/>
            <a:ext cx="384532" cy="318113"/>
          </a:xfrm>
          <a:custGeom>
            <a:avLst/>
            <a:gdLst/>
            <a:ahLst/>
            <a:cxnLst/>
            <a:rect l="l" t="t" r="r" b="b"/>
            <a:pathLst>
              <a:path w="384532" h="318113">
                <a:moveTo>
                  <a:pt x="0" y="0"/>
                </a:moveTo>
                <a:lnTo>
                  <a:pt x="384532" y="0"/>
                </a:lnTo>
                <a:lnTo>
                  <a:pt x="384532" y="318113"/>
                </a:lnTo>
                <a:lnTo>
                  <a:pt x="0" y="318113"/>
                </a:lnTo>
                <a:lnTo>
                  <a:pt x="0" y="0"/>
                </a:lnTo>
                <a:close/>
              </a:path>
            </a:pathLst>
          </a:custGeom>
          <a:blipFill>
            <a:blip r:embed="rId46">
              <a:extLst>
                <a:ext uri="{96DAC541-7B7A-43D3-8B79-37D633B846F1}">
                  <asvg:svgBlip xmlns:asvg="http://schemas.microsoft.com/office/drawing/2016/SVG/main" r:embed="rId47"/>
                </a:ext>
              </a:extLst>
            </a:blip>
            <a:stretch>
              <a:fillRect/>
            </a:stretch>
          </a:blipFill>
        </p:spPr>
      </p:sp>
      <p:sp>
        <p:nvSpPr>
          <p:cNvPr id="28" name="Freeform 28"/>
          <p:cNvSpPr/>
          <p:nvPr/>
        </p:nvSpPr>
        <p:spPr>
          <a:xfrm>
            <a:off x="15400729" y="1301243"/>
            <a:ext cx="344541" cy="422985"/>
          </a:xfrm>
          <a:custGeom>
            <a:avLst/>
            <a:gdLst/>
            <a:ahLst/>
            <a:cxnLst/>
            <a:rect l="l" t="t" r="r" b="b"/>
            <a:pathLst>
              <a:path w="344541" h="422985">
                <a:moveTo>
                  <a:pt x="0" y="0"/>
                </a:moveTo>
                <a:lnTo>
                  <a:pt x="344541" y="0"/>
                </a:lnTo>
                <a:lnTo>
                  <a:pt x="344541" y="422986"/>
                </a:lnTo>
                <a:lnTo>
                  <a:pt x="0" y="422986"/>
                </a:lnTo>
                <a:lnTo>
                  <a:pt x="0" y="0"/>
                </a:lnTo>
                <a:close/>
              </a:path>
            </a:pathLst>
          </a:custGeom>
          <a:blipFill>
            <a:blip r:embed="rId48">
              <a:extLst>
                <a:ext uri="{96DAC541-7B7A-43D3-8B79-37D633B846F1}">
                  <asvg:svgBlip xmlns:asvg="http://schemas.microsoft.com/office/drawing/2016/SVG/main" r:embed="rId49"/>
                </a:ext>
              </a:extLst>
            </a:blip>
            <a:stretch>
              <a:fillRect/>
            </a:stretch>
          </a:blipFill>
        </p:spPr>
      </p:sp>
      <p:sp>
        <p:nvSpPr>
          <p:cNvPr id="29" name="Freeform 29"/>
          <p:cNvSpPr/>
          <p:nvPr/>
        </p:nvSpPr>
        <p:spPr>
          <a:xfrm>
            <a:off x="12507006" y="210760"/>
            <a:ext cx="343003" cy="382660"/>
          </a:xfrm>
          <a:custGeom>
            <a:avLst/>
            <a:gdLst/>
            <a:ahLst/>
            <a:cxnLst/>
            <a:rect l="l" t="t" r="r" b="b"/>
            <a:pathLst>
              <a:path w="343003" h="382660">
                <a:moveTo>
                  <a:pt x="0" y="0"/>
                </a:moveTo>
                <a:lnTo>
                  <a:pt x="343003" y="0"/>
                </a:lnTo>
                <a:lnTo>
                  <a:pt x="343003" y="382661"/>
                </a:lnTo>
                <a:lnTo>
                  <a:pt x="0" y="382661"/>
                </a:lnTo>
                <a:lnTo>
                  <a:pt x="0" y="0"/>
                </a:lnTo>
                <a:close/>
              </a:path>
            </a:pathLst>
          </a:custGeom>
          <a:blipFill>
            <a:blip r:embed="rId50">
              <a:extLst>
                <a:ext uri="{96DAC541-7B7A-43D3-8B79-37D633B846F1}">
                  <asvg:svgBlip xmlns:asvg="http://schemas.microsoft.com/office/drawing/2016/SVG/main" r:embed="rId51"/>
                </a:ext>
              </a:extLst>
            </a:blip>
            <a:stretch>
              <a:fillRect/>
            </a:stretch>
          </a:blipFill>
        </p:spPr>
      </p:sp>
      <p:sp>
        <p:nvSpPr>
          <p:cNvPr id="30" name="Freeform 30"/>
          <p:cNvSpPr/>
          <p:nvPr/>
        </p:nvSpPr>
        <p:spPr>
          <a:xfrm>
            <a:off x="13473328" y="262107"/>
            <a:ext cx="361460" cy="279967"/>
          </a:xfrm>
          <a:custGeom>
            <a:avLst/>
            <a:gdLst/>
            <a:ahLst/>
            <a:cxnLst/>
            <a:rect l="l" t="t" r="r" b="b"/>
            <a:pathLst>
              <a:path w="361460" h="279967">
                <a:moveTo>
                  <a:pt x="0" y="0"/>
                </a:moveTo>
                <a:lnTo>
                  <a:pt x="361460" y="0"/>
                </a:lnTo>
                <a:lnTo>
                  <a:pt x="361460" y="279967"/>
                </a:lnTo>
                <a:lnTo>
                  <a:pt x="0" y="279967"/>
                </a:lnTo>
                <a:lnTo>
                  <a:pt x="0" y="0"/>
                </a:lnTo>
                <a:close/>
              </a:path>
            </a:pathLst>
          </a:custGeom>
          <a:blipFill>
            <a:blip r:embed="rId52">
              <a:extLst>
                <a:ext uri="{96DAC541-7B7A-43D3-8B79-37D633B846F1}">
                  <asvg:svgBlip xmlns:asvg="http://schemas.microsoft.com/office/drawing/2016/SVG/main" r:embed="rId53"/>
                </a:ext>
              </a:extLst>
            </a:blip>
            <a:stretch>
              <a:fillRect/>
            </a:stretch>
          </a:blipFill>
        </p:spPr>
      </p:sp>
      <p:sp>
        <p:nvSpPr>
          <p:cNvPr id="31" name="Freeform 31"/>
          <p:cNvSpPr/>
          <p:nvPr/>
        </p:nvSpPr>
        <p:spPr>
          <a:xfrm>
            <a:off x="14553285" y="190598"/>
            <a:ext cx="119974" cy="422985"/>
          </a:xfrm>
          <a:custGeom>
            <a:avLst/>
            <a:gdLst/>
            <a:ahLst/>
            <a:cxnLst/>
            <a:rect l="l" t="t" r="r" b="b"/>
            <a:pathLst>
              <a:path w="119974" h="422985">
                <a:moveTo>
                  <a:pt x="0" y="0"/>
                </a:moveTo>
                <a:lnTo>
                  <a:pt x="119974" y="0"/>
                </a:lnTo>
                <a:lnTo>
                  <a:pt x="119974" y="422985"/>
                </a:lnTo>
                <a:lnTo>
                  <a:pt x="0" y="422985"/>
                </a:lnTo>
                <a:lnTo>
                  <a:pt x="0" y="0"/>
                </a:lnTo>
                <a:close/>
              </a:path>
            </a:pathLst>
          </a:custGeom>
          <a:blipFill>
            <a:blip r:embed="rId54">
              <a:extLst>
                <a:ext uri="{96DAC541-7B7A-43D3-8B79-37D633B846F1}">
                  <asvg:svgBlip xmlns:asvg="http://schemas.microsoft.com/office/drawing/2016/SVG/main" r:embed="rId55"/>
                </a:ext>
              </a:extLst>
            </a:blip>
            <a:stretch>
              <a:fillRect/>
            </a:stretch>
          </a:blipFill>
        </p:spPr>
      </p:sp>
      <p:sp>
        <p:nvSpPr>
          <p:cNvPr id="32" name="Freeform 32"/>
          <p:cNvSpPr/>
          <p:nvPr/>
        </p:nvSpPr>
        <p:spPr>
          <a:xfrm>
            <a:off x="16466380" y="190598"/>
            <a:ext cx="194573" cy="422985"/>
          </a:xfrm>
          <a:custGeom>
            <a:avLst/>
            <a:gdLst/>
            <a:ahLst/>
            <a:cxnLst/>
            <a:rect l="l" t="t" r="r" b="b"/>
            <a:pathLst>
              <a:path w="194573" h="422985">
                <a:moveTo>
                  <a:pt x="0" y="0"/>
                </a:moveTo>
                <a:lnTo>
                  <a:pt x="194573" y="0"/>
                </a:lnTo>
                <a:lnTo>
                  <a:pt x="194573" y="422985"/>
                </a:lnTo>
                <a:lnTo>
                  <a:pt x="0" y="422985"/>
                </a:lnTo>
                <a:lnTo>
                  <a:pt x="0" y="0"/>
                </a:lnTo>
                <a:close/>
              </a:path>
            </a:pathLst>
          </a:custGeom>
          <a:blipFill>
            <a:blip r:embed="rId56">
              <a:extLst>
                <a:ext uri="{96DAC541-7B7A-43D3-8B79-37D633B846F1}">
                  <asvg:svgBlip xmlns:asvg="http://schemas.microsoft.com/office/drawing/2016/SVG/main" r:embed="rId57"/>
                </a:ext>
              </a:extLst>
            </a:blip>
            <a:stretch>
              <a:fillRect/>
            </a:stretch>
          </a:blipFill>
        </p:spPr>
      </p:sp>
      <p:sp>
        <p:nvSpPr>
          <p:cNvPr id="33" name="Freeform 33"/>
          <p:cNvSpPr/>
          <p:nvPr/>
        </p:nvSpPr>
        <p:spPr>
          <a:xfrm>
            <a:off x="17390716" y="210760"/>
            <a:ext cx="205941" cy="382660"/>
          </a:xfrm>
          <a:custGeom>
            <a:avLst/>
            <a:gdLst/>
            <a:ahLst/>
            <a:cxnLst/>
            <a:rect l="l" t="t" r="r" b="b"/>
            <a:pathLst>
              <a:path w="205941" h="382660">
                <a:moveTo>
                  <a:pt x="0" y="0"/>
                </a:moveTo>
                <a:lnTo>
                  <a:pt x="205941" y="0"/>
                </a:lnTo>
                <a:lnTo>
                  <a:pt x="205941" y="382661"/>
                </a:lnTo>
                <a:lnTo>
                  <a:pt x="0" y="382661"/>
                </a:lnTo>
                <a:lnTo>
                  <a:pt x="0" y="0"/>
                </a:lnTo>
                <a:close/>
              </a:path>
            </a:pathLst>
          </a:custGeom>
          <a:blipFill>
            <a:blip r:embed="rId58">
              <a:extLst>
                <a:ext uri="{96DAC541-7B7A-43D3-8B79-37D633B846F1}">
                  <asvg:svgBlip xmlns:asvg="http://schemas.microsoft.com/office/drawing/2016/SVG/main" r:embed="rId59"/>
                </a:ext>
              </a:extLst>
            </a:blip>
            <a:stretch>
              <a:fillRect/>
            </a:stretch>
          </a:blipFill>
        </p:spPr>
      </p:sp>
      <p:sp>
        <p:nvSpPr>
          <p:cNvPr id="34" name="Freeform 34"/>
          <p:cNvSpPr/>
          <p:nvPr/>
        </p:nvSpPr>
        <p:spPr>
          <a:xfrm>
            <a:off x="15320087" y="322998"/>
            <a:ext cx="505826" cy="158186"/>
          </a:xfrm>
          <a:custGeom>
            <a:avLst/>
            <a:gdLst/>
            <a:ahLst/>
            <a:cxnLst/>
            <a:rect l="l" t="t" r="r" b="b"/>
            <a:pathLst>
              <a:path w="505826" h="158186">
                <a:moveTo>
                  <a:pt x="0" y="0"/>
                </a:moveTo>
                <a:lnTo>
                  <a:pt x="505826" y="0"/>
                </a:lnTo>
                <a:lnTo>
                  <a:pt x="505826" y="158185"/>
                </a:lnTo>
                <a:lnTo>
                  <a:pt x="0" y="158185"/>
                </a:lnTo>
                <a:lnTo>
                  <a:pt x="0" y="0"/>
                </a:lnTo>
                <a:close/>
              </a:path>
            </a:pathLst>
          </a:custGeom>
          <a:blipFill>
            <a:blip r:embed="rId60">
              <a:extLst>
                <a:ext uri="{96DAC541-7B7A-43D3-8B79-37D633B846F1}">
                  <asvg:svgBlip xmlns:asvg="http://schemas.microsoft.com/office/drawing/2016/SVG/main" r:embed="rId61"/>
                </a:ext>
              </a:extLst>
            </a:blip>
            <a:stretch>
              <a:fillRect/>
            </a:stretch>
          </a:blipFill>
        </p:spPr>
      </p:sp>
      <p:sp>
        <p:nvSpPr>
          <p:cNvPr id="35" name="AutoShape 35"/>
          <p:cNvSpPr/>
          <p:nvPr/>
        </p:nvSpPr>
        <p:spPr>
          <a:xfrm rot="5400000">
            <a:off x="15208432" y="2433327"/>
            <a:ext cx="91049" cy="6068086"/>
          </a:xfrm>
          <a:prstGeom prst="rect">
            <a:avLst/>
          </a:prstGeom>
          <a:solidFill>
            <a:srgbClr val="231F20"/>
          </a:solidFill>
        </p:spPr>
      </p:sp>
      <p:sp>
        <p:nvSpPr>
          <p:cNvPr id="36" name="TextBox 36"/>
          <p:cNvSpPr txBox="1"/>
          <p:nvPr/>
        </p:nvSpPr>
        <p:spPr>
          <a:xfrm>
            <a:off x="433473" y="3983434"/>
            <a:ext cx="10314099" cy="1082675"/>
          </a:xfrm>
          <a:prstGeom prst="rect">
            <a:avLst/>
          </a:prstGeom>
        </p:spPr>
        <p:txBody>
          <a:bodyPr lIns="0" tIns="0" rIns="0" bIns="0" rtlCol="0" anchor="t">
            <a:spAutoFit/>
          </a:bodyPr>
          <a:lstStyle/>
          <a:p>
            <a:pPr marL="674688" lvl="1" indent="-337344">
              <a:lnSpc>
                <a:spcPts val="4375"/>
              </a:lnSpc>
              <a:buFont typeface="Arial"/>
              <a:buChar char="•"/>
            </a:pPr>
            <a:r>
              <a:rPr lang="en-US" sz="3125">
                <a:solidFill>
                  <a:srgbClr val="A26E52"/>
                </a:solidFill>
                <a:latin typeface="Open Sauce"/>
              </a:rPr>
              <a:t>Keterbatasan layanan kesehatan mental di kampus atau di wilayah sekitarnya.</a:t>
            </a:r>
          </a:p>
        </p:txBody>
      </p:sp>
      <p:sp>
        <p:nvSpPr>
          <p:cNvPr id="37" name="TextBox 37"/>
          <p:cNvSpPr txBox="1"/>
          <p:nvPr/>
        </p:nvSpPr>
        <p:spPr>
          <a:xfrm>
            <a:off x="433473" y="5228034"/>
            <a:ext cx="10314099" cy="2740025"/>
          </a:xfrm>
          <a:prstGeom prst="rect">
            <a:avLst/>
          </a:prstGeom>
        </p:spPr>
        <p:txBody>
          <a:bodyPr lIns="0" tIns="0" rIns="0" bIns="0" rtlCol="0" anchor="t">
            <a:spAutoFit/>
          </a:bodyPr>
          <a:lstStyle/>
          <a:p>
            <a:pPr marL="674688" lvl="1" indent="-337344">
              <a:lnSpc>
                <a:spcPts val="4375"/>
              </a:lnSpc>
              <a:buFont typeface="Arial"/>
              <a:buChar char="•"/>
            </a:pPr>
            <a:r>
              <a:rPr lang="en-US" sz="3125">
                <a:solidFill>
                  <a:srgbClr val="A26E52"/>
                </a:solidFill>
                <a:latin typeface="Open Sauce"/>
              </a:rPr>
              <a:t>Stigma terhadap masalah kesehatan mental yang masih mengakar di masyarakat sehingga mahasiswa merasa malu atau takut untuk mencari bantuan.</a:t>
            </a:r>
          </a:p>
          <a:p>
            <a:pPr>
              <a:lnSpc>
                <a:spcPts val="4375"/>
              </a:lnSpc>
            </a:pPr>
            <a:endParaRPr lang="en-US" sz="3125">
              <a:solidFill>
                <a:srgbClr val="A26E52"/>
              </a:solidFill>
              <a:latin typeface="Open Sauce"/>
            </a:endParaRPr>
          </a:p>
        </p:txBody>
      </p:sp>
      <p:sp>
        <p:nvSpPr>
          <p:cNvPr id="38" name="TextBox 38"/>
          <p:cNvSpPr txBox="1"/>
          <p:nvPr/>
        </p:nvSpPr>
        <p:spPr>
          <a:xfrm>
            <a:off x="433473" y="7546975"/>
            <a:ext cx="10314099" cy="2740025"/>
          </a:xfrm>
          <a:prstGeom prst="rect">
            <a:avLst/>
          </a:prstGeom>
        </p:spPr>
        <p:txBody>
          <a:bodyPr lIns="0" tIns="0" rIns="0" bIns="0" rtlCol="0" anchor="t">
            <a:spAutoFit/>
          </a:bodyPr>
          <a:lstStyle/>
          <a:p>
            <a:pPr marL="674688" lvl="1" indent="-337344">
              <a:lnSpc>
                <a:spcPts val="4375"/>
              </a:lnSpc>
              <a:buFont typeface="Arial"/>
              <a:buChar char="•"/>
            </a:pPr>
            <a:r>
              <a:rPr lang="en-US" sz="3125">
                <a:solidFill>
                  <a:srgbClr val="A26E52"/>
                </a:solidFill>
                <a:latin typeface="Open Sauce"/>
              </a:rPr>
              <a:t>Kurangnya pengetahuan dan kesadaran tentang pentingnya kesehatan mental dan cara-cara untuk menjaga kesehatan mental yang baik di kalangan mahasiswa.</a:t>
            </a:r>
          </a:p>
          <a:p>
            <a:pPr>
              <a:lnSpc>
                <a:spcPts val="4375"/>
              </a:lnSpc>
            </a:pPr>
            <a:endParaRPr lang="en-US" sz="3125">
              <a:solidFill>
                <a:srgbClr val="A26E52"/>
              </a:solidFill>
              <a:latin typeface="Open Sau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DDB"/>
        </a:solidFill>
        <a:effectLst/>
      </p:bgPr>
    </p:bg>
    <p:spTree>
      <p:nvGrpSpPr>
        <p:cNvPr id="1" name=""/>
        <p:cNvGrpSpPr/>
        <p:nvPr/>
      </p:nvGrpSpPr>
      <p:grpSpPr>
        <a:xfrm>
          <a:off x="0" y="0"/>
          <a:ext cx="0" cy="0"/>
          <a:chOff x="0" y="0"/>
          <a:chExt cx="0" cy="0"/>
        </a:xfrm>
      </p:grpSpPr>
      <p:grpSp>
        <p:nvGrpSpPr>
          <p:cNvPr id="2" name="Group 2"/>
          <p:cNvGrpSpPr/>
          <p:nvPr/>
        </p:nvGrpSpPr>
        <p:grpSpPr>
          <a:xfrm>
            <a:off x="1519534" y="1621808"/>
            <a:ext cx="15739766" cy="7176154"/>
            <a:chOff x="0" y="0"/>
            <a:chExt cx="20986355" cy="9568205"/>
          </a:xfrm>
        </p:grpSpPr>
        <p:sp>
          <p:nvSpPr>
            <p:cNvPr id="3" name="Freeform 3"/>
            <p:cNvSpPr/>
            <p:nvPr/>
          </p:nvSpPr>
          <p:spPr>
            <a:xfrm>
              <a:off x="0" y="1089752"/>
              <a:ext cx="20986355" cy="7211675"/>
            </a:xfrm>
            <a:custGeom>
              <a:avLst/>
              <a:gdLst/>
              <a:ahLst/>
              <a:cxnLst/>
              <a:rect l="l" t="t" r="r" b="b"/>
              <a:pathLst>
                <a:path w="20986355" h="7211675">
                  <a:moveTo>
                    <a:pt x="0" y="0"/>
                  </a:moveTo>
                  <a:lnTo>
                    <a:pt x="20986355" y="0"/>
                  </a:lnTo>
                  <a:lnTo>
                    <a:pt x="20986355" y="7211675"/>
                  </a:lnTo>
                  <a:lnTo>
                    <a:pt x="0" y="72116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rot="-1458855">
              <a:off x="11327409" y="8283364"/>
              <a:ext cx="6073323" cy="36125"/>
            </a:xfrm>
            <a:prstGeom prst="rect">
              <a:avLst/>
            </a:prstGeom>
            <a:solidFill>
              <a:srgbClr val="000000"/>
            </a:solidFill>
          </p:spPr>
        </p:sp>
        <p:sp>
          <p:nvSpPr>
            <p:cNvPr id="5" name="AutoShape 5"/>
            <p:cNvSpPr/>
            <p:nvPr/>
          </p:nvSpPr>
          <p:spPr>
            <a:xfrm rot="1241359">
              <a:off x="2503516" y="1071689"/>
              <a:ext cx="6073323" cy="36125"/>
            </a:xfrm>
            <a:prstGeom prst="rect">
              <a:avLst/>
            </a:prstGeom>
            <a:solidFill>
              <a:srgbClr val="000000"/>
            </a:solidFill>
          </p:spPr>
        </p:sp>
      </p:grpSp>
      <p:sp>
        <p:nvSpPr>
          <p:cNvPr id="6" name="TextBox 6"/>
          <p:cNvSpPr txBox="1"/>
          <p:nvPr/>
        </p:nvSpPr>
        <p:spPr>
          <a:xfrm>
            <a:off x="2366318" y="3607837"/>
            <a:ext cx="14075452" cy="2899960"/>
          </a:xfrm>
          <a:prstGeom prst="rect">
            <a:avLst/>
          </a:prstGeom>
        </p:spPr>
        <p:txBody>
          <a:bodyPr lIns="0" tIns="0" rIns="0" bIns="0" rtlCol="0" anchor="t">
            <a:spAutoFit/>
          </a:bodyPr>
          <a:lstStyle/>
          <a:p>
            <a:pPr marL="717388" lvl="1" indent="-358694">
              <a:lnSpc>
                <a:spcPts val="4651"/>
              </a:lnSpc>
              <a:buFont typeface="Arial"/>
              <a:buChar char="•"/>
            </a:pPr>
            <a:r>
              <a:rPr lang="en-US" sz="3322">
                <a:solidFill>
                  <a:srgbClr val="000000"/>
                </a:solidFill>
                <a:latin typeface="Open Sauce Bold"/>
              </a:rPr>
              <a:t>Pemanfaatan Teknologi</a:t>
            </a:r>
          </a:p>
          <a:p>
            <a:pPr marL="717388" lvl="1" indent="-358694">
              <a:lnSpc>
                <a:spcPts val="4651"/>
              </a:lnSpc>
              <a:buFont typeface="Arial"/>
              <a:buChar char="•"/>
            </a:pPr>
            <a:r>
              <a:rPr lang="en-US" sz="3322">
                <a:solidFill>
                  <a:srgbClr val="000000"/>
                </a:solidFill>
                <a:latin typeface="Open Sauce Bold"/>
              </a:rPr>
              <a:t>Pengembangan wawasan</a:t>
            </a:r>
          </a:p>
          <a:p>
            <a:pPr marL="717388" lvl="1" indent="-358694">
              <a:lnSpc>
                <a:spcPts val="4651"/>
              </a:lnSpc>
              <a:buFont typeface="Arial"/>
              <a:buChar char="•"/>
            </a:pPr>
            <a:r>
              <a:rPr lang="en-US" sz="3322">
                <a:solidFill>
                  <a:srgbClr val="000000"/>
                </a:solidFill>
                <a:latin typeface="Open Sauce Bold"/>
              </a:rPr>
              <a:t>Menjadi titik pusat contoh pelayanan kesehatan</a:t>
            </a:r>
          </a:p>
          <a:p>
            <a:pPr marL="717388" lvl="1" indent="-358694">
              <a:lnSpc>
                <a:spcPts val="4651"/>
              </a:lnSpc>
              <a:buFont typeface="Arial"/>
              <a:buChar char="•"/>
            </a:pPr>
            <a:r>
              <a:rPr lang="en-US" sz="3322">
                <a:solidFill>
                  <a:srgbClr val="000000"/>
                </a:solidFill>
                <a:latin typeface="Open Sauce Bold"/>
              </a:rPr>
              <a:t>Menjadi aplikasi yang memberikan kesadaran akan pentingnya kesehatan mental</a:t>
            </a:r>
          </a:p>
        </p:txBody>
      </p:sp>
      <p:sp>
        <p:nvSpPr>
          <p:cNvPr id="7" name="TextBox 7"/>
          <p:cNvSpPr txBox="1"/>
          <p:nvPr/>
        </p:nvSpPr>
        <p:spPr>
          <a:xfrm>
            <a:off x="6712803" y="55264"/>
            <a:ext cx="4862394" cy="1566544"/>
          </a:xfrm>
          <a:prstGeom prst="rect">
            <a:avLst/>
          </a:prstGeom>
        </p:spPr>
        <p:txBody>
          <a:bodyPr lIns="0" tIns="0" rIns="0" bIns="0" rtlCol="0" anchor="t">
            <a:spAutoFit/>
          </a:bodyPr>
          <a:lstStyle/>
          <a:p>
            <a:pPr algn="ctr">
              <a:lnSpc>
                <a:spcPts val="12880"/>
              </a:lnSpc>
            </a:pPr>
            <a:r>
              <a:rPr lang="en-US" sz="9200">
                <a:solidFill>
                  <a:srgbClr val="6C5147"/>
                </a:solidFill>
                <a:latin typeface="Open Sans Bold"/>
              </a:rPr>
              <a:t>INOVASI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3DF"/>
        </a:solidFill>
        <a:effectLst/>
      </p:bgPr>
    </p:bg>
    <p:spTree>
      <p:nvGrpSpPr>
        <p:cNvPr id="1" name=""/>
        <p:cNvGrpSpPr/>
        <p:nvPr/>
      </p:nvGrpSpPr>
      <p:grpSpPr>
        <a:xfrm>
          <a:off x="0" y="0"/>
          <a:ext cx="0" cy="0"/>
          <a:chOff x="0" y="0"/>
          <a:chExt cx="0" cy="0"/>
        </a:xfrm>
      </p:grpSpPr>
      <p:sp>
        <p:nvSpPr>
          <p:cNvPr id="2" name="Freeform 2"/>
          <p:cNvSpPr/>
          <p:nvPr/>
        </p:nvSpPr>
        <p:spPr>
          <a:xfrm>
            <a:off x="10657159" y="7350722"/>
            <a:ext cx="7408040" cy="2936278"/>
          </a:xfrm>
          <a:custGeom>
            <a:avLst/>
            <a:gdLst/>
            <a:ahLst/>
            <a:cxnLst/>
            <a:rect l="l" t="t" r="r" b="b"/>
            <a:pathLst>
              <a:path w="7408040" h="2936278">
                <a:moveTo>
                  <a:pt x="0" y="0"/>
                </a:moveTo>
                <a:lnTo>
                  <a:pt x="7408041" y="0"/>
                </a:lnTo>
                <a:lnTo>
                  <a:pt x="7408041" y="2936278"/>
                </a:lnTo>
                <a:lnTo>
                  <a:pt x="0" y="29362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226513" y="8694165"/>
            <a:ext cx="4752918" cy="687705"/>
          </a:xfrm>
          <a:prstGeom prst="rect">
            <a:avLst/>
          </a:prstGeom>
        </p:spPr>
        <p:txBody>
          <a:bodyPr lIns="0" tIns="0" rIns="0" bIns="0" rtlCol="0" anchor="t">
            <a:spAutoFit/>
          </a:bodyPr>
          <a:lstStyle/>
          <a:p>
            <a:pPr marL="0" lvl="0" indent="0" algn="ctr">
              <a:lnSpc>
                <a:spcPts val="5670"/>
              </a:lnSpc>
              <a:spcBef>
                <a:spcPct val="0"/>
              </a:spcBef>
            </a:pPr>
            <a:r>
              <a:rPr lang="en-US" sz="4050">
                <a:solidFill>
                  <a:srgbClr val="A26E52"/>
                </a:solidFill>
                <a:latin typeface="Open Sauce Bold"/>
              </a:rPr>
              <a:t>PEMUDA SEHAT</a:t>
            </a:r>
          </a:p>
        </p:txBody>
      </p:sp>
      <p:sp>
        <p:nvSpPr>
          <p:cNvPr id="4" name="Freeform 4"/>
          <p:cNvSpPr/>
          <p:nvPr/>
        </p:nvSpPr>
        <p:spPr>
          <a:xfrm>
            <a:off x="1096296" y="-4039849"/>
            <a:ext cx="6700030" cy="6700030"/>
          </a:xfrm>
          <a:custGeom>
            <a:avLst/>
            <a:gdLst/>
            <a:ahLst/>
            <a:cxnLst/>
            <a:rect l="l" t="t" r="r" b="b"/>
            <a:pathLst>
              <a:path w="6700030" h="6700030">
                <a:moveTo>
                  <a:pt x="0" y="0"/>
                </a:moveTo>
                <a:lnTo>
                  <a:pt x="6700029" y="0"/>
                </a:lnTo>
                <a:lnTo>
                  <a:pt x="6700029" y="6700030"/>
                </a:lnTo>
                <a:lnTo>
                  <a:pt x="0" y="6700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31710" y="634365"/>
            <a:ext cx="5029200" cy="712470"/>
          </a:xfrm>
          <a:prstGeom prst="rect">
            <a:avLst/>
          </a:prstGeom>
        </p:spPr>
        <p:txBody>
          <a:bodyPr lIns="0" tIns="0" rIns="0" bIns="0" rtlCol="0" anchor="t">
            <a:spAutoFit/>
          </a:bodyPr>
          <a:lstStyle/>
          <a:p>
            <a:pPr marL="0" lvl="0" indent="0" algn="ctr">
              <a:lnSpc>
                <a:spcPts val="5880"/>
              </a:lnSpc>
              <a:spcBef>
                <a:spcPct val="0"/>
              </a:spcBef>
            </a:pPr>
            <a:r>
              <a:rPr lang="en-US" sz="4200">
                <a:solidFill>
                  <a:srgbClr val="A26E52"/>
                </a:solidFill>
                <a:latin typeface="Open Sauce Bold"/>
              </a:rPr>
              <a:t>Keunikan Inovasi</a:t>
            </a:r>
          </a:p>
        </p:txBody>
      </p:sp>
      <p:sp>
        <p:nvSpPr>
          <p:cNvPr id="6" name="Freeform 6"/>
          <p:cNvSpPr/>
          <p:nvPr/>
        </p:nvSpPr>
        <p:spPr>
          <a:xfrm>
            <a:off x="13843762" y="1738095"/>
            <a:ext cx="2362200" cy="2362200"/>
          </a:xfrm>
          <a:custGeom>
            <a:avLst/>
            <a:gdLst/>
            <a:ahLst/>
            <a:cxnLst/>
            <a:rect l="l" t="t" r="r" b="b"/>
            <a:pathLst>
              <a:path w="2362200" h="2362200">
                <a:moveTo>
                  <a:pt x="0" y="0"/>
                </a:moveTo>
                <a:lnTo>
                  <a:pt x="2362200" y="0"/>
                </a:lnTo>
                <a:lnTo>
                  <a:pt x="2362200" y="2362200"/>
                </a:lnTo>
                <a:lnTo>
                  <a:pt x="0" y="23622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2743746" y="7350722"/>
            <a:ext cx="2362200" cy="2362200"/>
          </a:xfrm>
          <a:custGeom>
            <a:avLst/>
            <a:gdLst/>
            <a:ahLst/>
            <a:cxnLst/>
            <a:rect l="l" t="t" r="r" b="b"/>
            <a:pathLst>
              <a:path w="2362200" h="2362200">
                <a:moveTo>
                  <a:pt x="0" y="0"/>
                </a:moveTo>
                <a:lnTo>
                  <a:pt x="2362200" y="0"/>
                </a:lnTo>
                <a:lnTo>
                  <a:pt x="2362200" y="2362200"/>
                </a:lnTo>
                <a:lnTo>
                  <a:pt x="0" y="23622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805900" y="4033620"/>
            <a:ext cx="17259300" cy="311885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6C5147"/>
                </a:solidFill>
                <a:latin typeface="Open Sans Extra Bold"/>
              </a:rPr>
              <a:t>Meningkatkan aksesibilitas dan kualitas pelayanan kesehatan</a:t>
            </a:r>
          </a:p>
          <a:p>
            <a:pPr marL="774136" lvl="1" indent="-387068">
              <a:lnSpc>
                <a:spcPts val="5019"/>
              </a:lnSpc>
              <a:buFont typeface="Arial"/>
              <a:buChar char="•"/>
            </a:pPr>
            <a:r>
              <a:rPr lang="en-US" sz="3585">
                <a:solidFill>
                  <a:srgbClr val="6C5147"/>
                </a:solidFill>
                <a:latin typeface="Open Sans Extra Bold"/>
              </a:rPr>
              <a:t>Meningkatkan keterlibatan masyarakat dalam pengelolaan kesehatan</a:t>
            </a:r>
          </a:p>
          <a:p>
            <a:pPr marL="774136" lvl="1" indent="-387068">
              <a:lnSpc>
                <a:spcPts val="5019"/>
              </a:lnSpc>
              <a:buFont typeface="Arial"/>
              <a:buChar char="•"/>
            </a:pPr>
            <a:r>
              <a:rPr lang="en-US" sz="3585">
                <a:solidFill>
                  <a:srgbClr val="6C5147"/>
                </a:solidFill>
                <a:latin typeface="Open Sans Extra Bold"/>
              </a:rPr>
              <a:t>Meningkatkan efisiensi dan akurasi pengelolaan data kesehatan</a:t>
            </a:r>
          </a:p>
          <a:p>
            <a:pPr marL="774136" lvl="1" indent="-387068">
              <a:lnSpc>
                <a:spcPts val="5019"/>
              </a:lnSpc>
              <a:buFont typeface="Arial"/>
              <a:buChar char="•"/>
            </a:pPr>
            <a:r>
              <a:rPr lang="en-US" sz="3585">
                <a:solidFill>
                  <a:srgbClr val="6C5147"/>
                </a:solidFill>
                <a:latin typeface="Open Sans Extra Bold"/>
              </a:rPr>
              <a:t>Memfasilitasi pengambilan keputusan yang tepat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1"/>
        </a:solidFill>
        <a:effectLst/>
      </p:bgPr>
    </p:bg>
    <p:spTree>
      <p:nvGrpSpPr>
        <p:cNvPr id="1" name=""/>
        <p:cNvGrpSpPr/>
        <p:nvPr/>
      </p:nvGrpSpPr>
      <p:grpSpPr>
        <a:xfrm>
          <a:off x="0" y="0"/>
          <a:ext cx="0" cy="0"/>
          <a:chOff x="0" y="0"/>
          <a:chExt cx="0" cy="0"/>
        </a:xfrm>
      </p:grpSpPr>
      <p:sp>
        <p:nvSpPr>
          <p:cNvPr id="2" name="Freeform 2"/>
          <p:cNvSpPr/>
          <p:nvPr/>
        </p:nvSpPr>
        <p:spPr>
          <a:xfrm>
            <a:off x="4100582" y="291763"/>
            <a:ext cx="14187418" cy="5958715"/>
          </a:xfrm>
          <a:custGeom>
            <a:avLst/>
            <a:gdLst/>
            <a:ahLst/>
            <a:cxnLst/>
            <a:rect l="l" t="t" r="r" b="b"/>
            <a:pathLst>
              <a:path w="14187418" h="5958715">
                <a:moveTo>
                  <a:pt x="0" y="0"/>
                </a:moveTo>
                <a:lnTo>
                  <a:pt x="14187418" y="0"/>
                </a:lnTo>
                <a:lnTo>
                  <a:pt x="14187418" y="5958715"/>
                </a:lnTo>
                <a:lnTo>
                  <a:pt x="0" y="5958715"/>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11380482" y="1028700"/>
            <a:ext cx="6050268" cy="8665523"/>
            <a:chOff x="0" y="0"/>
            <a:chExt cx="4433570" cy="6350000"/>
          </a:xfrm>
        </p:grpSpPr>
        <p:sp>
          <p:nvSpPr>
            <p:cNvPr id="4" name="Freeform 4"/>
            <p:cNvSpPr/>
            <p:nvPr/>
          </p:nvSpPr>
          <p:spPr>
            <a:xfrm>
              <a:off x="0" y="0"/>
              <a:ext cx="4433570" cy="6350000"/>
            </a:xfrm>
            <a:custGeom>
              <a:avLst/>
              <a:gdLst/>
              <a:ahLst/>
              <a:cxnLst/>
              <a:rect l="l" t="t" r="r" b="b"/>
              <a:pathLst>
                <a:path w="4433570" h="6350000">
                  <a:moveTo>
                    <a:pt x="2217420" y="0"/>
                  </a:moveTo>
                  <a:lnTo>
                    <a:pt x="2217420" y="0"/>
                  </a:lnTo>
                  <a:cubicBezTo>
                    <a:pt x="3441700" y="0"/>
                    <a:pt x="4433570" y="993140"/>
                    <a:pt x="4433570" y="2217420"/>
                  </a:cubicBezTo>
                  <a:lnTo>
                    <a:pt x="4433570" y="6350000"/>
                  </a:lnTo>
                  <a:lnTo>
                    <a:pt x="4433570" y="6350000"/>
                  </a:lnTo>
                  <a:lnTo>
                    <a:pt x="0" y="6350000"/>
                  </a:lnTo>
                  <a:lnTo>
                    <a:pt x="0" y="6350000"/>
                  </a:lnTo>
                  <a:lnTo>
                    <a:pt x="0" y="2217420"/>
                  </a:lnTo>
                  <a:cubicBezTo>
                    <a:pt x="0" y="993140"/>
                    <a:pt x="993140" y="0"/>
                    <a:pt x="2217420" y="0"/>
                  </a:cubicBezTo>
                  <a:close/>
                </a:path>
              </a:pathLst>
            </a:custGeom>
            <a:blipFill>
              <a:blip r:embed="rId4"/>
              <a:stretch>
                <a:fillRect l="-57419" r="-57419"/>
              </a:stretch>
            </a:blipFill>
          </p:spPr>
        </p:sp>
      </p:grpSp>
      <p:sp>
        <p:nvSpPr>
          <p:cNvPr id="5" name="TextBox 5"/>
          <p:cNvSpPr txBox="1"/>
          <p:nvPr/>
        </p:nvSpPr>
        <p:spPr>
          <a:xfrm>
            <a:off x="317612" y="167938"/>
            <a:ext cx="7591483" cy="2228215"/>
          </a:xfrm>
          <a:prstGeom prst="rect">
            <a:avLst/>
          </a:prstGeom>
        </p:spPr>
        <p:txBody>
          <a:bodyPr lIns="0" tIns="0" rIns="0" bIns="0" rtlCol="0" anchor="t">
            <a:spAutoFit/>
          </a:bodyPr>
          <a:lstStyle/>
          <a:p>
            <a:pPr marL="0" lvl="0" indent="0">
              <a:lnSpc>
                <a:spcPts val="8960"/>
              </a:lnSpc>
              <a:spcBef>
                <a:spcPct val="0"/>
              </a:spcBef>
            </a:pPr>
            <a:r>
              <a:rPr lang="en-US" sz="6400">
                <a:solidFill>
                  <a:srgbClr val="6C5147"/>
                </a:solidFill>
                <a:latin typeface="Open Sauce Bold"/>
              </a:rPr>
              <a:t>PERBEDAAN dari PKM lain</a:t>
            </a:r>
          </a:p>
        </p:txBody>
      </p:sp>
      <p:sp>
        <p:nvSpPr>
          <p:cNvPr id="6" name="TextBox 6"/>
          <p:cNvSpPr txBox="1"/>
          <p:nvPr/>
        </p:nvSpPr>
        <p:spPr>
          <a:xfrm>
            <a:off x="317612" y="3030317"/>
            <a:ext cx="10460223" cy="123290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6C5147"/>
                </a:solidFill>
                <a:latin typeface="Open Sans Extra Bold"/>
              </a:rPr>
              <a:t>Meningkatkan Kesehatan Mental Mahasiswa</a:t>
            </a:r>
          </a:p>
        </p:txBody>
      </p:sp>
      <p:sp>
        <p:nvSpPr>
          <p:cNvPr id="7" name="TextBox 7"/>
          <p:cNvSpPr txBox="1"/>
          <p:nvPr/>
        </p:nvSpPr>
        <p:spPr>
          <a:xfrm>
            <a:off x="317612" y="4539250"/>
            <a:ext cx="8826388" cy="123290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6C5147"/>
                </a:solidFill>
                <a:latin typeface="Open Sans Extra Bold"/>
              </a:rPr>
              <a:t>Meningkatkan kualitas layanan kesehatan mental</a:t>
            </a:r>
          </a:p>
        </p:txBody>
      </p:sp>
      <p:sp>
        <p:nvSpPr>
          <p:cNvPr id="8" name="TextBox 8"/>
          <p:cNvSpPr txBox="1"/>
          <p:nvPr/>
        </p:nvSpPr>
        <p:spPr>
          <a:xfrm>
            <a:off x="317612" y="6048375"/>
            <a:ext cx="8629650" cy="186155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6C5147"/>
                </a:solidFill>
                <a:latin typeface="Open Sans Extra Bold"/>
              </a:rPr>
              <a:t>Peningkatan Kesehatan Mental Mahasiswa Melalui Program Senam Pijat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1"/>
        </a:solidFill>
        <a:effectLst/>
      </p:bgPr>
    </p:bg>
    <p:spTree>
      <p:nvGrpSpPr>
        <p:cNvPr id="1" name=""/>
        <p:cNvGrpSpPr/>
        <p:nvPr/>
      </p:nvGrpSpPr>
      <p:grpSpPr>
        <a:xfrm>
          <a:off x="0" y="0"/>
          <a:ext cx="0" cy="0"/>
          <a:chOff x="0" y="0"/>
          <a:chExt cx="0" cy="0"/>
        </a:xfrm>
      </p:grpSpPr>
      <p:sp>
        <p:nvSpPr>
          <p:cNvPr id="2" name="Freeform 2"/>
          <p:cNvSpPr/>
          <p:nvPr/>
        </p:nvSpPr>
        <p:spPr>
          <a:xfrm rot="5400000">
            <a:off x="-1439540" y="3877321"/>
            <a:ext cx="16279720" cy="3403941"/>
          </a:xfrm>
          <a:custGeom>
            <a:avLst/>
            <a:gdLst/>
            <a:ahLst/>
            <a:cxnLst/>
            <a:rect l="l" t="t" r="r" b="b"/>
            <a:pathLst>
              <a:path w="16279720" h="3403941">
                <a:moveTo>
                  <a:pt x="0" y="0"/>
                </a:moveTo>
                <a:lnTo>
                  <a:pt x="16279720" y="0"/>
                </a:lnTo>
                <a:lnTo>
                  <a:pt x="16279720" y="3403941"/>
                </a:lnTo>
                <a:lnTo>
                  <a:pt x="0" y="34039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66925" y="4003040"/>
            <a:ext cx="6837704" cy="2223770"/>
          </a:xfrm>
          <a:prstGeom prst="rect">
            <a:avLst/>
          </a:prstGeom>
        </p:spPr>
        <p:txBody>
          <a:bodyPr lIns="0" tIns="0" rIns="0" bIns="0" rtlCol="0" anchor="t">
            <a:spAutoFit/>
          </a:bodyPr>
          <a:lstStyle/>
          <a:p>
            <a:pPr marL="0" lvl="0" indent="0">
              <a:lnSpc>
                <a:spcPts val="4480"/>
              </a:lnSpc>
              <a:spcBef>
                <a:spcPct val="0"/>
              </a:spcBef>
            </a:pPr>
            <a:r>
              <a:rPr lang="en-US" sz="3200">
                <a:solidFill>
                  <a:srgbClr val="A26E52"/>
                </a:solidFill>
                <a:latin typeface="Open Sauce Bold"/>
              </a:rPr>
              <a:t>TUJUAN PKM "Pengembangan Aplikasi Konseling Online untuk Meningkatkan Mental Mahasiswa"</a:t>
            </a:r>
          </a:p>
        </p:txBody>
      </p:sp>
      <p:sp>
        <p:nvSpPr>
          <p:cNvPr id="4" name="TextBox 4"/>
          <p:cNvSpPr txBox="1"/>
          <p:nvPr/>
        </p:nvSpPr>
        <p:spPr>
          <a:xfrm>
            <a:off x="8757834" y="2314235"/>
            <a:ext cx="7301865" cy="60425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A26E52"/>
                </a:solidFill>
                <a:latin typeface="Open Sans Extra Bold"/>
              </a:rPr>
              <a:t>Meningkatkan aksesibilitas</a:t>
            </a:r>
          </a:p>
        </p:txBody>
      </p:sp>
      <p:sp>
        <p:nvSpPr>
          <p:cNvPr id="5" name="TextBox 5"/>
          <p:cNvSpPr txBox="1"/>
          <p:nvPr/>
        </p:nvSpPr>
        <p:spPr>
          <a:xfrm>
            <a:off x="8757834" y="3403114"/>
            <a:ext cx="9885710" cy="123290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A26E52"/>
                </a:solidFill>
                <a:latin typeface="Open Sans Extra Bold"/>
              </a:rPr>
              <a:t>Meningkatkan kesadaran akan kesehatan mental</a:t>
            </a:r>
          </a:p>
        </p:txBody>
      </p:sp>
      <p:sp>
        <p:nvSpPr>
          <p:cNvPr id="6" name="TextBox 6"/>
          <p:cNvSpPr txBox="1"/>
          <p:nvPr/>
        </p:nvSpPr>
        <p:spPr>
          <a:xfrm>
            <a:off x="8785050" y="5121790"/>
            <a:ext cx="8829794" cy="60425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A26E52"/>
                </a:solidFill>
                <a:latin typeface="Open Sans Extra Bold"/>
              </a:rPr>
              <a:t>Memberikan dukungan emosional</a:t>
            </a:r>
          </a:p>
        </p:txBody>
      </p:sp>
      <p:sp>
        <p:nvSpPr>
          <p:cNvPr id="7" name="TextBox 7"/>
          <p:cNvSpPr txBox="1"/>
          <p:nvPr/>
        </p:nvSpPr>
        <p:spPr>
          <a:xfrm>
            <a:off x="8785050" y="6211815"/>
            <a:ext cx="5341977" cy="60425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A26E52"/>
                </a:solidFill>
                <a:latin typeface="Open Sans Extra Bold"/>
              </a:rPr>
              <a:t>Mengurangi stigma</a:t>
            </a:r>
          </a:p>
        </p:txBody>
      </p:sp>
      <p:sp>
        <p:nvSpPr>
          <p:cNvPr id="8" name="TextBox 8"/>
          <p:cNvSpPr txBox="1"/>
          <p:nvPr/>
        </p:nvSpPr>
        <p:spPr>
          <a:xfrm>
            <a:off x="8752248" y="7301840"/>
            <a:ext cx="8895398" cy="604250"/>
          </a:xfrm>
          <a:prstGeom prst="rect">
            <a:avLst/>
          </a:prstGeom>
        </p:spPr>
        <p:txBody>
          <a:bodyPr lIns="0" tIns="0" rIns="0" bIns="0" rtlCol="0" anchor="t">
            <a:spAutoFit/>
          </a:bodyPr>
          <a:lstStyle/>
          <a:p>
            <a:pPr marL="774136" lvl="1" indent="-387068">
              <a:lnSpc>
                <a:spcPts val="5019"/>
              </a:lnSpc>
              <a:buFont typeface="Arial"/>
              <a:buChar char="•"/>
            </a:pPr>
            <a:r>
              <a:rPr lang="en-US" sz="3585">
                <a:solidFill>
                  <a:srgbClr val="A26E52"/>
                </a:solidFill>
                <a:latin typeface="Open Sans Extra Bold"/>
              </a:rPr>
              <a:t>Meningkatkan efisiensi pelayanan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536</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Open Sauce Bold</vt:lpstr>
      <vt:lpstr>Open Sauce</vt:lpstr>
      <vt:lpstr>Open Sans Bold</vt:lpstr>
      <vt:lpstr>Arial</vt:lpstr>
      <vt:lpstr>Open Sauce Medium</vt:lpstr>
      <vt:lpstr>Open Sauce Light</vt:lpstr>
      <vt:lpstr>Open Sans Extra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Video Tutorial Bentuk Bergaris Elegan Warna Almond Pudar</dc:title>
  <dc:creator>Sandy</dc:creator>
  <cp:lastModifiedBy>Sandy Fanany</cp:lastModifiedBy>
  <cp:revision>3</cp:revision>
  <dcterms:created xsi:type="dcterms:W3CDTF">2006-08-16T00:00:00Z</dcterms:created>
  <dcterms:modified xsi:type="dcterms:W3CDTF">2023-07-10T13:59:02Z</dcterms:modified>
  <dc:identifier>DAFoPNcWmRA</dc:identifier>
</cp:coreProperties>
</file>