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5" r:id="rId5"/>
    <p:sldId id="347" r:id="rId6"/>
    <p:sldId id="348" r:id="rId7"/>
    <p:sldId id="350" r:id="rId8"/>
    <p:sldId id="351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74655-0846-7DCA-D86F-01D733458419}" v="460" dt="2025-04-24T20:53:07.255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5" autoAdjust="0"/>
    <p:restoredTop sz="95928" autoAdjust="0"/>
  </p:normalViewPr>
  <p:slideViewPr>
    <p:cSldViewPr snapToGrid="0">
      <p:cViewPr>
        <p:scale>
          <a:sx n="100" d="100"/>
          <a:sy n="100" d="100"/>
        </p:scale>
        <p:origin x="211" y="-451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44" y="883920"/>
            <a:ext cx="10282686" cy="1810398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dirty="0">
                <a:solidFill>
                  <a:srgbClr val="000000"/>
                </a:solidFill>
                <a:latin typeface="Arial"/>
                <a:cs typeface="Arial"/>
              </a:rPr>
              <a:t>BAN6440: Applied machine learning for analytics</a:t>
            </a:r>
            <a:r>
              <a:rPr lang="en-US" sz="40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8243" y="3157268"/>
            <a:ext cx="10147388" cy="3001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Milestone 1: Spam Filtering Email System Using Machine Learning Algorithm</a:t>
            </a:r>
            <a:endParaRPr lang="en-US" sz="3200" b="1" dirty="0">
              <a:solidFill>
                <a:schemeClr val="tx1"/>
              </a:solidFill>
              <a:ea typeface="Source Sans Pro Light"/>
            </a:endParaRPr>
          </a:p>
          <a:p>
            <a:pPr algn="ctr"/>
            <a:endParaRPr lang="en-US" sz="3200" b="1" dirty="0">
              <a:solidFill>
                <a:schemeClr val="tx1"/>
              </a:solidFill>
              <a:ea typeface="Source Sans Pro Light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ea typeface="Source Sans Pro Light"/>
              </a:rPr>
              <a:t>Tuyishime</a:t>
            </a:r>
            <a:r>
              <a:rPr lang="en-US" sz="3200" b="1" dirty="0">
                <a:solidFill>
                  <a:schemeClr val="tx1"/>
                </a:solidFill>
                <a:ea typeface="Source Sans Pro Light"/>
              </a:rPr>
              <a:t> Sandrine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0948"/>
            <a:ext cx="4802373" cy="14247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954259"/>
            <a:ext cx="4802735" cy="2992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Objective: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Build a machine learning model to classify emails as spam or not spam.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Dataset: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Email spam dataset containing text content and labels.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Importance: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Helps automate email filtering and reduce user exposure to unwanted content.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ea typeface="Source Sans Pro Light"/>
            </a:endParaRP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920750"/>
            <a:ext cx="5713412" cy="5029200"/>
          </a:xfrm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Thought Process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Understand the dataset 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Preprocess data: clean text, lemmatize.</a:t>
            </a:r>
            <a:endParaRPr lang="en-US">
              <a:solidFill>
                <a:schemeClr val="tx1"/>
              </a:solidFill>
              <a:ea typeface="Source Sans Pro Ligh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Balance the dataset to handle class imbalance.</a:t>
            </a:r>
            <a:endParaRPr lang="en-US">
              <a:solidFill>
                <a:schemeClr val="tx1"/>
              </a:solidFill>
              <a:ea typeface="Source Sans Pro Ligh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Vectorize text using TF-IDF.</a:t>
            </a:r>
            <a:endParaRPr lang="en-US">
              <a:solidFill>
                <a:schemeClr val="tx1"/>
              </a:solidFill>
              <a:ea typeface="Source Sans Pro Ligh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Split data into training and test sets.</a:t>
            </a:r>
            <a:endParaRPr lang="en-US">
              <a:solidFill>
                <a:schemeClr val="tx1"/>
              </a:solidFill>
              <a:ea typeface="Source Sans Pro Ligh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Train multiple machine learning models.</a:t>
            </a:r>
            <a:endParaRPr lang="en-US">
              <a:solidFill>
                <a:schemeClr val="tx1"/>
              </a:solidFill>
              <a:ea typeface="Source Sans Pro Ligh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Evaluate models and visualize results.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772660"/>
            <a:ext cx="4563374" cy="9420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Challenges Encountered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4953001" cy="35004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Class Imbalance: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Original data had more non-spam emails.</a:t>
            </a:r>
            <a:endParaRPr lang="en-US" noProof="1">
              <a:solidFill>
                <a:schemeClr val="tx1"/>
              </a:solidFill>
              <a:ea typeface="Source Sans Pro Light"/>
            </a:endParaRPr>
          </a:p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Text Noise: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Raw emails had inconsistent formatting and unnecessary tokens.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Model Accuracy: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Some models underperformed </a:t>
            </a:r>
            <a:endParaRPr lang="en-US" noProof="1">
              <a:solidFill>
                <a:schemeClr val="tx1"/>
              </a:solidFill>
              <a:ea typeface="Source Sans Pro Light"/>
            </a:endParaRPr>
          </a:p>
          <a:p>
            <a:endParaRPr lang="en-US" noProof="1">
              <a:ea typeface="Source Sans Pro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CC98A-13B9-DAED-1898-4771587898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9360" y="1923248"/>
            <a:ext cx="5135880" cy="40755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Class Balancing: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Used downsampling to equalize spam and not-spam counts.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Text Cleaning: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Removed 'Subject' line, punctuation, stopwords.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Lemmatization: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Applied WordNet lemmatizer to reduce words to base form.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TF-IDF Vectorization: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Transformed text to numerical format with </a:t>
            </a:r>
            <a:r>
              <a:rPr lang="en-US" noProof="1">
                <a:solidFill>
                  <a:schemeClr val="tx1"/>
                </a:solidFill>
                <a:latin typeface="Consolas"/>
              </a:rPr>
              <a:t>max_features=2000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noProof="1">
                <a:solidFill>
                  <a:schemeClr val="tx1"/>
                </a:solidFill>
                <a:latin typeface="Consolas"/>
              </a:rPr>
              <a:t>ngram_range=(1,2)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r>
              <a:rPr lang="en-US" b="1" noProof="1">
                <a:solidFill>
                  <a:schemeClr val="tx1"/>
                </a:solidFill>
                <a:ea typeface="+mn-lt"/>
                <a:cs typeface="+mn-lt"/>
              </a:rPr>
              <a:t>Model Tuning:</a:t>
            </a:r>
            <a:r>
              <a:rPr lang="en-US" noProof="1">
                <a:solidFill>
                  <a:schemeClr val="tx1"/>
                </a:solidFill>
                <a:ea typeface="+mn-lt"/>
                <a:cs typeface="+mn-lt"/>
              </a:rPr>
              <a:t> Used Logistic Regression with penalty='l2' and solver='liblinear'.</a:t>
            </a:r>
            <a:endParaRPr lang="en-US" dirty="0">
              <a:solidFill>
                <a:schemeClr val="tx1"/>
              </a:solidFill>
            </a:endParaRPr>
          </a:p>
          <a:p>
            <a:endParaRPr lang="en-US" noProof="1">
              <a:ea typeface="Source Sans Pro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C5C5142-1029-3F06-47B3-715F5D692C59}"/>
              </a:ext>
            </a:extLst>
          </p:cNvPr>
          <p:cNvSpPr txBox="1">
            <a:spLocks/>
          </p:cNvSpPr>
          <p:nvPr/>
        </p:nvSpPr>
        <p:spPr>
          <a:xfrm>
            <a:off x="6099738" y="752532"/>
            <a:ext cx="4563374" cy="942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Solution Implemented</a:t>
            </a: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686396"/>
            <a:ext cx="2579299" cy="8270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1" y="2153285"/>
            <a:ext cx="3261359" cy="1746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a typeface="Source Sans Pro Light"/>
              </a:rPr>
              <a:t>Logistic Regression: 0.81 </a:t>
            </a:r>
          </a:p>
          <a:p>
            <a:r>
              <a:rPr lang="en-US" sz="2000" dirty="0">
                <a:solidFill>
                  <a:schemeClr val="tx1"/>
                </a:solidFill>
                <a:ea typeface="Source Sans Pro Light"/>
              </a:rPr>
              <a:t>Linear Regression : 0.81</a:t>
            </a:r>
          </a:p>
          <a:p>
            <a:r>
              <a:rPr lang="en-US" sz="2000" dirty="0">
                <a:solidFill>
                  <a:schemeClr val="tx1"/>
                </a:solidFill>
                <a:ea typeface="Source Sans Pro Light"/>
              </a:rPr>
              <a:t>Perceptron : 0.81</a:t>
            </a:r>
          </a:p>
          <a:p>
            <a:endParaRPr lang="en-US" dirty="0"/>
          </a:p>
          <a:p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56E6723A-B681-9689-7209-252F2433F9D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096162" y="1505669"/>
            <a:ext cx="2800495" cy="232149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3DA207-E662-420E-598F-BB6703974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052" y="4081373"/>
            <a:ext cx="3160142" cy="2036257"/>
          </a:xfrm>
          <a:prstGeom prst="rect">
            <a:avLst/>
          </a:prstGeom>
        </p:spPr>
      </p:pic>
      <p:pic>
        <p:nvPicPr>
          <p:cNvPr id="8" name="Picture 7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4C18126F-F136-3FC2-D71F-B883DBDF5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50" y="1391908"/>
            <a:ext cx="2915727" cy="2323805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66BE9815-B67B-8743-7F61-0DDCF21113F2}"/>
              </a:ext>
            </a:extLst>
          </p:cNvPr>
          <p:cNvSpPr txBox="1">
            <a:spLocks/>
          </p:cNvSpPr>
          <p:nvPr/>
        </p:nvSpPr>
        <p:spPr>
          <a:xfrm>
            <a:off x="7465587" y="551249"/>
            <a:ext cx="3413185" cy="827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Confusion Matrix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ABF012C-C735-82DB-132C-26C603954308}"/>
              </a:ext>
            </a:extLst>
          </p:cNvPr>
          <p:cNvSpPr txBox="1">
            <a:spLocks/>
          </p:cNvSpPr>
          <p:nvPr/>
        </p:nvSpPr>
        <p:spPr>
          <a:xfrm>
            <a:off x="923890" y="4232251"/>
            <a:ext cx="2959435" cy="1185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a typeface="Source Sans Pro Light"/>
              </a:rPr>
              <a:t>NB: </a:t>
            </a:r>
            <a:r>
              <a:rPr lang="en-US" sz="2000" b="0">
                <a:solidFill>
                  <a:schemeClr val="tx1"/>
                </a:solidFill>
                <a:ea typeface="+mn-lt"/>
                <a:cs typeface="+mn-lt"/>
              </a:rPr>
              <a:t>Logistic Regression with TF-IDF and lemmatization performed best.</a:t>
            </a:r>
            <a:endParaRPr lang="en-US" sz="2000" dirty="0">
              <a:solidFill>
                <a:schemeClr val="tx1"/>
              </a:solidFill>
              <a:ea typeface="Source Sans Pro Light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a typeface="Source Sans Pro Light"/>
            </a:endParaRPr>
          </a:p>
          <a:p>
            <a:endParaRPr lang="en-US" dirty="0"/>
          </a:p>
          <a:p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9456075" cy="3126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Successful spam classification using machine learning.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Improved accuracy with preprocessing and model tuning.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project successfully demonstrated that machine learning models can effectively classify spam emails when combined with thoughtful data preprocessing and model selection.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Logistic Regression exceeded the accuracy benchmark of 0.75, confirming its robustness.</a:t>
            </a: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  <a:ea typeface="Source Sans Pro Light"/>
            </a:endParaRPr>
          </a:p>
          <a:p>
            <a:endParaRPr lang="en-US" dirty="0"/>
          </a:p>
          <a:p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Widescreen</PresentationFormat>
  <Paragraphs>124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BAN6440: Applied machine learning for analytics </vt:lpstr>
      <vt:lpstr>Introduction</vt:lpstr>
      <vt:lpstr>Thought Process </vt:lpstr>
      <vt:lpstr>Challenges Encountered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156</cp:revision>
  <dcterms:created xsi:type="dcterms:W3CDTF">2025-04-24T19:50:54Z</dcterms:created>
  <dcterms:modified xsi:type="dcterms:W3CDTF">2025-04-24T21:00:18Z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