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9"/>
  </p:notesMasterIdLst>
  <p:sldIdLst>
    <p:sldId id="256" r:id="rId2"/>
    <p:sldId id="258" r:id="rId3"/>
    <p:sldId id="257" r:id="rId4"/>
    <p:sldId id="259" r:id="rId5"/>
    <p:sldId id="260" r:id="rId6"/>
    <p:sldId id="261" r:id="rId7"/>
    <p:sldId id="295" r:id="rId8"/>
    <p:sldId id="296" r:id="rId9"/>
    <p:sldId id="297" r:id="rId10"/>
    <p:sldId id="299" r:id="rId11"/>
    <p:sldId id="298" r:id="rId12"/>
    <p:sldId id="300" r:id="rId13"/>
    <p:sldId id="301" r:id="rId14"/>
    <p:sldId id="302" r:id="rId15"/>
    <p:sldId id="303" r:id="rId16"/>
    <p:sldId id="305" r:id="rId17"/>
    <p:sldId id="304" r:id="rId18"/>
  </p:sldIdLst>
  <p:sldSz cx="9144000" cy="5143500" type="screen16x9"/>
  <p:notesSz cx="6858000" cy="9144000"/>
  <p:embeddedFontLst>
    <p:embeddedFont>
      <p:font typeface="Biome" panose="020B0503030204020804" pitchFamily="34" charset="0"/>
      <p:regular r:id="rId20"/>
      <p:italic r:id="rId21"/>
    </p:embeddedFont>
    <p:embeddedFont>
      <p:font typeface="Titillium Web" panose="00000500000000000000" pitchFamily="2" charset="0"/>
      <p:regular r:id="rId22"/>
      <p:bold r:id="rId23"/>
      <p:italic r:id="rId24"/>
      <p:boldItalic r:id="rId25"/>
    </p:embeddedFont>
    <p:embeddedFont>
      <p:font typeface="Titillium Web ExtraLight" panose="00000300000000000000" pitchFamily="2" charset="0"/>
      <p:regular r:id="rId26"/>
      <p:bold r:id="rId27"/>
      <p:italic r:id="rId28"/>
      <p:boldItalic r:id="rId29"/>
    </p:embeddedFont>
    <p:embeddedFont>
      <p:font typeface="Titillium Web SemiBold" panose="00000700000000000000" pitchFamily="2" charset="0"/>
      <p:bold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EB44B9-4524-4C0D-8AF8-5427DF5A4584}">
  <a:tblStyle styleId="{65EB44B9-4524-4C0D-8AF8-5427DF5A458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6F2201-81D1-4D0E-8F2B-302A704BEF2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90" autoAdjust="0"/>
  </p:normalViewPr>
  <p:slideViewPr>
    <p:cSldViewPr snapToGrid="0">
      <p:cViewPr varScale="1">
        <p:scale>
          <a:sx n="81" d="100"/>
          <a:sy n="81" d="100"/>
        </p:scale>
        <p:origin x="8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7706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029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0334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17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5340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2340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9266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3423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328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8419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511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towardsdatascience.com/credit-risk-analysis-with-machine-learning-736e87e95996"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hyperlink" Target="https://towardsdatascience.com/credit-risk-modeling-with-machine-learning-8c8a2657b4c4" TargetMode="External"/><Relationship Id="rId5" Type="http://schemas.openxmlformats.org/officeDocument/2006/relationships/hyperlink" Target="https://www.kaggle.com/code/zhaoyunma/credit-risk-prediction" TargetMode="External"/><Relationship Id="rId4" Type="http://schemas.openxmlformats.org/officeDocument/2006/relationships/hyperlink" Target="https://shs.hal.science/halshs-01835164/document"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jpg"/><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hyperlink" Target="https://github.com/Tsaniyans" TargetMode="External"/><Relationship Id="rId4" Type="http://schemas.openxmlformats.org/officeDocument/2006/relationships/image" Target="../media/image4.png"/><Relationship Id="rId9" Type="http://schemas.microsoft.com/office/2007/relationships/hdphoto" Target="../media/hdphoto2.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microsoft.com/office/2007/relationships/hdphoto" Target="../media/hdphoto3.wdp"/><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ctrTitle"/>
          </p:nvPr>
        </p:nvSpPr>
        <p:spPr>
          <a:xfrm>
            <a:off x="255090" y="1452063"/>
            <a:ext cx="7225647" cy="20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000" b="1" dirty="0">
                <a:latin typeface="Titillium Web SemiBold" panose="020B0604020202020204" pitchFamily="2" charset="0"/>
                <a:cs typeface="Times New Roman" panose="02020603050405020304" pitchFamily="18" charset="0"/>
              </a:rPr>
              <a:t>Final Task Project-Based Intern : Data Scientist ID/X Partners</a:t>
            </a:r>
            <a:endParaRPr sz="5000" b="1" dirty="0">
              <a:latin typeface="Titillium Web SemiBold" panose="020B0604020202020204" pitchFamily="2" charset="0"/>
              <a:cs typeface="Times New Roman" panose="02020603050405020304" pitchFamily="18" charset="0"/>
            </a:endParaRPr>
          </a:p>
        </p:txBody>
      </p:sp>
      <p:sp>
        <p:nvSpPr>
          <p:cNvPr id="3" name="TextBox 2">
            <a:extLst>
              <a:ext uri="{FF2B5EF4-FFF2-40B4-BE49-F238E27FC236}">
                <a16:creationId xmlns:a16="http://schemas.microsoft.com/office/drawing/2014/main" id="{8C24F991-48A4-99B0-C0FE-AD9BBCB75491}"/>
              </a:ext>
            </a:extLst>
          </p:cNvPr>
          <p:cNvSpPr txBox="1"/>
          <p:nvPr/>
        </p:nvSpPr>
        <p:spPr>
          <a:xfrm>
            <a:off x="6928947" y="4866501"/>
            <a:ext cx="2743200" cy="276999"/>
          </a:xfrm>
          <a:prstGeom prst="rect">
            <a:avLst/>
          </a:prstGeom>
          <a:noFill/>
        </p:spPr>
        <p:txBody>
          <a:bodyPr wrap="square">
            <a:spAutoFit/>
          </a:bodyPr>
          <a:lstStyle/>
          <a:p>
            <a:r>
              <a:rPr lang="en" sz="1200" dirty="0">
                <a:solidFill>
                  <a:schemeClr val="bg1"/>
                </a:solidFill>
                <a:latin typeface="Biome" panose="020B0502040204020203" pitchFamily="34" charset="0"/>
                <a:cs typeface="Biome" panose="020B0502040204020203" pitchFamily="34" charset="0"/>
              </a:rPr>
              <a:t>Tsaniya Nur Sukma | 2023</a:t>
            </a:r>
            <a:endParaRPr lang="id-ID" sz="1200" dirty="0">
              <a:solidFill>
                <a:schemeClr val="bg1"/>
              </a:solidFill>
              <a:latin typeface="Biome" panose="020B0502040204020203" pitchFamily="34" charset="0"/>
              <a:cs typeface="Biome" panose="020B0502040204020203" pitchFamily="34" charset="0"/>
            </a:endParaRPr>
          </a:p>
        </p:txBody>
      </p:sp>
      <p:pic>
        <p:nvPicPr>
          <p:cNvPr id="1026" name="Picture 2" descr="Logo IDX Partners - Algoritma">
            <a:extLst>
              <a:ext uri="{FF2B5EF4-FFF2-40B4-BE49-F238E27FC236}">
                <a16:creationId xmlns:a16="http://schemas.microsoft.com/office/drawing/2014/main" id="{181731F3-37F6-AF08-93DB-1839F02FEE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1820" y="119901"/>
            <a:ext cx="2249706" cy="8327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akamin Academy - Home | Facebook">
            <a:extLst>
              <a:ext uri="{FF2B5EF4-FFF2-40B4-BE49-F238E27FC236}">
                <a16:creationId xmlns:a16="http://schemas.microsoft.com/office/drawing/2014/main" id="{526C13F9-9F7F-495B-F6F9-9381457C86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3421" y="119901"/>
            <a:ext cx="832727" cy="8327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579527" y="107225"/>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t>Data Storytelling and Data Visualization</a:t>
            </a:r>
            <a:endParaRPr sz="3600" b="1"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2" name="Picture 1">
            <a:extLst>
              <a:ext uri="{FF2B5EF4-FFF2-40B4-BE49-F238E27FC236}">
                <a16:creationId xmlns:a16="http://schemas.microsoft.com/office/drawing/2014/main" id="{F7EC07C0-71C8-AD9A-A6C9-0B1D2FB2558C}"/>
              </a:ext>
            </a:extLst>
          </p:cNvPr>
          <p:cNvPicPr>
            <a:picLocks noChangeAspect="1"/>
          </p:cNvPicPr>
          <p:nvPr/>
        </p:nvPicPr>
        <p:blipFill>
          <a:blip r:embed="rId3"/>
          <a:stretch>
            <a:fillRect/>
          </a:stretch>
        </p:blipFill>
        <p:spPr>
          <a:xfrm>
            <a:off x="355939" y="1369078"/>
            <a:ext cx="4507723" cy="3385199"/>
          </a:xfrm>
          <a:prstGeom prst="rect">
            <a:avLst/>
          </a:prstGeom>
        </p:spPr>
      </p:pic>
      <p:sp>
        <p:nvSpPr>
          <p:cNvPr id="4" name="Google Shape;801;p18">
            <a:extLst>
              <a:ext uri="{FF2B5EF4-FFF2-40B4-BE49-F238E27FC236}">
                <a16:creationId xmlns:a16="http://schemas.microsoft.com/office/drawing/2014/main" id="{76C5EE9D-2677-6F4E-B43F-C0A63737C20E}"/>
              </a:ext>
            </a:extLst>
          </p:cNvPr>
          <p:cNvSpPr txBox="1">
            <a:spLocks/>
          </p:cNvSpPr>
          <p:nvPr/>
        </p:nvSpPr>
        <p:spPr>
          <a:xfrm>
            <a:off x="5183044" y="2157149"/>
            <a:ext cx="3682231" cy="2036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spcBef>
                <a:spcPts val="600"/>
              </a:spcBef>
            </a:pPr>
            <a:r>
              <a:rPr lang="en-US" sz="1500" dirty="0">
                <a:solidFill>
                  <a:schemeClr val="bg1"/>
                </a:solidFill>
                <a:latin typeface="Titillium Web ExtraLight" panose="00000300000000000000" pitchFamily="2" charset="0"/>
              </a:rPr>
              <a:t>3. The histogram in the "</a:t>
            </a:r>
            <a:r>
              <a:rPr lang="en-US" sz="1500" dirty="0" err="1">
                <a:solidFill>
                  <a:schemeClr val="bg1"/>
                </a:solidFill>
                <a:latin typeface="Titillium Web ExtraLight" panose="00000300000000000000" pitchFamily="2" charset="0"/>
              </a:rPr>
              <a:t>loan_amnt</a:t>
            </a:r>
            <a:r>
              <a:rPr lang="en-US" sz="1500" dirty="0">
                <a:solidFill>
                  <a:schemeClr val="bg1"/>
                </a:solidFill>
                <a:latin typeface="Titillium Web ExtraLight" panose="00000300000000000000" pitchFamily="2" charset="0"/>
              </a:rPr>
              <a:t>" column shows the distribution of the number of loans granted, where the majority of loan amounts are in the range of 5000 to 20000.</a:t>
            </a:r>
          </a:p>
          <a:p>
            <a:pPr marL="0" indent="0">
              <a:spcBef>
                <a:spcPts val="600"/>
              </a:spcBef>
            </a:pPr>
            <a:endParaRPr lang="en-US" sz="1500" dirty="0">
              <a:solidFill>
                <a:schemeClr val="bg1"/>
              </a:solidFill>
              <a:latin typeface="Titillium Web ExtraLight" panose="00000300000000000000" pitchFamily="2" charset="0"/>
            </a:endParaRPr>
          </a:p>
        </p:txBody>
      </p:sp>
      <p:sp>
        <p:nvSpPr>
          <p:cNvPr id="5" name="TextBox 4">
            <a:extLst>
              <a:ext uri="{FF2B5EF4-FFF2-40B4-BE49-F238E27FC236}">
                <a16:creationId xmlns:a16="http://schemas.microsoft.com/office/drawing/2014/main" id="{E8BA83D2-EDD4-A8B6-12E5-BBCC99438C93}"/>
              </a:ext>
            </a:extLst>
          </p:cNvPr>
          <p:cNvSpPr txBox="1"/>
          <p:nvPr/>
        </p:nvSpPr>
        <p:spPr>
          <a:xfrm>
            <a:off x="6952596" y="4842386"/>
            <a:ext cx="2743200" cy="276999"/>
          </a:xfrm>
          <a:prstGeom prst="rect">
            <a:avLst/>
          </a:prstGeom>
          <a:noFill/>
        </p:spPr>
        <p:txBody>
          <a:bodyPr wrap="square">
            <a:spAutoFit/>
          </a:bodyPr>
          <a:lstStyle/>
          <a:p>
            <a:r>
              <a:rPr lang="en" sz="1200" dirty="0">
                <a:solidFill>
                  <a:schemeClr val="bg1"/>
                </a:solidFill>
                <a:latin typeface="Biome" panose="020B0502040204020203" pitchFamily="34" charset="0"/>
                <a:cs typeface="Biome" panose="020B0502040204020203" pitchFamily="34" charset="0"/>
              </a:rPr>
              <a:t>Tsaniya Nur Sukma | 2023</a:t>
            </a:r>
            <a:endParaRPr lang="id-ID" sz="1200" dirty="0">
              <a:solidFill>
                <a:schemeClr val="bg1"/>
              </a:solidFill>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1711260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579527" y="107225"/>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t>Data Storytelling and Data Visualization</a:t>
            </a:r>
            <a:endParaRPr sz="3600" b="1"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4" name="Picture 3">
            <a:extLst>
              <a:ext uri="{FF2B5EF4-FFF2-40B4-BE49-F238E27FC236}">
                <a16:creationId xmlns:a16="http://schemas.microsoft.com/office/drawing/2014/main" id="{A66021DA-8E0C-5C25-F8CC-61D2F7B4D743}"/>
              </a:ext>
            </a:extLst>
          </p:cNvPr>
          <p:cNvPicPr>
            <a:picLocks noChangeAspect="1"/>
          </p:cNvPicPr>
          <p:nvPr/>
        </p:nvPicPr>
        <p:blipFill>
          <a:blip r:embed="rId3"/>
          <a:stretch>
            <a:fillRect/>
          </a:stretch>
        </p:blipFill>
        <p:spPr>
          <a:xfrm>
            <a:off x="329414" y="1259680"/>
            <a:ext cx="4936269" cy="3549114"/>
          </a:xfrm>
          <a:prstGeom prst="rect">
            <a:avLst/>
          </a:prstGeom>
        </p:spPr>
      </p:pic>
      <p:sp>
        <p:nvSpPr>
          <p:cNvPr id="5" name="Google Shape;801;p18">
            <a:extLst>
              <a:ext uri="{FF2B5EF4-FFF2-40B4-BE49-F238E27FC236}">
                <a16:creationId xmlns:a16="http://schemas.microsoft.com/office/drawing/2014/main" id="{D61F79B7-F71F-948A-E0CA-53DBE29497B6}"/>
              </a:ext>
            </a:extLst>
          </p:cNvPr>
          <p:cNvSpPr txBox="1">
            <a:spLocks/>
          </p:cNvSpPr>
          <p:nvPr/>
        </p:nvSpPr>
        <p:spPr>
          <a:xfrm>
            <a:off x="5375058" y="1857604"/>
            <a:ext cx="3682231" cy="1792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spcBef>
                <a:spcPts val="600"/>
              </a:spcBef>
            </a:pPr>
            <a:endParaRPr lang="en-US" sz="1500" dirty="0">
              <a:solidFill>
                <a:schemeClr val="bg1"/>
              </a:solidFill>
              <a:latin typeface="Titillium Web ExtraLight" panose="00000300000000000000" pitchFamily="2" charset="0"/>
            </a:endParaRPr>
          </a:p>
          <a:p>
            <a:pPr marL="0" indent="0">
              <a:spcBef>
                <a:spcPts val="600"/>
              </a:spcBef>
            </a:pPr>
            <a:r>
              <a:rPr lang="en-US" sz="1500" dirty="0">
                <a:solidFill>
                  <a:schemeClr val="bg1"/>
                </a:solidFill>
                <a:latin typeface="Titillium Web ExtraLight" panose="00000300000000000000" pitchFamily="2" charset="0"/>
              </a:rPr>
              <a:t>4. The </a:t>
            </a:r>
            <a:r>
              <a:rPr lang="en-US" sz="1500" dirty="0" err="1">
                <a:solidFill>
                  <a:schemeClr val="bg1"/>
                </a:solidFill>
                <a:latin typeface="Titillium Web ExtraLight" panose="00000300000000000000" pitchFamily="2" charset="0"/>
              </a:rPr>
              <a:t>countplot</a:t>
            </a:r>
            <a:r>
              <a:rPr lang="en-US" sz="1500" dirty="0">
                <a:solidFill>
                  <a:schemeClr val="bg1"/>
                </a:solidFill>
                <a:latin typeface="Titillium Web ExtraLight" panose="00000300000000000000" pitchFamily="2" charset="0"/>
              </a:rPr>
              <a:t> in the "term" column shows the distribution of loan terms, where the majority of borrowers choose a term of 36 months (3 years).</a:t>
            </a:r>
          </a:p>
          <a:p>
            <a:pPr marL="0" indent="0">
              <a:spcBef>
                <a:spcPts val="600"/>
              </a:spcBef>
            </a:pPr>
            <a:endParaRPr lang="en-US" sz="1500" dirty="0">
              <a:solidFill>
                <a:schemeClr val="bg1"/>
              </a:solidFill>
              <a:latin typeface="Titillium Web ExtraLight" panose="00000300000000000000" pitchFamily="2" charset="0"/>
            </a:endParaRPr>
          </a:p>
        </p:txBody>
      </p:sp>
      <p:sp>
        <p:nvSpPr>
          <p:cNvPr id="8" name="TextBox 7">
            <a:extLst>
              <a:ext uri="{FF2B5EF4-FFF2-40B4-BE49-F238E27FC236}">
                <a16:creationId xmlns:a16="http://schemas.microsoft.com/office/drawing/2014/main" id="{1B513DFE-7D28-BB39-EC10-B6FBCF459212}"/>
              </a:ext>
            </a:extLst>
          </p:cNvPr>
          <p:cNvSpPr txBox="1"/>
          <p:nvPr/>
        </p:nvSpPr>
        <p:spPr>
          <a:xfrm>
            <a:off x="6952596" y="4842386"/>
            <a:ext cx="2743200" cy="276999"/>
          </a:xfrm>
          <a:prstGeom prst="rect">
            <a:avLst/>
          </a:prstGeom>
          <a:noFill/>
        </p:spPr>
        <p:txBody>
          <a:bodyPr wrap="square">
            <a:spAutoFit/>
          </a:bodyPr>
          <a:lstStyle/>
          <a:p>
            <a:r>
              <a:rPr lang="en" sz="1200" dirty="0">
                <a:solidFill>
                  <a:schemeClr val="bg1"/>
                </a:solidFill>
                <a:latin typeface="Biome" panose="020B0502040204020203" pitchFamily="34" charset="0"/>
                <a:cs typeface="Biome" panose="020B0502040204020203" pitchFamily="34" charset="0"/>
              </a:rPr>
              <a:t>Tsaniya Nur Sukma | 2023</a:t>
            </a:r>
            <a:endParaRPr lang="id-ID" sz="1200" dirty="0">
              <a:solidFill>
                <a:schemeClr val="bg1"/>
              </a:solidFill>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152542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body" idx="1"/>
          </p:nvPr>
        </p:nvSpPr>
        <p:spPr>
          <a:xfrm>
            <a:off x="438606" y="1604446"/>
            <a:ext cx="8426669" cy="1698124"/>
          </a:xfrm>
          <a:prstGeom prst="rect">
            <a:avLst/>
          </a:prstGeom>
        </p:spPr>
        <p:txBody>
          <a:bodyPr spcFirstLastPara="1" wrap="square" lIns="91425" tIns="91425" rIns="91425" bIns="91425" anchor="t" anchorCtr="0">
            <a:noAutofit/>
          </a:bodyPr>
          <a:lstStyle/>
          <a:p>
            <a:pPr marL="0" indent="0">
              <a:spcBef>
                <a:spcPts val="600"/>
              </a:spcBef>
            </a:pPr>
            <a:r>
              <a:rPr lang="en-US" sz="2800" dirty="0">
                <a:solidFill>
                  <a:schemeClr val="bg1"/>
                </a:solidFill>
                <a:latin typeface="Titillium Web ExtraLight" panose="00000300000000000000" pitchFamily="2" charset="0"/>
              </a:rPr>
              <a:t>The distribution of each of these columns can provide important information for data scientists in making credit risk prediction models, such as estimating the probability of default on a loan or predicting the number of loans to be approved.</a:t>
            </a:r>
          </a:p>
        </p:txBody>
      </p:sp>
      <p:sp>
        <p:nvSpPr>
          <p:cNvPr id="802" name="Google Shape;802;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4" name="TextBox 3">
            <a:extLst>
              <a:ext uri="{FF2B5EF4-FFF2-40B4-BE49-F238E27FC236}">
                <a16:creationId xmlns:a16="http://schemas.microsoft.com/office/drawing/2014/main" id="{B91158B8-2327-C9A4-6C3A-32665F8CD631}"/>
              </a:ext>
            </a:extLst>
          </p:cNvPr>
          <p:cNvSpPr txBox="1"/>
          <p:nvPr/>
        </p:nvSpPr>
        <p:spPr>
          <a:xfrm>
            <a:off x="6952596" y="4842386"/>
            <a:ext cx="2743200" cy="276999"/>
          </a:xfrm>
          <a:prstGeom prst="rect">
            <a:avLst/>
          </a:prstGeom>
          <a:noFill/>
        </p:spPr>
        <p:txBody>
          <a:bodyPr wrap="square">
            <a:spAutoFit/>
          </a:bodyPr>
          <a:lstStyle/>
          <a:p>
            <a:r>
              <a:rPr lang="en" sz="1200" dirty="0">
                <a:solidFill>
                  <a:schemeClr val="bg1"/>
                </a:solidFill>
                <a:latin typeface="Biome" panose="020B0502040204020203" pitchFamily="34" charset="0"/>
                <a:cs typeface="Biome" panose="020B0502040204020203" pitchFamily="34" charset="0"/>
              </a:rPr>
              <a:t>Tsaniya Nur Sukma | 2023</a:t>
            </a:r>
            <a:endParaRPr lang="id-ID" sz="1200" dirty="0">
              <a:solidFill>
                <a:schemeClr val="bg1"/>
              </a:solidFill>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2401417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579527" y="107225"/>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t>Data Storytelling and Data Visualization</a:t>
            </a:r>
            <a:endParaRPr sz="3600" b="1"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5" name="Google Shape;801;p18">
            <a:extLst>
              <a:ext uri="{FF2B5EF4-FFF2-40B4-BE49-F238E27FC236}">
                <a16:creationId xmlns:a16="http://schemas.microsoft.com/office/drawing/2014/main" id="{D61F79B7-F71F-948A-E0CA-53DBE29497B6}"/>
              </a:ext>
            </a:extLst>
          </p:cNvPr>
          <p:cNvSpPr txBox="1">
            <a:spLocks/>
          </p:cNvSpPr>
          <p:nvPr/>
        </p:nvSpPr>
        <p:spPr>
          <a:xfrm>
            <a:off x="6014545" y="1022031"/>
            <a:ext cx="3003330" cy="1792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spcBef>
                <a:spcPts val="600"/>
              </a:spcBef>
            </a:pPr>
            <a:r>
              <a:rPr lang="en-US" sz="1500" dirty="0">
                <a:solidFill>
                  <a:schemeClr val="bg1"/>
                </a:solidFill>
                <a:latin typeface="Titillium Web ExtraLight" panose="00000300000000000000" pitchFamily="2" charset="0"/>
              </a:rPr>
              <a:t>It can be seen that most of the data is in a diagonal line which indicates that the amount of loan requested is almost the same as the amount of funds provided. However, there is also some data located below this diagonal line, indicating that the borrower may not obtain all the loans requested. In addition, there is also some data located above this diagonal line, which indicates that the borrower may borrow more than the amount proposed. The plot gives a good idea of ​​how funds and loans relate to each other in the dataset.</a:t>
            </a:r>
          </a:p>
        </p:txBody>
      </p:sp>
      <p:sp>
        <p:nvSpPr>
          <p:cNvPr id="8" name="TextBox 7">
            <a:extLst>
              <a:ext uri="{FF2B5EF4-FFF2-40B4-BE49-F238E27FC236}">
                <a16:creationId xmlns:a16="http://schemas.microsoft.com/office/drawing/2014/main" id="{1B513DFE-7D28-BB39-EC10-B6FBCF459212}"/>
              </a:ext>
            </a:extLst>
          </p:cNvPr>
          <p:cNvSpPr txBox="1"/>
          <p:nvPr/>
        </p:nvSpPr>
        <p:spPr>
          <a:xfrm>
            <a:off x="6952596" y="4842386"/>
            <a:ext cx="2743200" cy="276999"/>
          </a:xfrm>
          <a:prstGeom prst="rect">
            <a:avLst/>
          </a:prstGeom>
          <a:noFill/>
        </p:spPr>
        <p:txBody>
          <a:bodyPr wrap="square">
            <a:spAutoFit/>
          </a:bodyPr>
          <a:lstStyle/>
          <a:p>
            <a:r>
              <a:rPr lang="en" sz="1200" dirty="0">
                <a:solidFill>
                  <a:schemeClr val="bg1"/>
                </a:solidFill>
                <a:latin typeface="Biome" panose="020B0502040204020203" pitchFamily="34" charset="0"/>
                <a:cs typeface="Biome" panose="020B0502040204020203" pitchFamily="34" charset="0"/>
              </a:rPr>
              <a:t>Tsaniya Nur Sukma | 2023</a:t>
            </a:r>
            <a:endParaRPr lang="id-ID" sz="1200" dirty="0">
              <a:solidFill>
                <a:schemeClr val="bg1"/>
              </a:solidFill>
              <a:latin typeface="Biome" panose="020B0502040204020203" pitchFamily="34" charset="0"/>
              <a:cs typeface="Biome" panose="020B0502040204020203" pitchFamily="34" charset="0"/>
            </a:endParaRPr>
          </a:p>
        </p:txBody>
      </p:sp>
      <p:pic>
        <p:nvPicPr>
          <p:cNvPr id="3" name="Picture 2">
            <a:extLst>
              <a:ext uri="{FF2B5EF4-FFF2-40B4-BE49-F238E27FC236}">
                <a16:creationId xmlns:a16="http://schemas.microsoft.com/office/drawing/2014/main" id="{A22E95FE-AA06-0D16-35E0-3F4F991946BB}"/>
              </a:ext>
            </a:extLst>
          </p:cNvPr>
          <p:cNvPicPr>
            <a:picLocks noChangeAspect="1"/>
          </p:cNvPicPr>
          <p:nvPr/>
        </p:nvPicPr>
        <p:blipFill>
          <a:blip r:embed="rId3"/>
          <a:stretch>
            <a:fillRect/>
          </a:stretch>
        </p:blipFill>
        <p:spPr>
          <a:xfrm>
            <a:off x="219067" y="1189628"/>
            <a:ext cx="5726285" cy="3453317"/>
          </a:xfrm>
          <a:prstGeom prst="rect">
            <a:avLst/>
          </a:prstGeom>
        </p:spPr>
      </p:pic>
    </p:spTree>
    <p:extLst>
      <p:ext uri="{BB962C8B-B14F-4D97-AF65-F5344CB8AC3E}">
        <p14:creationId xmlns:p14="http://schemas.microsoft.com/office/powerpoint/2010/main" val="368693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366693" y="85841"/>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b="1" dirty="0"/>
              <a:t>A</a:t>
            </a:r>
            <a:r>
              <a:rPr lang="id-ID" sz="3600" b="1" dirty="0" err="1"/>
              <a:t>lgorithm</a:t>
            </a:r>
            <a:r>
              <a:rPr lang="id-ID" sz="3600" b="1" dirty="0"/>
              <a:t> </a:t>
            </a:r>
            <a:r>
              <a:rPr lang="en-US" sz="3600" b="1" dirty="0"/>
              <a:t>M</a:t>
            </a:r>
            <a:r>
              <a:rPr lang="id-ID" sz="3600" b="1" dirty="0" err="1"/>
              <a:t>odel</a:t>
            </a:r>
            <a:endParaRPr sz="3600" b="1"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5" name="Google Shape;801;p18">
            <a:extLst>
              <a:ext uri="{FF2B5EF4-FFF2-40B4-BE49-F238E27FC236}">
                <a16:creationId xmlns:a16="http://schemas.microsoft.com/office/drawing/2014/main" id="{D61F79B7-F71F-948A-E0CA-53DBE29497B6}"/>
              </a:ext>
            </a:extLst>
          </p:cNvPr>
          <p:cNvSpPr txBox="1">
            <a:spLocks/>
          </p:cNvSpPr>
          <p:nvPr/>
        </p:nvSpPr>
        <p:spPr>
          <a:xfrm>
            <a:off x="275896" y="1029915"/>
            <a:ext cx="7622627" cy="7358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spcBef>
                <a:spcPts val="600"/>
              </a:spcBef>
            </a:pPr>
            <a:r>
              <a:rPr lang="en-US" sz="1500" dirty="0">
                <a:solidFill>
                  <a:schemeClr val="bg1"/>
                </a:solidFill>
                <a:latin typeface="Titillium Web ExtraLight" panose="00000300000000000000" pitchFamily="2" charset="0"/>
              </a:rPr>
              <a:t>The algorithm used in making a credit risk prediction model is Logistic Regression</a:t>
            </a:r>
          </a:p>
        </p:txBody>
      </p:sp>
      <p:sp>
        <p:nvSpPr>
          <p:cNvPr id="8" name="TextBox 7">
            <a:extLst>
              <a:ext uri="{FF2B5EF4-FFF2-40B4-BE49-F238E27FC236}">
                <a16:creationId xmlns:a16="http://schemas.microsoft.com/office/drawing/2014/main" id="{1B513DFE-7D28-BB39-EC10-B6FBCF459212}"/>
              </a:ext>
            </a:extLst>
          </p:cNvPr>
          <p:cNvSpPr txBox="1"/>
          <p:nvPr/>
        </p:nvSpPr>
        <p:spPr>
          <a:xfrm>
            <a:off x="6952596" y="4842386"/>
            <a:ext cx="2743200" cy="276999"/>
          </a:xfrm>
          <a:prstGeom prst="rect">
            <a:avLst/>
          </a:prstGeom>
          <a:noFill/>
        </p:spPr>
        <p:txBody>
          <a:bodyPr wrap="square">
            <a:spAutoFit/>
          </a:bodyPr>
          <a:lstStyle/>
          <a:p>
            <a:r>
              <a:rPr lang="en" sz="1200" dirty="0">
                <a:solidFill>
                  <a:schemeClr val="bg1"/>
                </a:solidFill>
                <a:latin typeface="Biome" panose="020B0502040204020203" pitchFamily="34" charset="0"/>
                <a:cs typeface="Biome" panose="020B0502040204020203" pitchFamily="34" charset="0"/>
              </a:rPr>
              <a:t>Tsaniya Nur Sukma | 2023</a:t>
            </a:r>
            <a:endParaRPr lang="id-ID" sz="1200" dirty="0">
              <a:solidFill>
                <a:schemeClr val="bg1"/>
              </a:solidFill>
              <a:latin typeface="Biome" panose="020B0502040204020203" pitchFamily="34" charset="0"/>
              <a:cs typeface="Biome" panose="020B0502040204020203" pitchFamily="34" charset="0"/>
            </a:endParaRPr>
          </a:p>
        </p:txBody>
      </p:sp>
      <p:pic>
        <p:nvPicPr>
          <p:cNvPr id="9" name="Picture 8">
            <a:extLst>
              <a:ext uri="{FF2B5EF4-FFF2-40B4-BE49-F238E27FC236}">
                <a16:creationId xmlns:a16="http://schemas.microsoft.com/office/drawing/2014/main" id="{59007898-67B8-DE8C-8CB1-411F933436EE}"/>
              </a:ext>
            </a:extLst>
          </p:cNvPr>
          <p:cNvPicPr>
            <a:picLocks noChangeAspect="1"/>
          </p:cNvPicPr>
          <p:nvPr/>
        </p:nvPicPr>
        <p:blipFill>
          <a:blip r:embed="rId3"/>
          <a:stretch>
            <a:fillRect/>
          </a:stretch>
        </p:blipFill>
        <p:spPr>
          <a:xfrm>
            <a:off x="275896" y="2210554"/>
            <a:ext cx="5691352" cy="1900993"/>
          </a:xfrm>
          <a:prstGeom prst="rect">
            <a:avLst/>
          </a:prstGeom>
        </p:spPr>
      </p:pic>
      <p:sp>
        <p:nvSpPr>
          <p:cNvPr id="10" name="Google Shape;801;p18">
            <a:extLst>
              <a:ext uri="{FF2B5EF4-FFF2-40B4-BE49-F238E27FC236}">
                <a16:creationId xmlns:a16="http://schemas.microsoft.com/office/drawing/2014/main" id="{0ABB04E9-C550-258B-22E1-7328568B1C67}"/>
              </a:ext>
            </a:extLst>
          </p:cNvPr>
          <p:cNvSpPr txBox="1">
            <a:spLocks/>
          </p:cNvSpPr>
          <p:nvPr/>
        </p:nvSpPr>
        <p:spPr>
          <a:xfrm>
            <a:off x="2093534" y="1659024"/>
            <a:ext cx="2328993" cy="4755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spcBef>
                <a:spcPts val="600"/>
              </a:spcBef>
            </a:pPr>
            <a:r>
              <a:rPr lang="en-US" sz="1600" b="1" dirty="0">
                <a:solidFill>
                  <a:schemeClr val="bg1"/>
                </a:solidFill>
                <a:latin typeface="Titillium Web ExtraLight" panose="00000300000000000000" pitchFamily="2" charset="0"/>
              </a:rPr>
              <a:t>Input and Processing</a:t>
            </a:r>
          </a:p>
        </p:txBody>
      </p:sp>
      <p:pic>
        <p:nvPicPr>
          <p:cNvPr id="12" name="Picture 11">
            <a:extLst>
              <a:ext uri="{FF2B5EF4-FFF2-40B4-BE49-F238E27FC236}">
                <a16:creationId xmlns:a16="http://schemas.microsoft.com/office/drawing/2014/main" id="{AADA0667-0322-4307-763C-6B192B70EA4C}"/>
              </a:ext>
            </a:extLst>
          </p:cNvPr>
          <p:cNvPicPr>
            <a:picLocks noChangeAspect="1"/>
          </p:cNvPicPr>
          <p:nvPr/>
        </p:nvPicPr>
        <p:blipFill>
          <a:blip r:embed="rId4"/>
          <a:stretch>
            <a:fillRect/>
          </a:stretch>
        </p:blipFill>
        <p:spPr>
          <a:xfrm>
            <a:off x="6374908" y="2824891"/>
            <a:ext cx="2564456" cy="735824"/>
          </a:xfrm>
          <a:prstGeom prst="rect">
            <a:avLst/>
          </a:prstGeom>
        </p:spPr>
      </p:pic>
      <p:sp>
        <p:nvSpPr>
          <p:cNvPr id="13" name="Google Shape;801;p18">
            <a:extLst>
              <a:ext uri="{FF2B5EF4-FFF2-40B4-BE49-F238E27FC236}">
                <a16:creationId xmlns:a16="http://schemas.microsoft.com/office/drawing/2014/main" id="{25C4985A-4E64-819F-FCD2-7E1A107B5FC0}"/>
              </a:ext>
            </a:extLst>
          </p:cNvPr>
          <p:cNvSpPr txBox="1">
            <a:spLocks/>
          </p:cNvSpPr>
          <p:nvPr/>
        </p:nvSpPr>
        <p:spPr>
          <a:xfrm>
            <a:off x="7228497" y="2246296"/>
            <a:ext cx="1452671" cy="4755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spcBef>
                <a:spcPts val="600"/>
              </a:spcBef>
            </a:pPr>
            <a:r>
              <a:rPr lang="en-US" sz="1600" b="1" dirty="0">
                <a:solidFill>
                  <a:schemeClr val="bg1"/>
                </a:solidFill>
                <a:latin typeface="Titillium Web ExtraLight" panose="00000300000000000000" pitchFamily="2" charset="0"/>
              </a:rPr>
              <a:t>Output</a:t>
            </a:r>
          </a:p>
        </p:txBody>
      </p:sp>
    </p:spTree>
    <p:extLst>
      <p:ext uri="{BB962C8B-B14F-4D97-AF65-F5344CB8AC3E}">
        <p14:creationId xmlns:p14="http://schemas.microsoft.com/office/powerpoint/2010/main" val="695959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366693" y="85841"/>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b="1" dirty="0"/>
              <a:t>A</a:t>
            </a:r>
            <a:r>
              <a:rPr lang="id-ID" sz="3600" b="1" dirty="0" err="1"/>
              <a:t>lgorithm</a:t>
            </a:r>
            <a:r>
              <a:rPr lang="id-ID" sz="3600" b="1" dirty="0"/>
              <a:t> </a:t>
            </a:r>
            <a:r>
              <a:rPr lang="en-US" sz="3600" b="1" dirty="0"/>
              <a:t>M</a:t>
            </a:r>
            <a:r>
              <a:rPr lang="id-ID" sz="3600" b="1" dirty="0" err="1"/>
              <a:t>odel</a:t>
            </a:r>
            <a:endParaRPr sz="3600" b="1"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5" name="Google Shape;801;p18">
            <a:extLst>
              <a:ext uri="{FF2B5EF4-FFF2-40B4-BE49-F238E27FC236}">
                <a16:creationId xmlns:a16="http://schemas.microsoft.com/office/drawing/2014/main" id="{D61F79B7-F71F-948A-E0CA-53DBE29497B6}"/>
              </a:ext>
            </a:extLst>
          </p:cNvPr>
          <p:cNvSpPr txBox="1">
            <a:spLocks/>
          </p:cNvSpPr>
          <p:nvPr/>
        </p:nvSpPr>
        <p:spPr>
          <a:xfrm>
            <a:off x="520261" y="1140273"/>
            <a:ext cx="8245366" cy="7358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lgn="just">
              <a:spcBef>
                <a:spcPts val="600"/>
              </a:spcBef>
            </a:pPr>
            <a:r>
              <a:rPr lang="en-US" sz="1500" dirty="0">
                <a:solidFill>
                  <a:schemeClr val="bg1"/>
                </a:solidFill>
                <a:latin typeface="Titillium Web ExtraLight" panose="00000300000000000000" pitchFamily="2" charset="0"/>
              </a:rPr>
              <a:t>From the results above, the accuracy, precision, recall, and F1-score values ​​of the classification model that has been made based on business metrics show how well the model performs in predicting the target label from the test data, where the greater these values, the better the model's performance. .</a:t>
            </a:r>
          </a:p>
          <a:p>
            <a:pPr marL="0" indent="0" algn="just">
              <a:spcBef>
                <a:spcPts val="600"/>
              </a:spcBef>
            </a:pPr>
            <a:endParaRPr lang="en-US" sz="1500" dirty="0">
              <a:solidFill>
                <a:schemeClr val="bg1"/>
              </a:solidFill>
              <a:latin typeface="Titillium Web ExtraLight" panose="00000300000000000000" pitchFamily="2" charset="0"/>
            </a:endParaRPr>
          </a:p>
          <a:p>
            <a:pPr marL="0" indent="0" algn="just">
              <a:spcBef>
                <a:spcPts val="600"/>
              </a:spcBef>
            </a:pPr>
            <a:r>
              <a:rPr lang="en-US" sz="1500" dirty="0">
                <a:solidFill>
                  <a:schemeClr val="bg1"/>
                </a:solidFill>
                <a:latin typeface="Titillium Web ExtraLight" panose="00000300000000000000" pitchFamily="2" charset="0"/>
              </a:rPr>
              <a:t>In that case, an accuracy value of 0.48 indicates that the model has a low level of accuracy in predicting the target label from the test data. Meanwhile, the precision, recall, and F1-score values ​​show the model's performance in the 'Charged Off' class, where the precision value of 0.52 indicates that of all the predictions for the 'Charged Off' class, around 52% of the predictions actually belong to the 'Charged Off' class. Charged Off'. Meanwhile, the recall value of 0.48 indicates that of all 'Charged Off' class data, only about 48% of the data was correctly predicted by the model. The low F1-score value of 0.31 indicates that the model's performance in predicting the 'Charged Off' class still needs to be improved.</a:t>
            </a:r>
          </a:p>
        </p:txBody>
      </p:sp>
      <p:sp>
        <p:nvSpPr>
          <p:cNvPr id="8" name="TextBox 7">
            <a:extLst>
              <a:ext uri="{FF2B5EF4-FFF2-40B4-BE49-F238E27FC236}">
                <a16:creationId xmlns:a16="http://schemas.microsoft.com/office/drawing/2014/main" id="{1B513DFE-7D28-BB39-EC10-B6FBCF459212}"/>
              </a:ext>
            </a:extLst>
          </p:cNvPr>
          <p:cNvSpPr txBox="1"/>
          <p:nvPr/>
        </p:nvSpPr>
        <p:spPr>
          <a:xfrm>
            <a:off x="6952596" y="4842386"/>
            <a:ext cx="2743200" cy="276999"/>
          </a:xfrm>
          <a:prstGeom prst="rect">
            <a:avLst/>
          </a:prstGeom>
          <a:noFill/>
        </p:spPr>
        <p:txBody>
          <a:bodyPr wrap="square">
            <a:spAutoFit/>
          </a:bodyPr>
          <a:lstStyle/>
          <a:p>
            <a:r>
              <a:rPr lang="en" sz="1200" dirty="0">
                <a:solidFill>
                  <a:schemeClr val="bg1"/>
                </a:solidFill>
                <a:latin typeface="Biome" panose="020B0502040204020203" pitchFamily="34" charset="0"/>
                <a:cs typeface="Biome" panose="020B0502040204020203" pitchFamily="34" charset="0"/>
              </a:rPr>
              <a:t>Tsaniya Nur Sukma | 2023</a:t>
            </a:r>
            <a:endParaRPr lang="id-ID" sz="1200" dirty="0">
              <a:solidFill>
                <a:schemeClr val="bg1"/>
              </a:solidFill>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3555492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body" idx="1"/>
          </p:nvPr>
        </p:nvSpPr>
        <p:spPr>
          <a:xfrm>
            <a:off x="548965" y="2073470"/>
            <a:ext cx="7783111" cy="1836378"/>
          </a:xfrm>
          <a:prstGeom prst="rect">
            <a:avLst/>
          </a:prstGeom>
        </p:spPr>
        <p:txBody>
          <a:bodyPr spcFirstLastPara="1" wrap="square" lIns="91425" tIns="91425" rIns="91425" bIns="91425" anchor="t" anchorCtr="0">
            <a:noAutofit/>
          </a:bodyPr>
          <a:lstStyle/>
          <a:p>
            <a:pPr marL="0" indent="0">
              <a:spcBef>
                <a:spcPts val="600"/>
              </a:spcBef>
            </a:pPr>
            <a:r>
              <a:rPr lang="en-US" sz="8000" b="1" dirty="0">
                <a:solidFill>
                  <a:schemeClr val="bg1"/>
                </a:solidFill>
                <a:latin typeface="Titillium Web ExtraLight" panose="00000300000000000000" pitchFamily="2" charset="0"/>
              </a:rPr>
              <a:t>THANK YOU</a:t>
            </a:r>
          </a:p>
        </p:txBody>
      </p:sp>
      <p:sp>
        <p:nvSpPr>
          <p:cNvPr id="802" name="Google Shape;802;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4" name="TextBox 3">
            <a:extLst>
              <a:ext uri="{FF2B5EF4-FFF2-40B4-BE49-F238E27FC236}">
                <a16:creationId xmlns:a16="http://schemas.microsoft.com/office/drawing/2014/main" id="{B91158B8-2327-C9A4-6C3A-32665F8CD631}"/>
              </a:ext>
            </a:extLst>
          </p:cNvPr>
          <p:cNvSpPr txBox="1"/>
          <p:nvPr/>
        </p:nvSpPr>
        <p:spPr>
          <a:xfrm>
            <a:off x="6952596" y="4842386"/>
            <a:ext cx="2743200" cy="276999"/>
          </a:xfrm>
          <a:prstGeom prst="rect">
            <a:avLst/>
          </a:prstGeom>
          <a:noFill/>
        </p:spPr>
        <p:txBody>
          <a:bodyPr wrap="square">
            <a:spAutoFit/>
          </a:bodyPr>
          <a:lstStyle/>
          <a:p>
            <a:r>
              <a:rPr lang="en" sz="1200" dirty="0">
                <a:solidFill>
                  <a:schemeClr val="bg1"/>
                </a:solidFill>
                <a:latin typeface="Biome" panose="020B0502040204020203" pitchFamily="34" charset="0"/>
                <a:cs typeface="Biome" panose="020B0502040204020203" pitchFamily="34" charset="0"/>
              </a:rPr>
              <a:t>Tsaniya Nur Sukma | 2023</a:t>
            </a:r>
            <a:endParaRPr lang="id-ID" sz="1200" dirty="0">
              <a:solidFill>
                <a:schemeClr val="bg1"/>
              </a:solidFill>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3913747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366693" y="85841"/>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b="1" dirty="0"/>
              <a:t>External Source</a:t>
            </a:r>
            <a:endParaRPr sz="3600" b="1"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5" name="Google Shape;801;p18">
            <a:extLst>
              <a:ext uri="{FF2B5EF4-FFF2-40B4-BE49-F238E27FC236}">
                <a16:creationId xmlns:a16="http://schemas.microsoft.com/office/drawing/2014/main" id="{D61F79B7-F71F-948A-E0CA-53DBE29497B6}"/>
              </a:ext>
            </a:extLst>
          </p:cNvPr>
          <p:cNvSpPr txBox="1">
            <a:spLocks/>
          </p:cNvSpPr>
          <p:nvPr/>
        </p:nvSpPr>
        <p:spPr>
          <a:xfrm>
            <a:off x="520261" y="1140272"/>
            <a:ext cx="8245366" cy="16423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lgn="just">
              <a:spcBef>
                <a:spcPts val="600"/>
              </a:spcBef>
            </a:pPr>
            <a:r>
              <a:rPr lang="en-US" sz="1500" dirty="0">
                <a:solidFill>
                  <a:schemeClr val="bg1"/>
                </a:solidFill>
                <a:latin typeface="Titillium Web ExtraLight" panose="00000300000000000000" pitchFamily="2" charset="0"/>
                <a:hlinkClick r:id="rId3"/>
              </a:rPr>
              <a:t>https://towardsdatascience.com/credit-risk-analysis-with-machine-learning-736e87e95996</a:t>
            </a:r>
            <a:endParaRPr lang="en-US" sz="1500" dirty="0">
              <a:solidFill>
                <a:schemeClr val="bg1"/>
              </a:solidFill>
              <a:latin typeface="Titillium Web ExtraLight" panose="00000300000000000000" pitchFamily="2" charset="0"/>
            </a:endParaRPr>
          </a:p>
          <a:p>
            <a:pPr marL="0" indent="0" algn="just">
              <a:spcBef>
                <a:spcPts val="600"/>
              </a:spcBef>
            </a:pPr>
            <a:r>
              <a:rPr lang="en-US" sz="1500" dirty="0">
                <a:solidFill>
                  <a:schemeClr val="bg1"/>
                </a:solidFill>
                <a:latin typeface="Titillium Web ExtraLight" panose="00000300000000000000" pitchFamily="2" charset="0"/>
                <a:hlinkClick r:id="rId4"/>
              </a:rPr>
              <a:t>https://shs.hal.science/halshs-01835164/document</a:t>
            </a:r>
            <a:endParaRPr lang="en-US" sz="1500" dirty="0">
              <a:solidFill>
                <a:schemeClr val="bg1"/>
              </a:solidFill>
              <a:latin typeface="Titillium Web ExtraLight" panose="00000300000000000000" pitchFamily="2" charset="0"/>
            </a:endParaRPr>
          </a:p>
          <a:p>
            <a:pPr marL="0" indent="0" algn="just">
              <a:spcBef>
                <a:spcPts val="600"/>
              </a:spcBef>
            </a:pPr>
            <a:r>
              <a:rPr lang="en-US" sz="1500" dirty="0">
                <a:solidFill>
                  <a:schemeClr val="bg1"/>
                </a:solidFill>
                <a:latin typeface="Titillium Web ExtraLight" panose="00000300000000000000" pitchFamily="2" charset="0"/>
                <a:hlinkClick r:id="rId5"/>
              </a:rPr>
              <a:t>https://www.kaggle.com/code/zhaoyunma/credit-risk-prediction</a:t>
            </a:r>
            <a:endParaRPr lang="en-US" sz="1500" dirty="0">
              <a:solidFill>
                <a:schemeClr val="bg1"/>
              </a:solidFill>
              <a:latin typeface="Titillium Web ExtraLight" panose="00000300000000000000" pitchFamily="2" charset="0"/>
            </a:endParaRPr>
          </a:p>
          <a:p>
            <a:pPr marL="0" indent="0" algn="just">
              <a:spcBef>
                <a:spcPts val="600"/>
              </a:spcBef>
            </a:pPr>
            <a:r>
              <a:rPr lang="en-US" sz="1500" dirty="0">
                <a:solidFill>
                  <a:schemeClr val="bg1"/>
                </a:solidFill>
                <a:latin typeface="Titillium Web ExtraLight" panose="00000300000000000000" pitchFamily="2" charset="0"/>
                <a:hlinkClick r:id="rId6"/>
              </a:rPr>
              <a:t>https://towardsdatascience.com/credit-risk-modeling-with-machine-learning-8c8a2657b4c4</a:t>
            </a:r>
            <a:endParaRPr lang="en-US" sz="1500" dirty="0">
              <a:solidFill>
                <a:schemeClr val="bg1"/>
              </a:solidFill>
              <a:latin typeface="Titillium Web ExtraLight" panose="00000300000000000000" pitchFamily="2" charset="0"/>
            </a:endParaRPr>
          </a:p>
          <a:p>
            <a:pPr marL="0" indent="0" algn="just">
              <a:spcBef>
                <a:spcPts val="600"/>
              </a:spcBef>
            </a:pPr>
            <a:endParaRPr lang="en-US" sz="1500" dirty="0">
              <a:solidFill>
                <a:schemeClr val="bg1"/>
              </a:solidFill>
              <a:latin typeface="Titillium Web ExtraLight" panose="00000300000000000000" pitchFamily="2" charset="0"/>
            </a:endParaRPr>
          </a:p>
          <a:p>
            <a:pPr marL="0" indent="0" algn="just">
              <a:spcBef>
                <a:spcPts val="600"/>
              </a:spcBef>
            </a:pPr>
            <a:endParaRPr lang="en-US" sz="1500" dirty="0">
              <a:solidFill>
                <a:schemeClr val="bg1"/>
              </a:solidFill>
              <a:latin typeface="Titillium Web ExtraLight" panose="00000300000000000000" pitchFamily="2" charset="0"/>
            </a:endParaRPr>
          </a:p>
        </p:txBody>
      </p:sp>
      <p:sp>
        <p:nvSpPr>
          <p:cNvPr id="8" name="TextBox 7">
            <a:extLst>
              <a:ext uri="{FF2B5EF4-FFF2-40B4-BE49-F238E27FC236}">
                <a16:creationId xmlns:a16="http://schemas.microsoft.com/office/drawing/2014/main" id="{1B513DFE-7D28-BB39-EC10-B6FBCF459212}"/>
              </a:ext>
            </a:extLst>
          </p:cNvPr>
          <p:cNvSpPr txBox="1"/>
          <p:nvPr/>
        </p:nvSpPr>
        <p:spPr>
          <a:xfrm>
            <a:off x="6952596" y="4842386"/>
            <a:ext cx="2743200" cy="276999"/>
          </a:xfrm>
          <a:prstGeom prst="rect">
            <a:avLst/>
          </a:prstGeom>
          <a:noFill/>
        </p:spPr>
        <p:txBody>
          <a:bodyPr wrap="square">
            <a:spAutoFit/>
          </a:bodyPr>
          <a:lstStyle/>
          <a:p>
            <a:r>
              <a:rPr lang="en" sz="1200" dirty="0">
                <a:solidFill>
                  <a:schemeClr val="bg1"/>
                </a:solidFill>
                <a:latin typeface="Biome" panose="020B0502040204020203" pitchFamily="34" charset="0"/>
                <a:cs typeface="Biome" panose="020B0502040204020203" pitchFamily="34" charset="0"/>
              </a:rPr>
              <a:t>Tsaniya Nur Sukma | 2023</a:t>
            </a:r>
            <a:endParaRPr lang="id-ID" sz="1200" dirty="0">
              <a:solidFill>
                <a:schemeClr val="bg1"/>
              </a:solidFill>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2534984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7"/>
          <p:cNvSpPr txBox="1">
            <a:spLocks noGrp="1"/>
          </p:cNvSpPr>
          <p:nvPr>
            <p:ph type="title"/>
          </p:nvPr>
        </p:nvSpPr>
        <p:spPr>
          <a:xfrm>
            <a:off x="452726" y="262025"/>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200" b="1" dirty="0"/>
              <a:t>HELLO!</a:t>
            </a:r>
            <a:endParaRPr sz="9200" b="1" dirty="0"/>
          </a:p>
        </p:txBody>
      </p:sp>
      <p:sp>
        <p:nvSpPr>
          <p:cNvPr id="794" name="Google Shape;794;p17"/>
          <p:cNvSpPr txBox="1">
            <a:spLocks noGrp="1"/>
          </p:cNvSpPr>
          <p:nvPr>
            <p:ph type="body" idx="1"/>
          </p:nvPr>
        </p:nvSpPr>
        <p:spPr>
          <a:xfrm>
            <a:off x="562107" y="1672690"/>
            <a:ext cx="3725135" cy="85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I’m </a:t>
            </a:r>
            <a:r>
              <a:rPr lang="en-US" b="1" dirty="0"/>
              <a:t>Tsaniya Nur Sukma</a:t>
            </a:r>
          </a:p>
          <a:p>
            <a:pPr marL="0" lvl="0" indent="0" algn="l" rtl="0">
              <a:spcBef>
                <a:spcPts val="600"/>
              </a:spcBef>
              <a:spcAft>
                <a:spcPts val="0"/>
              </a:spcAft>
              <a:buNone/>
            </a:pPr>
            <a:endParaRPr lang="en" dirty="0"/>
          </a:p>
          <a:p>
            <a:pPr marL="0" lvl="0" indent="0" algn="l" rtl="0">
              <a:spcBef>
                <a:spcPts val="600"/>
              </a:spcBef>
              <a:spcAft>
                <a:spcPts val="0"/>
              </a:spcAft>
              <a:buClr>
                <a:schemeClr val="dk1"/>
              </a:buClr>
              <a:buSzPts val="1100"/>
              <a:buFont typeface="Arial"/>
              <a:buNone/>
            </a:pPr>
            <a:r>
              <a:rPr lang="en" sz="1800" dirty="0"/>
              <a:t>You can find me at :</a:t>
            </a:r>
          </a:p>
          <a:p>
            <a:pPr marL="0" lvl="0" indent="0" algn="l" rtl="0">
              <a:spcBef>
                <a:spcPts val="600"/>
              </a:spcBef>
              <a:spcAft>
                <a:spcPts val="0"/>
              </a:spcAft>
              <a:buClr>
                <a:schemeClr val="dk1"/>
              </a:buClr>
              <a:buSzPts val="1100"/>
              <a:buFont typeface="Arial"/>
              <a:buNone/>
            </a:pPr>
            <a:endParaRPr b="1" dirty="0"/>
          </a:p>
        </p:txBody>
      </p:sp>
      <p:sp>
        <p:nvSpPr>
          <p:cNvPr id="796" name="Google Shape;796;p1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3" name="Picture 2" descr="A picture containing clothing, outdoor, person, tree&#10;&#10;Description automatically generated">
            <a:extLst>
              <a:ext uri="{FF2B5EF4-FFF2-40B4-BE49-F238E27FC236}">
                <a16:creationId xmlns:a16="http://schemas.microsoft.com/office/drawing/2014/main" id="{F04C075C-E591-145D-6A30-6E2D764F2D68}"/>
              </a:ext>
            </a:extLst>
          </p:cNvPr>
          <p:cNvPicPr>
            <a:picLocks noChangeAspect="1"/>
          </p:cNvPicPr>
          <p:nvPr/>
        </p:nvPicPr>
        <p:blipFill rotWithShape="1">
          <a:blip r:embed="rId3"/>
          <a:srcRect r="5201" b="955"/>
          <a:stretch/>
        </p:blipFill>
        <p:spPr>
          <a:xfrm>
            <a:off x="5557346" y="301114"/>
            <a:ext cx="3133928" cy="4365658"/>
          </a:xfrm>
          <a:prstGeom prst="rect">
            <a:avLst/>
          </a:prstGeom>
        </p:spPr>
      </p:pic>
      <p:pic>
        <p:nvPicPr>
          <p:cNvPr id="2050" name="Picture 2" descr="Linkedin - Free social media icons">
            <a:extLst>
              <a:ext uri="{FF2B5EF4-FFF2-40B4-BE49-F238E27FC236}">
                <a16:creationId xmlns:a16="http://schemas.microsoft.com/office/drawing/2014/main" id="{33AB6007-3BDF-84DE-199E-A653006A30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860" y="3819202"/>
            <a:ext cx="366546" cy="3665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F46AF70-597B-6EEA-5101-7508CE565EB0}"/>
              </a:ext>
            </a:extLst>
          </p:cNvPr>
          <p:cNvSpPr txBox="1"/>
          <p:nvPr/>
        </p:nvSpPr>
        <p:spPr>
          <a:xfrm>
            <a:off x="1103522" y="3840703"/>
            <a:ext cx="3570890" cy="307777"/>
          </a:xfrm>
          <a:prstGeom prst="rect">
            <a:avLst/>
          </a:prstGeom>
          <a:noFill/>
        </p:spPr>
        <p:txBody>
          <a:bodyPr wrap="square" rtlCol="0">
            <a:spAutoFit/>
          </a:bodyPr>
          <a:lstStyle/>
          <a:p>
            <a:pPr marL="0" lvl="0" indent="0" algn="l" rtl="0">
              <a:spcBef>
                <a:spcPts val="600"/>
              </a:spcBef>
              <a:spcAft>
                <a:spcPts val="0"/>
              </a:spcAft>
              <a:buClr>
                <a:schemeClr val="dk1"/>
              </a:buClr>
              <a:buSzPts val="1100"/>
              <a:buFont typeface="Arial"/>
              <a:buNone/>
            </a:pPr>
            <a:r>
              <a:rPr lang="en-US" sz="1400" b="1" dirty="0">
                <a:hlinkClick r:id="rId5"/>
              </a:rPr>
              <a:t>https://www.linkedin.com/in/tsaniyans/</a:t>
            </a:r>
          </a:p>
        </p:txBody>
      </p:sp>
      <p:sp>
        <p:nvSpPr>
          <p:cNvPr id="5" name="TextBox 4">
            <a:extLst>
              <a:ext uri="{FF2B5EF4-FFF2-40B4-BE49-F238E27FC236}">
                <a16:creationId xmlns:a16="http://schemas.microsoft.com/office/drawing/2014/main" id="{61A18DBB-108C-8938-0E7D-75EF3FA3BF0A}"/>
              </a:ext>
            </a:extLst>
          </p:cNvPr>
          <p:cNvSpPr txBox="1"/>
          <p:nvPr/>
        </p:nvSpPr>
        <p:spPr>
          <a:xfrm>
            <a:off x="1123679" y="4319826"/>
            <a:ext cx="3163563" cy="523220"/>
          </a:xfrm>
          <a:prstGeom prst="rect">
            <a:avLst/>
          </a:prstGeom>
          <a:noFill/>
        </p:spPr>
        <p:txBody>
          <a:bodyPr wrap="square" rtlCol="0">
            <a:spAutoFit/>
          </a:bodyPr>
          <a:lstStyle/>
          <a:p>
            <a:r>
              <a:rPr lang="id-ID" sz="1400" b="1" dirty="0">
                <a:hlinkClick r:id="rId5"/>
              </a:rPr>
              <a:t>https://github.com/Tsaniyans</a:t>
            </a:r>
            <a:endParaRPr lang="en" sz="1400" b="1" dirty="0"/>
          </a:p>
          <a:p>
            <a:endParaRPr lang="id-ID" dirty="0"/>
          </a:p>
        </p:txBody>
      </p:sp>
      <p:pic>
        <p:nvPicPr>
          <p:cNvPr id="2052" name="Picture 4" descr="GitHub Logos and Usage · GitHub">
            <a:extLst>
              <a:ext uri="{FF2B5EF4-FFF2-40B4-BE49-F238E27FC236}">
                <a16:creationId xmlns:a16="http://schemas.microsoft.com/office/drawing/2014/main" id="{03E4FCF6-BCDE-7758-69DC-4AECD3C33618}"/>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foregroundMark x1="35179" y1="37321" x2="51071" y2="65893"/>
                        <a14:foregroundMark x1="51071" y1="65893" x2="50893" y2="71607"/>
                        <a14:foregroundMark x1="27321" y1="69821" x2="49821" y2="75893"/>
                        <a14:foregroundMark x1="49821" y1="75893" x2="65893" y2="50179"/>
                        <a14:foregroundMark x1="29107" y1="73036" x2="52857" y2="77500"/>
                        <a14:foregroundMark x1="46964" y1="84643" x2="66964" y2="70179"/>
                        <a14:foregroundMark x1="66964" y1="70179" x2="68929" y2="67321"/>
                        <a14:foregroundMark x1="44821" y1="64821" x2="45714" y2="41429"/>
                        <a14:foregroundMark x1="45714" y1="41429" x2="60714" y2="43036"/>
                        <a14:foregroundMark x1="60714" y1="43036" x2="57500" y2="55893"/>
                        <a14:foregroundMark x1="57500" y1="55893" x2="32321" y2="44643"/>
                        <a14:foregroundMark x1="32321" y1="44643" x2="56071" y2="33214"/>
                        <a14:foregroundMark x1="56071" y1="33214" x2="73750" y2="50179"/>
                        <a14:foregroundMark x1="73750" y1="50179" x2="67857" y2="59286"/>
                        <a14:foregroundMark x1="38393" y1="83750" x2="61786" y2="80714"/>
                        <a14:foregroundMark x1="41429" y1="85357" x2="62857" y2="83393"/>
                        <a14:foregroundMark x1="40179" y1="86429" x2="57143" y2="86964"/>
                        <a14:foregroundMark x1="57143" y1="86964" x2="59643" y2="85536"/>
                      </a14:backgroundRemoval>
                    </a14:imgEffect>
                  </a14:imgLayer>
                </a14:imgProps>
              </a:ext>
              <a:ext uri="{28A0092B-C50C-407E-A947-70E740481C1C}">
                <a14:useLocalDpi xmlns:a14="http://schemas.microsoft.com/office/drawing/2010/main" val="0"/>
              </a:ext>
            </a:extLst>
          </a:blip>
          <a:srcRect/>
          <a:stretch>
            <a:fillRect/>
          </a:stretch>
        </p:blipFill>
        <p:spPr bwMode="auto">
          <a:xfrm>
            <a:off x="632904" y="4213372"/>
            <a:ext cx="523220" cy="52322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MAIL Logo vector - iconLogoVector">
            <a:extLst>
              <a:ext uri="{FF2B5EF4-FFF2-40B4-BE49-F238E27FC236}">
                <a16:creationId xmlns:a16="http://schemas.microsoft.com/office/drawing/2014/main" id="{15C9E99E-4D6B-DC0F-285E-18611AA90B79}"/>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6000" r="94444">
                        <a14:foregroundMark x1="10778" y1="77556" x2="21333" y2="29556"/>
                        <a14:foregroundMark x1="86333" y1="40889" x2="86333" y2="71000"/>
                        <a14:foregroundMark x1="11556" y1="37667" x2="12333" y2="80000"/>
                        <a14:foregroundMark x1="18889" y1="45778" x2="14778" y2="79111"/>
                        <a14:foregroundMark x1="5111" y1="29556" x2="6000" y2="81111"/>
                        <a14:foregroundMark x1="6000" y1="81111" x2="20556" y2="33778"/>
                        <a14:foregroundMark x1="20556" y1="33778" x2="20556" y2="27889"/>
                        <a14:foregroundMark x1="81444" y1="31222" x2="85556" y2="25444"/>
                        <a14:foregroundMark x1="80667" y1="38556" x2="85556" y2="71889"/>
                        <a14:foregroundMark x1="91222" y1="40111" x2="87222" y2="83222"/>
                        <a14:foregroundMark x1="93667" y1="30333" x2="88111" y2="81222"/>
                        <a14:foregroundMark x1="88111" y1="81222" x2="79889" y2="49111"/>
                        <a14:foregroundMark x1="79889" y1="44222" x2="93667" y2="80000"/>
                        <a14:foregroundMark x1="93667" y1="80778" x2="94444" y2="35222"/>
                      </a14:backgroundRemoval>
                    </a14:imgEffect>
                  </a14:imgLayer>
                </a14:imgProps>
              </a:ext>
              <a:ext uri="{28A0092B-C50C-407E-A947-70E740481C1C}">
                <a14:useLocalDpi xmlns:a14="http://schemas.microsoft.com/office/drawing/2010/main" val="0"/>
              </a:ext>
            </a:extLst>
          </a:blip>
          <a:srcRect/>
          <a:stretch>
            <a:fillRect/>
          </a:stretch>
        </p:blipFill>
        <p:spPr bwMode="auto">
          <a:xfrm>
            <a:off x="726288" y="3345320"/>
            <a:ext cx="366547" cy="3665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7437EF3-8485-A269-D59A-24A3F77C81C5}"/>
              </a:ext>
            </a:extLst>
          </p:cNvPr>
          <p:cNvSpPr txBox="1"/>
          <p:nvPr/>
        </p:nvSpPr>
        <p:spPr>
          <a:xfrm>
            <a:off x="1127171" y="3388875"/>
            <a:ext cx="3570890" cy="307777"/>
          </a:xfrm>
          <a:prstGeom prst="rect">
            <a:avLst/>
          </a:prstGeom>
          <a:noFill/>
        </p:spPr>
        <p:txBody>
          <a:bodyPr wrap="square" rtlCol="0">
            <a:spAutoFit/>
          </a:bodyPr>
          <a:lstStyle/>
          <a:p>
            <a:pPr marL="0" lvl="0" indent="0" algn="l" rtl="0">
              <a:spcBef>
                <a:spcPts val="600"/>
              </a:spcBef>
              <a:spcAft>
                <a:spcPts val="0"/>
              </a:spcAft>
              <a:buClr>
                <a:schemeClr val="dk1"/>
              </a:buClr>
              <a:buSzPts val="1100"/>
              <a:buFont typeface="Arial"/>
              <a:buNone/>
            </a:pPr>
            <a:r>
              <a:rPr lang="en-US" sz="1400" b="1" dirty="0">
                <a:hlinkClick r:id="rId5"/>
              </a:rPr>
              <a:t>tsaniyanurs00@gmail.com</a:t>
            </a:r>
          </a:p>
        </p:txBody>
      </p:sp>
      <p:sp>
        <p:nvSpPr>
          <p:cNvPr id="7" name="TextBox 6">
            <a:extLst>
              <a:ext uri="{FF2B5EF4-FFF2-40B4-BE49-F238E27FC236}">
                <a16:creationId xmlns:a16="http://schemas.microsoft.com/office/drawing/2014/main" id="{0CF00DE3-0A8C-0A8A-517B-185F2A9FAFB4}"/>
              </a:ext>
            </a:extLst>
          </p:cNvPr>
          <p:cNvSpPr txBox="1"/>
          <p:nvPr/>
        </p:nvSpPr>
        <p:spPr>
          <a:xfrm>
            <a:off x="6952596" y="4842386"/>
            <a:ext cx="2743200" cy="276999"/>
          </a:xfrm>
          <a:prstGeom prst="rect">
            <a:avLst/>
          </a:prstGeom>
          <a:noFill/>
        </p:spPr>
        <p:txBody>
          <a:bodyPr wrap="square">
            <a:spAutoFit/>
          </a:bodyPr>
          <a:lstStyle/>
          <a:p>
            <a:r>
              <a:rPr lang="en" sz="1200" dirty="0">
                <a:solidFill>
                  <a:schemeClr val="bg1"/>
                </a:solidFill>
                <a:latin typeface="Biome" panose="020B0502040204020203" pitchFamily="34" charset="0"/>
                <a:cs typeface="Biome" panose="020B0502040204020203" pitchFamily="34" charset="0"/>
              </a:rPr>
              <a:t>Tsaniya Nur Sukma | 2023</a:t>
            </a:r>
            <a:endParaRPr lang="id-ID" sz="1200" dirty="0">
              <a:solidFill>
                <a:schemeClr val="bg1"/>
              </a:solidFill>
              <a:latin typeface="Biome" panose="020B0502040204020203" pitchFamily="34" charset="0"/>
              <a:cs typeface="Biome"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16"/>
          <p:cNvSpPr txBox="1">
            <a:spLocks noGrp="1"/>
          </p:cNvSpPr>
          <p:nvPr>
            <p:ph type="title"/>
          </p:nvPr>
        </p:nvSpPr>
        <p:spPr>
          <a:xfrm>
            <a:off x="566255" y="262025"/>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dirty="0">
                <a:latin typeface="Titillium Web SemiBold" panose="00000700000000000000" pitchFamily="2" charset="0"/>
              </a:rPr>
              <a:t>Table of Content</a:t>
            </a:r>
            <a:endParaRPr sz="4000" b="1" dirty="0">
              <a:latin typeface="Titillium Web SemiBold" panose="00000700000000000000" pitchFamily="2" charset="0"/>
            </a:endParaRPr>
          </a:p>
        </p:txBody>
      </p:sp>
      <p:sp>
        <p:nvSpPr>
          <p:cNvPr id="788" name="Google Shape;788;p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8" name="TextBox 7">
            <a:extLst>
              <a:ext uri="{FF2B5EF4-FFF2-40B4-BE49-F238E27FC236}">
                <a16:creationId xmlns:a16="http://schemas.microsoft.com/office/drawing/2014/main" id="{C9D3DE47-C18F-FF6D-C2B6-5B5A23B3B5FD}"/>
              </a:ext>
            </a:extLst>
          </p:cNvPr>
          <p:cNvSpPr txBox="1"/>
          <p:nvPr/>
        </p:nvSpPr>
        <p:spPr>
          <a:xfrm>
            <a:off x="6952596" y="4842386"/>
            <a:ext cx="2743200" cy="276999"/>
          </a:xfrm>
          <a:prstGeom prst="rect">
            <a:avLst/>
          </a:prstGeom>
          <a:noFill/>
        </p:spPr>
        <p:txBody>
          <a:bodyPr wrap="square">
            <a:spAutoFit/>
          </a:bodyPr>
          <a:lstStyle/>
          <a:p>
            <a:r>
              <a:rPr lang="en" sz="1200" dirty="0">
                <a:solidFill>
                  <a:schemeClr val="bg1"/>
                </a:solidFill>
                <a:latin typeface="Biome" panose="020B0502040204020203" pitchFamily="34" charset="0"/>
                <a:cs typeface="Biome" panose="020B0502040204020203" pitchFamily="34" charset="0"/>
              </a:rPr>
              <a:t>Tsaniya Nur Sukma | 2023</a:t>
            </a:r>
            <a:endParaRPr lang="id-ID" sz="1200" dirty="0">
              <a:solidFill>
                <a:schemeClr val="bg1"/>
              </a:solidFill>
              <a:latin typeface="Biome" panose="020B0502040204020203" pitchFamily="34" charset="0"/>
              <a:cs typeface="Biome" panose="020B0502040204020203" pitchFamily="34" charset="0"/>
            </a:endParaRPr>
          </a:p>
        </p:txBody>
      </p:sp>
      <p:sp>
        <p:nvSpPr>
          <p:cNvPr id="9" name="Google Shape;809;p19">
            <a:extLst>
              <a:ext uri="{FF2B5EF4-FFF2-40B4-BE49-F238E27FC236}">
                <a16:creationId xmlns:a16="http://schemas.microsoft.com/office/drawing/2014/main" id="{3F9DB6B1-15D6-719A-1C7D-2EE8ACCEF401}"/>
              </a:ext>
            </a:extLst>
          </p:cNvPr>
          <p:cNvSpPr/>
          <p:nvPr/>
        </p:nvSpPr>
        <p:spPr>
          <a:xfrm>
            <a:off x="231872" y="1482513"/>
            <a:ext cx="452625" cy="718644"/>
          </a:xfrm>
          <a:prstGeom prst="rect">
            <a:avLst/>
          </a:prstGeom>
        </p:spPr>
        <p:txBody>
          <a:bodyPr>
            <a:prstTxWarp prst="textPlain">
              <a:avLst/>
            </a:prstTxWarp>
          </a:bodyPr>
          <a:lstStyle/>
          <a:p>
            <a:pPr lvl="0" algn="ctr"/>
            <a:r>
              <a:rPr b="1" i="0" dirty="0">
                <a:ln>
                  <a:noFill/>
                </a:ln>
                <a:solidFill>
                  <a:srgbClr val="6E86B6"/>
                </a:solidFill>
                <a:latin typeface="Titillium Web"/>
              </a:rPr>
              <a:t>1</a:t>
            </a:r>
          </a:p>
        </p:txBody>
      </p:sp>
      <p:sp>
        <p:nvSpPr>
          <p:cNvPr id="10" name="Google Shape;794;p17">
            <a:extLst>
              <a:ext uri="{FF2B5EF4-FFF2-40B4-BE49-F238E27FC236}">
                <a16:creationId xmlns:a16="http://schemas.microsoft.com/office/drawing/2014/main" id="{41C8672F-9868-8958-FC7F-5FC7318C89BB}"/>
              </a:ext>
            </a:extLst>
          </p:cNvPr>
          <p:cNvSpPr txBox="1">
            <a:spLocks noGrp="1"/>
          </p:cNvSpPr>
          <p:nvPr>
            <p:ph type="body" idx="1"/>
          </p:nvPr>
        </p:nvSpPr>
        <p:spPr>
          <a:xfrm>
            <a:off x="834269" y="1330216"/>
            <a:ext cx="3664412" cy="85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a:t>Business Understanding and Analytical Approach</a:t>
            </a:r>
            <a:endParaRPr sz="2400" b="1" dirty="0"/>
          </a:p>
        </p:txBody>
      </p:sp>
      <p:sp>
        <p:nvSpPr>
          <p:cNvPr id="11" name="Google Shape;809;p19">
            <a:extLst>
              <a:ext uri="{FF2B5EF4-FFF2-40B4-BE49-F238E27FC236}">
                <a16:creationId xmlns:a16="http://schemas.microsoft.com/office/drawing/2014/main" id="{86CCE9A1-773B-917A-28F6-3A9DAEC4136E}"/>
              </a:ext>
            </a:extLst>
          </p:cNvPr>
          <p:cNvSpPr/>
          <p:nvPr/>
        </p:nvSpPr>
        <p:spPr>
          <a:xfrm>
            <a:off x="339791" y="2836479"/>
            <a:ext cx="452928" cy="718644"/>
          </a:xfrm>
          <a:prstGeom prst="rect">
            <a:avLst/>
          </a:prstGeom>
        </p:spPr>
        <p:txBody>
          <a:bodyPr>
            <a:prstTxWarp prst="textPlain">
              <a:avLst/>
            </a:prstTxWarp>
          </a:bodyPr>
          <a:lstStyle/>
          <a:p>
            <a:pPr lvl="0" algn="ctr"/>
            <a:r>
              <a:rPr lang="en-US" b="1" dirty="0">
                <a:solidFill>
                  <a:srgbClr val="6E86B6"/>
                </a:solidFill>
                <a:latin typeface="Titillium Web"/>
              </a:rPr>
              <a:t>2</a:t>
            </a:r>
            <a:endParaRPr b="1" i="0" dirty="0">
              <a:ln>
                <a:noFill/>
              </a:ln>
              <a:solidFill>
                <a:srgbClr val="6E86B6"/>
              </a:solidFill>
              <a:latin typeface="Titillium Web"/>
            </a:endParaRPr>
          </a:p>
        </p:txBody>
      </p:sp>
      <p:sp>
        <p:nvSpPr>
          <p:cNvPr id="12" name="Google Shape;794;p17">
            <a:extLst>
              <a:ext uri="{FF2B5EF4-FFF2-40B4-BE49-F238E27FC236}">
                <a16:creationId xmlns:a16="http://schemas.microsoft.com/office/drawing/2014/main" id="{A9821064-55F4-DF50-4EF1-23CE0A694DE1}"/>
              </a:ext>
            </a:extLst>
          </p:cNvPr>
          <p:cNvSpPr txBox="1">
            <a:spLocks/>
          </p:cNvSpPr>
          <p:nvPr/>
        </p:nvSpPr>
        <p:spPr>
          <a:xfrm>
            <a:off x="907588" y="2907350"/>
            <a:ext cx="3664412" cy="8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1pPr>
            <a:lvl2pPr marL="914400" marR="0" lvl="1"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2pPr>
            <a:lvl3pPr marL="1371600" marR="0" lvl="2"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3pPr>
            <a:lvl4pPr marL="1828800" marR="0" lvl="3"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4pPr>
            <a:lvl5pPr marL="2286000" marR="0" lvl="4"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5pPr>
            <a:lvl6pPr marL="2743200" marR="0" lvl="5"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6pPr>
            <a:lvl7pPr marL="3200400" marR="0" lvl="6"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7pPr>
            <a:lvl8pPr marL="3657600" marR="0" lvl="7"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8pPr>
            <a:lvl9pPr marL="4114800" marR="0" lvl="8"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9pPr>
          </a:lstStyle>
          <a:p>
            <a:pPr marL="0" indent="0">
              <a:buFont typeface="Titillium Web"/>
              <a:buNone/>
            </a:pPr>
            <a:r>
              <a:rPr lang="en-US" sz="2400" b="1" dirty="0"/>
              <a:t>Exploration Data Analysis</a:t>
            </a:r>
          </a:p>
        </p:txBody>
      </p:sp>
      <p:sp>
        <p:nvSpPr>
          <p:cNvPr id="13" name="Google Shape;794;p17">
            <a:extLst>
              <a:ext uri="{FF2B5EF4-FFF2-40B4-BE49-F238E27FC236}">
                <a16:creationId xmlns:a16="http://schemas.microsoft.com/office/drawing/2014/main" id="{AA6394B1-C93B-6282-7051-B8C582596920}"/>
              </a:ext>
            </a:extLst>
          </p:cNvPr>
          <p:cNvSpPr txBox="1">
            <a:spLocks/>
          </p:cNvSpPr>
          <p:nvPr/>
        </p:nvSpPr>
        <p:spPr>
          <a:xfrm>
            <a:off x="5857621" y="1330216"/>
            <a:ext cx="3664412" cy="8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1pPr>
            <a:lvl2pPr marL="914400" marR="0" lvl="1"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2pPr>
            <a:lvl3pPr marL="1371600" marR="0" lvl="2"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3pPr>
            <a:lvl4pPr marL="1828800" marR="0" lvl="3"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4pPr>
            <a:lvl5pPr marL="2286000" marR="0" lvl="4"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5pPr>
            <a:lvl6pPr marL="2743200" marR="0" lvl="5"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6pPr>
            <a:lvl7pPr marL="3200400" marR="0" lvl="6"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7pPr>
            <a:lvl8pPr marL="3657600" marR="0" lvl="7"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8pPr>
            <a:lvl9pPr marL="4114800" marR="0" lvl="8"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9pPr>
          </a:lstStyle>
          <a:p>
            <a:pPr marL="0" indent="0">
              <a:buFont typeface="Titillium Web"/>
              <a:buNone/>
            </a:pPr>
            <a:r>
              <a:rPr lang="en-US" b="1" dirty="0"/>
              <a:t>Data Storytelling and Data Visualization</a:t>
            </a:r>
          </a:p>
        </p:txBody>
      </p:sp>
      <p:sp>
        <p:nvSpPr>
          <p:cNvPr id="14" name="Google Shape;809;p19">
            <a:extLst>
              <a:ext uri="{FF2B5EF4-FFF2-40B4-BE49-F238E27FC236}">
                <a16:creationId xmlns:a16="http://schemas.microsoft.com/office/drawing/2014/main" id="{153D4F60-7CF4-749B-3707-8ECBD0E5C769}"/>
              </a:ext>
            </a:extLst>
          </p:cNvPr>
          <p:cNvSpPr/>
          <p:nvPr/>
        </p:nvSpPr>
        <p:spPr>
          <a:xfrm>
            <a:off x="5254921" y="1399594"/>
            <a:ext cx="452928" cy="718644"/>
          </a:xfrm>
          <a:prstGeom prst="rect">
            <a:avLst/>
          </a:prstGeom>
        </p:spPr>
        <p:txBody>
          <a:bodyPr>
            <a:prstTxWarp prst="textPlain">
              <a:avLst/>
            </a:prstTxWarp>
          </a:bodyPr>
          <a:lstStyle/>
          <a:p>
            <a:pPr lvl="0" algn="ctr"/>
            <a:r>
              <a:rPr lang="en-US" b="1" i="0" dirty="0">
                <a:ln>
                  <a:noFill/>
                </a:ln>
                <a:solidFill>
                  <a:srgbClr val="6E86B6"/>
                </a:solidFill>
                <a:latin typeface="Titillium Web"/>
              </a:rPr>
              <a:t>3</a:t>
            </a:r>
            <a:endParaRPr b="1" i="0" dirty="0">
              <a:ln>
                <a:noFill/>
              </a:ln>
              <a:solidFill>
                <a:srgbClr val="6E86B6"/>
              </a:solidFill>
              <a:latin typeface="Titillium Web"/>
            </a:endParaRPr>
          </a:p>
        </p:txBody>
      </p:sp>
      <p:sp>
        <p:nvSpPr>
          <p:cNvPr id="15" name="Google Shape;809;p19">
            <a:extLst>
              <a:ext uri="{FF2B5EF4-FFF2-40B4-BE49-F238E27FC236}">
                <a16:creationId xmlns:a16="http://schemas.microsoft.com/office/drawing/2014/main" id="{2D4E1586-26EB-DC3D-4825-7263CD1A0FB5}"/>
              </a:ext>
            </a:extLst>
          </p:cNvPr>
          <p:cNvSpPr/>
          <p:nvPr/>
        </p:nvSpPr>
        <p:spPr>
          <a:xfrm>
            <a:off x="5303288" y="2836479"/>
            <a:ext cx="452928" cy="718644"/>
          </a:xfrm>
          <a:prstGeom prst="rect">
            <a:avLst/>
          </a:prstGeom>
        </p:spPr>
        <p:txBody>
          <a:bodyPr>
            <a:prstTxWarp prst="textPlain">
              <a:avLst/>
            </a:prstTxWarp>
          </a:bodyPr>
          <a:lstStyle/>
          <a:p>
            <a:pPr lvl="0" algn="ctr"/>
            <a:r>
              <a:rPr lang="en-US" b="1" i="0" dirty="0">
                <a:ln>
                  <a:noFill/>
                </a:ln>
                <a:solidFill>
                  <a:srgbClr val="6E86B6"/>
                </a:solidFill>
                <a:latin typeface="Titillium Web"/>
              </a:rPr>
              <a:t>4</a:t>
            </a:r>
            <a:endParaRPr b="1" i="0" dirty="0">
              <a:ln>
                <a:noFill/>
              </a:ln>
              <a:solidFill>
                <a:srgbClr val="6E86B6"/>
              </a:solidFill>
              <a:latin typeface="Titillium Web"/>
            </a:endParaRPr>
          </a:p>
        </p:txBody>
      </p:sp>
      <p:sp>
        <p:nvSpPr>
          <p:cNvPr id="16" name="Google Shape;794;p17">
            <a:extLst>
              <a:ext uri="{FF2B5EF4-FFF2-40B4-BE49-F238E27FC236}">
                <a16:creationId xmlns:a16="http://schemas.microsoft.com/office/drawing/2014/main" id="{25B4F351-DB46-96B4-6A1C-E175C69C3228}"/>
              </a:ext>
            </a:extLst>
          </p:cNvPr>
          <p:cNvSpPr txBox="1">
            <a:spLocks/>
          </p:cNvSpPr>
          <p:nvPr/>
        </p:nvSpPr>
        <p:spPr>
          <a:xfrm>
            <a:off x="5857621" y="2956208"/>
            <a:ext cx="3664412" cy="8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1pPr>
            <a:lvl2pPr marL="914400" marR="0" lvl="1"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2pPr>
            <a:lvl3pPr marL="1371600" marR="0" lvl="2"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3pPr>
            <a:lvl4pPr marL="1828800" marR="0" lvl="3"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4pPr>
            <a:lvl5pPr marL="2286000" marR="0" lvl="4"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5pPr>
            <a:lvl6pPr marL="2743200" marR="0" lvl="5"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6pPr>
            <a:lvl7pPr marL="3200400" marR="0" lvl="6"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7pPr>
            <a:lvl8pPr marL="3657600" marR="0" lvl="7"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8pPr>
            <a:lvl9pPr marL="4114800" marR="0" lvl="8"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9pPr>
          </a:lstStyle>
          <a:p>
            <a:pPr marL="0" indent="0">
              <a:buFont typeface="Titillium Web"/>
              <a:buNone/>
            </a:pPr>
            <a:r>
              <a:rPr lang="en-US" b="1" dirty="0"/>
              <a:t>Evaluation Modeling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body" idx="1"/>
          </p:nvPr>
        </p:nvSpPr>
        <p:spPr>
          <a:xfrm>
            <a:off x="1669850" y="1722688"/>
            <a:ext cx="5804400" cy="1698124"/>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dirty="0"/>
              <a:t>the project carried out is from a Lending Company where the data obtained is a Loan Dataset</a:t>
            </a:r>
            <a:endParaRPr dirty="0"/>
          </a:p>
        </p:txBody>
      </p:sp>
      <p:sp>
        <p:nvSpPr>
          <p:cNvPr id="802" name="Google Shape;802;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2" name="Google Shape;793;p17">
            <a:extLst>
              <a:ext uri="{FF2B5EF4-FFF2-40B4-BE49-F238E27FC236}">
                <a16:creationId xmlns:a16="http://schemas.microsoft.com/office/drawing/2014/main" id="{238668C5-AA71-80BB-5565-9230D22F2626}"/>
              </a:ext>
            </a:extLst>
          </p:cNvPr>
          <p:cNvSpPr txBox="1">
            <a:spLocks/>
          </p:cNvSpPr>
          <p:nvPr/>
        </p:nvSpPr>
        <p:spPr>
          <a:xfrm>
            <a:off x="1127235" y="262025"/>
            <a:ext cx="7102365" cy="85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9200" b="1" dirty="0"/>
              <a:t>Introduction</a:t>
            </a:r>
            <a:endParaRPr lang="id-ID" sz="9200" b="1" dirty="0"/>
          </a:p>
        </p:txBody>
      </p:sp>
      <p:sp>
        <p:nvSpPr>
          <p:cNvPr id="4" name="TextBox 3">
            <a:extLst>
              <a:ext uri="{FF2B5EF4-FFF2-40B4-BE49-F238E27FC236}">
                <a16:creationId xmlns:a16="http://schemas.microsoft.com/office/drawing/2014/main" id="{B91158B8-2327-C9A4-6C3A-32665F8CD631}"/>
              </a:ext>
            </a:extLst>
          </p:cNvPr>
          <p:cNvSpPr txBox="1"/>
          <p:nvPr/>
        </p:nvSpPr>
        <p:spPr>
          <a:xfrm>
            <a:off x="6952596" y="4842386"/>
            <a:ext cx="2743200" cy="276999"/>
          </a:xfrm>
          <a:prstGeom prst="rect">
            <a:avLst/>
          </a:prstGeom>
          <a:noFill/>
        </p:spPr>
        <p:txBody>
          <a:bodyPr wrap="square">
            <a:spAutoFit/>
          </a:bodyPr>
          <a:lstStyle/>
          <a:p>
            <a:r>
              <a:rPr lang="en" sz="1200" dirty="0">
                <a:solidFill>
                  <a:schemeClr val="bg1"/>
                </a:solidFill>
                <a:latin typeface="Biome" panose="020B0502040204020203" pitchFamily="34" charset="0"/>
                <a:cs typeface="Biome" panose="020B0502040204020203" pitchFamily="34" charset="0"/>
              </a:rPr>
              <a:t>Tsaniya Nur Sukma | 2023</a:t>
            </a:r>
            <a:endParaRPr lang="id-ID" sz="1200" dirty="0">
              <a:solidFill>
                <a:schemeClr val="bg1"/>
              </a:solidFill>
              <a:latin typeface="Biome" panose="020B0502040204020203" pitchFamily="34" charset="0"/>
              <a:cs typeface="Biome" panose="020B0502040204020203" pitchFamily="34" charset="0"/>
            </a:endParaRPr>
          </a:p>
        </p:txBody>
      </p:sp>
      <p:sp>
        <p:nvSpPr>
          <p:cNvPr id="5" name="Google Shape;801;p18">
            <a:extLst>
              <a:ext uri="{FF2B5EF4-FFF2-40B4-BE49-F238E27FC236}">
                <a16:creationId xmlns:a16="http://schemas.microsoft.com/office/drawing/2014/main" id="{E6B9282E-0F24-3EC2-127A-0A0297AD31AB}"/>
              </a:ext>
            </a:extLst>
          </p:cNvPr>
          <p:cNvSpPr txBox="1">
            <a:spLocks/>
          </p:cNvSpPr>
          <p:nvPr/>
        </p:nvSpPr>
        <p:spPr>
          <a:xfrm>
            <a:off x="223313" y="3470075"/>
            <a:ext cx="2314935" cy="5150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1pPr>
            <a:lvl2pPr marL="914400" marR="0" lvl="1"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2pPr>
            <a:lvl3pPr marL="1371600" marR="0" lvl="2"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3pPr>
            <a:lvl4pPr marL="1828800" marR="0" lvl="3"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4pPr>
            <a:lvl5pPr marL="2286000" marR="0" lvl="4"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5pPr>
            <a:lvl6pPr marL="2743200" marR="0" lvl="5"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6pPr>
            <a:lvl7pPr marL="3200400" marR="0" lvl="6"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7pPr>
            <a:lvl8pPr marL="3657600" marR="0" lvl="7"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8pPr>
            <a:lvl9pPr marL="4114800" marR="0" lvl="8"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9pPr>
          </a:lstStyle>
          <a:p>
            <a:pPr marL="0" indent="0">
              <a:buFont typeface="Titillium Web ExtraLight"/>
              <a:buNone/>
            </a:pPr>
            <a:r>
              <a:rPr lang="en-US" sz="1600" dirty="0"/>
              <a:t>Programming Language :</a:t>
            </a:r>
          </a:p>
        </p:txBody>
      </p:sp>
      <p:sp>
        <p:nvSpPr>
          <p:cNvPr id="6" name="Google Shape;801;p18">
            <a:extLst>
              <a:ext uri="{FF2B5EF4-FFF2-40B4-BE49-F238E27FC236}">
                <a16:creationId xmlns:a16="http://schemas.microsoft.com/office/drawing/2014/main" id="{120197B6-8B62-9212-F9EE-FF3BA73009E1}"/>
              </a:ext>
            </a:extLst>
          </p:cNvPr>
          <p:cNvSpPr txBox="1">
            <a:spLocks/>
          </p:cNvSpPr>
          <p:nvPr/>
        </p:nvSpPr>
        <p:spPr>
          <a:xfrm>
            <a:off x="5593227" y="3555844"/>
            <a:ext cx="2314935" cy="5150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1pPr>
            <a:lvl2pPr marL="914400" marR="0" lvl="1"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2pPr>
            <a:lvl3pPr marL="1371600" marR="0" lvl="2"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3pPr>
            <a:lvl4pPr marL="1828800" marR="0" lvl="3"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4pPr>
            <a:lvl5pPr marL="2286000" marR="0" lvl="4"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5pPr>
            <a:lvl6pPr marL="2743200" marR="0" lvl="5"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6pPr>
            <a:lvl7pPr marL="3200400" marR="0" lvl="6"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7pPr>
            <a:lvl8pPr marL="3657600" marR="0" lvl="7"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8pPr>
            <a:lvl9pPr marL="4114800" marR="0" lvl="8"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9pPr>
          </a:lstStyle>
          <a:p>
            <a:pPr marL="0" indent="0">
              <a:buFont typeface="Titillium Web ExtraLight"/>
              <a:buNone/>
            </a:pPr>
            <a:r>
              <a:rPr lang="en-US" sz="1600" dirty="0"/>
              <a:t>Python Libraries :</a:t>
            </a:r>
          </a:p>
        </p:txBody>
      </p:sp>
      <p:pic>
        <p:nvPicPr>
          <p:cNvPr id="3077" name="Picture 5" descr="Python Logo - PNG and Vector - Logo Download">
            <a:extLst>
              <a:ext uri="{FF2B5EF4-FFF2-40B4-BE49-F238E27FC236}">
                <a16:creationId xmlns:a16="http://schemas.microsoft.com/office/drawing/2014/main" id="{6B58EB3B-4860-4D60-CA99-678097455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16" y="3962747"/>
            <a:ext cx="902256" cy="1002851"/>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a:extLst>
              <a:ext uri="{FF2B5EF4-FFF2-40B4-BE49-F238E27FC236}">
                <a16:creationId xmlns:a16="http://schemas.microsoft.com/office/drawing/2014/main" id="{D6E4738C-01E6-DE02-222D-70C956A858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7519" y="4180638"/>
            <a:ext cx="1226579" cy="551960"/>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a:extLst>
              <a:ext uri="{FF2B5EF4-FFF2-40B4-BE49-F238E27FC236}">
                <a16:creationId xmlns:a16="http://schemas.microsoft.com/office/drawing/2014/main" id="{BD1ACA40-3FEA-6A0E-4756-8B806F3933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2872" y="4191971"/>
            <a:ext cx="1309030" cy="529294"/>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Matplotlib logo — Matplotlib 3.7.1 documentation">
            <a:extLst>
              <a:ext uri="{FF2B5EF4-FFF2-40B4-BE49-F238E27FC236}">
                <a16:creationId xmlns:a16="http://schemas.microsoft.com/office/drawing/2014/main" id="{6213359C-E3CA-568F-C4B6-0C8D72A8A2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1901" y="4325716"/>
            <a:ext cx="1309029" cy="261805"/>
          </a:xfrm>
          <a:prstGeom prst="rect">
            <a:avLst/>
          </a:prstGeom>
          <a:noFill/>
          <a:extLst>
            <a:ext uri="{909E8E84-426E-40DD-AFC4-6F175D3DCCD1}">
              <a14:hiddenFill xmlns:a14="http://schemas.microsoft.com/office/drawing/2010/main">
                <a:solidFill>
                  <a:srgbClr val="FFFFFF"/>
                </a:solidFill>
              </a14:hiddenFill>
            </a:ext>
          </a:extLst>
        </p:spPr>
      </p:pic>
      <p:pic>
        <p:nvPicPr>
          <p:cNvPr id="3093" name="Picture 21" descr="Is Seaborn too assertive at times? | by Pragya Verma | Analytics Vidhya |  Medium">
            <a:extLst>
              <a:ext uri="{FF2B5EF4-FFF2-40B4-BE49-F238E27FC236}">
                <a16:creationId xmlns:a16="http://schemas.microsoft.com/office/drawing/2014/main" id="{22B1BD0A-EEE2-4EBF-405B-151790187B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90930" y="4291098"/>
            <a:ext cx="1001828" cy="303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9" name="Google Shape;809;p19"/>
          <p:cNvSpPr/>
          <p:nvPr/>
        </p:nvSpPr>
        <p:spPr>
          <a:xfrm>
            <a:off x="144567" y="2671243"/>
            <a:ext cx="504743" cy="931495"/>
          </a:xfrm>
          <a:prstGeom prst="rect">
            <a:avLst/>
          </a:prstGeom>
        </p:spPr>
        <p:txBody>
          <a:bodyPr>
            <a:prstTxWarp prst="textPlain">
              <a:avLst/>
            </a:prstTxWarp>
          </a:bodyPr>
          <a:lstStyle/>
          <a:p>
            <a:pPr lvl="0" algn="ctr"/>
            <a:r>
              <a:rPr b="1" i="0" dirty="0">
                <a:ln>
                  <a:noFill/>
                </a:ln>
                <a:solidFill>
                  <a:srgbClr val="6E86B6"/>
                </a:solidFill>
                <a:latin typeface="Titillium Web"/>
              </a:rPr>
              <a:t>1</a:t>
            </a:r>
          </a:p>
        </p:txBody>
      </p:sp>
      <p:sp>
        <p:nvSpPr>
          <p:cNvPr id="2" name="Google Shape;801;p18">
            <a:extLst>
              <a:ext uri="{FF2B5EF4-FFF2-40B4-BE49-F238E27FC236}">
                <a16:creationId xmlns:a16="http://schemas.microsoft.com/office/drawing/2014/main" id="{0F575492-8E3C-B32A-0FAF-9600EA2D546C}"/>
              </a:ext>
            </a:extLst>
          </p:cNvPr>
          <p:cNvSpPr txBox="1">
            <a:spLocks/>
          </p:cNvSpPr>
          <p:nvPr/>
        </p:nvSpPr>
        <p:spPr>
          <a:xfrm>
            <a:off x="857919" y="1880301"/>
            <a:ext cx="4153521" cy="12566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spcBef>
                <a:spcPts val="600"/>
              </a:spcBef>
            </a:pPr>
            <a:r>
              <a:rPr lang="en-US" sz="1600" dirty="0">
                <a:solidFill>
                  <a:schemeClr val="bg1"/>
                </a:solidFill>
                <a:latin typeface="Titillium Web ExtraLight" panose="00000300000000000000" pitchFamily="2" charset="0"/>
              </a:rPr>
              <a:t>The lending company wants to develop a credit risk prediction model using a data set of customer loans by the company</a:t>
            </a:r>
          </a:p>
        </p:txBody>
      </p:sp>
      <p:sp>
        <p:nvSpPr>
          <p:cNvPr id="3" name="Google Shape;801;p18">
            <a:extLst>
              <a:ext uri="{FF2B5EF4-FFF2-40B4-BE49-F238E27FC236}">
                <a16:creationId xmlns:a16="http://schemas.microsoft.com/office/drawing/2014/main" id="{B49CD05D-EA19-5A2D-34E3-09FFAF9F157B}"/>
              </a:ext>
            </a:extLst>
          </p:cNvPr>
          <p:cNvSpPr txBox="1">
            <a:spLocks/>
          </p:cNvSpPr>
          <p:nvPr/>
        </p:nvSpPr>
        <p:spPr>
          <a:xfrm>
            <a:off x="857919" y="1431457"/>
            <a:ext cx="4029385" cy="7231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spcBef>
                <a:spcPts val="600"/>
              </a:spcBef>
            </a:pPr>
            <a:r>
              <a:rPr lang="en-US" sz="2800" dirty="0">
                <a:solidFill>
                  <a:schemeClr val="bg1"/>
                </a:solidFill>
                <a:latin typeface="Titillium Web SemiBold" panose="00000700000000000000" pitchFamily="2" charset="0"/>
              </a:rPr>
              <a:t>Problem Statement</a:t>
            </a:r>
          </a:p>
        </p:txBody>
      </p:sp>
      <p:sp>
        <p:nvSpPr>
          <p:cNvPr id="4" name="Google Shape;801;p18">
            <a:extLst>
              <a:ext uri="{FF2B5EF4-FFF2-40B4-BE49-F238E27FC236}">
                <a16:creationId xmlns:a16="http://schemas.microsoft.com/office/drawing/2014/main" id="{158D6CDD-BB4C-A9FB-5411-FB0841DD9B33}"/>
              </a:ext>
            </a:extLst>
          </p:cNvPr>
          <p:cNvSpPr txBox="1">
            <a:spLocks/>
          </p:cNvSpPr>
          <p:nvPr/>
        </p:nvSpPr>
        <p:spPr>
          <a:xfrm>
            <a:off x="857919" y="3024433"/>
            <a:ext cx="2200585" cy="732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spcBef>
                <a:spcPts val="600"/>
              </a:spcBef>
            </a:pPr>
            <a:r>
              <a:rPr lang="en-US" sz="2800" dirty="0">
                <a:solidFill>
                  <a:schemeClr val="bg1"/>
                </a:solidFill>
                <a:latin typeface="Titillium Web SemiBold" panose="00000700000000000000" pitchFamily="2" charset="0"/>
              </a:rPr>
              <a:t>Goals</a:t>
            </a:r>
          </a:p>
        </p:txBody>
      </p:sp>
      <p:sp>
        <p:nvSpPr>
          <p:cNvPr id="5" name="Google Shape;801;p18">
            <a:extLst>
              <a:ext uri="{FF2B5EF4-FFF2-40B4-BE49-F238E27FC236}">
                <a16:creationId xmlns:a16="http://schemas.microsoft.com/office/drawing/2014/main" id="{AFAD7BDB-F1F4-460C-6226-DEAA01F36725}"/>
              </a:ext>
            </a:extLst>
          </p:cNvPr>
          <p:cNvSpPr txBox="1">
            <a:spLocks/>
          </p:cNvSpPr>
          <p:nvPr/>
        </p:nvSpPr>
        <p:spPr>
          <a:xfrm>
            <a:off x="857919" y="3512736"/>
            <a:ext cx="4250102" cy="12566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spcBef>
                <a:spcPts val="600"/>
              </a:spcBef>
            </a:pPr>
            <a:r>
              <a:rPr lang="en-US" sz="1600" dirty="0">
                <a:solidFill>
                  <a:schemeClr val="bg1"/>
                </a:solidFill>
                <a:latin typeface="Titillium Web ExtraLight" panose="00000300000000000000" pitchFamily="2" charset="0"/>
              </a:rPr>
              <a:t>Building credit risk predictions that can minimize unpaid credit risk and increase the efficiency of operational lending companies in assessing credit applications</a:t>
            </a:r>
          </a:p>
        </p:txBody>
      </p:sp>
      <p:sp>
        <p:nvSpPr>
          <p:cNvPr id="6" name="Google Shape;801;p18">
            <a:extLst>
              <a:ext uri="{FF2B5EF4-FFF2-40B4-BE49-F238E27FC236}">
                <a16:creationId xmlns:a16="http://schemas.microsoft.com/office/drawing/2014/main" id="{4F3174FF-838E-B6F9-B58F-DD9F2B5F87EC}"/>
              </a:ext>
            </a:extLst>
          </p:cNvPr>
          <p:cNvSpPr txBox="1">
            <a:spLocks/>
          </p:cNvSpPr>
          <p:nvPr/>
        </p:nvSpPr>
        <p:spPr>
          <a:xfrm>
            <a:off x="5367587" y="1418034"/>
            <a:ext cx="3610874" cy="732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spcBef>
                <a:spcPts val="600"/>
              </a:spcBef>
            </a:pPr>
            <a:r>
              <a:rPr lang="en-US" sz="2800" dirty="0">
                <a:solidFill>
                  <a:schemeClr val="bg1"/>
                </a:solidFill>
                <a:latin typeface="Titillium Web SemiBold" panose="00000700000000000000" pitchFamily="2" charset="0"/>
              </a:rPr>
              <a:t>Business</a:t>
            </a:r>
            <a:r>
              <a:rPr lang="en-US" sz="3200" dirty="0">
                <a:solidFill>
                  <a:schemeClr val="bg1"/>
                </a:solidFill>
                <a:latin typeface="Titillium Web SemiBold" panose="00000700000000000000" pitchFamily="2" charset="0"/>
              </a:rPr>
              <a:t> Metric</a:t>
            </a:r>
          </a:p>
        </p:txBody>
      </p:sp>
      <p:sp>
        <p:nvSpPr>
          <p:cNvPr id="7" name="Google Shape;801;p18">
            <a:extLst>
              <a:ext uri="{FF2B5EF4-FFF2-40B4-BE49-F238E27FC236}">
                <a16:creationId xmlns:a16="http://schemas.microsoft.com/office/drawing/2014/main" id="{1D815E64-1BFA-77F4-EB75-BBE2D368E6D0}"/>
              </a:ext>
            </a:extLst>
          </p:cNvPr>
          <p:cNvSpPr txBox="1">
            <a:spLocks/>
          </p:cNvSpPr>
          <p:nvPr/>
        </p:nvSpPr>
        <p:spPr>
          <a:xfrm>
            <a:off x="5677290" y="1880301"/>
            <a:ext cx="4007053" cy="11088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spcBef>
                <a:spcPts val="600"/>
              </a:spcBef>
            </a:pPr>
            <a:r>
              <a:rPr lang="en-US" sz="1600" dirty="0">
                <a:solidFill>
                  <a:schemeClr val="bg1"/>
                </a:solidFill>
                <a:latin typeface="Titillium Web ExtraLight" panose="00000300000000000000" pitchFamily="2" charset="0"/>
              </a:rPr>
              <a:t>- </a:t>
            </a:r>
            <a:r>
              <a:rPr lang="en-US" sz="1600" dirty="0" err="1">
                <a:solidFill>
                  <a:schemeClr val="bg1"/>
                </a:solidFill>
                <a:latin typeface="Titillium Web ExtraLight" panose="00000300000000000000" pitchFamily="2" charset="0"/>
              </a:rPr>
              <a:t>Accurancy</a:t>
            </a:r>
            <a:endParaRPr lang="en-US" sz="1600" dirty="0">
              <a:solidFill>
                <a:schemeClr val="bg1"/>
              </a:solidFill>
              <a:latin typeface="Titillium Web ExtraLight" panose="00000300000000000000" pitchFamily="2" charset="0"/>
            </a:endParaRPr>
          </a:p>
          <a:p>
            <a:pPr marL="0" indent="0">
              <a:spcBef>
                <a:spcPts val="600"/>
              </a:spcBef>
            </a:pPr>
            <a:r>
              <a:rPr lang="en-US" sz="1600" dirty="0">
                <a:solidFill>
                  <a:schemeClr val="bg1"/>
                </a:solidFill>
                <a:latin typeface="Titillium Web ExtraLight" panose="00000300000000000000" pitchFamily="2" charset="0"/>
              </a:rPr>
              <a:t>- Recall</a:t>
            </a:r>
          </a:p>
          <a:p>
            <a:pPr marL="0" indent="0">
              <a:spcBef>
                <a:spcPts val="600"/>
              </a:spcBef>
            </a:pPr>
            <a:r>
              <a:rPr lang="en-US" sz="1600" dirty="0">
                <a:solidFill>
                  <a:schemeClr val="bg1"/>
                </a:solidFill>
                <a:latin typeface="Titillium Web ExtraLight" panose="00000300000000000000" pitchFamily="2" charset="0"/>
              </a:rPr>
              <a:t>- Precision</a:t>
            </a:r>
          </a:p>
          <a:p>
            <a:pPr marL="0" indent="0">
              <a:spcBef>
                <a:spcPts val="600"/>
              </a:spcBef>
            </a:pPr>
            <a:r>
              <a:rPr lang="en-US" sz="1600" dirty="0">
                <a:solidFill>
                  <a:schemeClr val="bg1"/>
                </a:solidFill>
                <a:latin typeface="Titillium Web ExtraLight" panose="00000300000000000000" pitchFamily="2" charset="0"/>
              </a:rPr>
              <a:t>- F1 Score</a:t>
            </a:r>
          </a:p>
        </p:txBody>
      </p:sp>
      <p:sp>
        <p:nvSpPr>
          <p:cNvPr id="8" name="Google Shape;801;p18">
            <a:extLst>
              <a:ext uri="{FF2B5EF4-FFF2-40B4-BE49-F238E27FC236}">
                <a16:creationId xmlns:a16="http://schemas.microsoft.com/office/drawing/2014/main" id="{DCC03F9A-3316-14F3-1158-54342160A27D}"/>
              </a:ext>
            </a:extLst>
          </p:cNvPr>
          <p:cNvSpPr txBox="1">
            <a:spLocks/>
          </p:cNvSpPr>
          <p:nvPr/>
        </p:nvSpPr>
        <p:spPr>
          <a:xfrm>
            <a:off x="5367587" y="3165834"/>
            <a:ext cx="3729116" cy="732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spcBef>
                <a:spcPts val="600"/>
              </a:spcBef>
            </a:pPr>
            <a:r>
              <a:rPr lang="en-US" sz="2800" dirty="0">
                <a:solidFill>
                  <a:schemeClr val="bg1"/>
                </a:solidFill>
                <a:latin typeface="Titillium Web SemiBold" panose="00000700000000000000" pitchFamily="2" charset="0"/>
              </a:rPr>
              <a:t>Analytical</a:t>
            </a:r>
            <a:r>
              <a:rPr lang="en-US" sz="3200" dirty="0">
                <a:solidFill>
                  <a:schemeClr val="bg1"/>
                </a:solidFill>
                <a:latin typeface="Titillium Web SemiBold" panose="00000700000000000000" pitchFamily="2" charset="0"/>
              </a:rPr>
              <a:t> Approach</a:t>
            </a:r>
          </a:p>
        </p:txBody>
      </p:sp>
      <p:sp>
        <p:nvSpPr>
          <p:cNvPr id="9" name="Rectangle 8">
            <a:extLst>
              <a:ext uri="{FF2B5EF4-FFF2-40B4-BE49-F238E27FC236}">
                <a16:creationId xmlns:a16="http://schemas.microsoft.com/office/drawing/2014/main" id="{4EAA8EC1-FCC3-F746-AECD-9CFEB6DA2B8F}"/>
              </a:ext>
            </a:extLst>
          </p:cNvPr>
          <p:cNvSpPr/>
          <p:nvPr/>
        </p:nvSpPr>
        <p:spPr>
          <a:xfrm>
            <a:off x="0" y="0"/>
            <a:ext cx="9144000" cy="1378998"/>
          </a:xfrm>
          <a:prstGeom prst="rect">
            <a:avLst/>
          </a:prstGeom>
          <a:solidFill>
            <a:schemeClr val="accent1">
              <a:alpha val="88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Google Shape;807;p19">
            <a:extLst>
              <a:ext uri="{FF2B5EF4-FFF2-40B4-BE49-F238E27FC236}">
                <a16:creationId xmlns:a16="http://schemas.microsoft.com/office/drawing/2014/main" id="{0F676F91-1D8B-CB37-5E6B-B6ECC4CE9F1B}"/>
              </a:ext>
            </a:extLst>
          </p:cNvPr>
          <p:cNvSpPr txBox="1">
            <a:spLocks/>
          </p:cNvSpPr>
          <p:nvPr/>
        </p:nvSpPr>
        <p:spPr>
          <a:xfrm>
            <a:off x="495977" y="147426"/>
            <a:ext cx="7867043"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9pPr>
          </a:lstStyle>
          <a:p>
            <a:r>
              <a:rPr lang="en-US" sz="3600" b="1" dirty="0"/>
              <a:t>Business Understanding and Analytical Approach</a:t>
            </a:r>
          </a:p>
        </p:txBody>
      </p:sp>
      <p:sp>
        <p:nvSpPr>
          <p:cNvPr id="13" name="Google Shape;801;p18">
            <a:extLst>
              <a:ext uri="{FF2B5EF4-FFF2-40B4-BE49-F238E27FC236}">
                <a16:creationId xmlns:a16="http://schemas.microsoft.com/office/drawing/2014/main" id="{D426298B-1A27-CA46-F3F9-42357CF90924}"/>
              </a:ext>
            </a:extLst>
          </p:cNvPr>
          <p:cNvSpPr txBox="1">
            <a:spLocks/>
          </p:cNvSpPr>
          <p:nvPr/>
        </p:nvSpPr>
        <p:spPr>
          <a:xfrm>
            <a:off x="5487056" y="3705703"/>
            <a:ext cx="4007053" cy="5544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spcBef>
                <a:spcPts val="600"/>
              </a:spcBef>
            </a:pPr>
            <a:r>
              <a:rPr lang="en-US" sz="1600" dirty="0">
                <a:solidFill>
                  <a:schemeClr val="bg1"/>
                </a:solidFill>
                <a:latin typeface="Titillium Web ExtraLight" panose="00000300000000000000" pitchFamily="2" charset="0"/>
              </a:rPr>
              <a:t>Predictive Analytic</a:t>
            </a:r>
          </a:p>
        </p:txBody>
      </p:sp>
      <p:sp>
        <p:nvSpPr>
          <p:cNvPr id="14" name="TextBox 13">
            <a:extLst>
              <a:ext uri="{FF2B5EF4-FFF2-40B4-BE49-F238E27FC236}">
                <a16:creationId xmlns:a16="http://schemas.microsoft.com/office/drawing/2014/main" id="{388C2A35-4F83-EF97-9187-1D667ED72412}"/>
              </a:ext>
            </a:extLst>
          </p:cNvPr>
          <p:cNvSpPr txBox="1"/>
          <p:nvPr/>
        </p:nvSpPr>
        <p:spPr>
          <a:xfrm>
            <a:off x="6952596" y="4842386"/>
            <a:ext cx="2743200" cy="276999"/>
          </a:xfrm>
          <a:prstGeom prst="rect">
            <a:avLst/>
          </a:prstGeom>
          <a:noFill/>
        </p:spPr>
        <p:txBody>
          <a:bodyPr wrap="square">
            <a:spAutoFit/>
          </a:bodyPr>
          <a:lstStyle/>
          <a:p>
            <a:r>
              <a:rPr lang="en" sz="1200" dirty="0">
                <a:solidFill>
                  <a:schemeClr val="bg1"/>
                </a:solidFill>
                <a:latin typeface="Biome" panose="020B0502040204020203" pitchFamily="34" charset="0"/>
                <a:cs typeface="Biome" panose="020B0502040204020203" pitchFamily="34" charset="0"/>
              </a:rPr>
              <a:t>Tsaniya Nur Sukma | 2023</a:t>
            </a:r>
            <a:endParaRPr lang="id-ID" sz="1200" dirty="0">
              <a:solidFill>
                <a:schemeClr val="bg1"/>
              </a:solidFill>
              <a:latin typeface="Biome" panose="020B0502040204020203" pitchFamily="34" charset="0"/>
              <a:cs typeface="Biome"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579527" y="107225"/>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t>Exploration Data Analyst</a:t>
            </a:r>
            <a:endParaRPr sz="3600" b="1"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pic>
        <p:nvPicPr>
          <p:cNvPr id="5" name="Picture 4">
            <a:extLst>
              <a:ext uri="{FF2B5EF4-FFF2-40B4-BE49-F238E27FC236}">
                <a16:creationId xmlns:a16="http://schemas.microsoft.com/office/drawing/2014/main" id="{1FC20830-E04D-ED73-5B92-48DDAFE459F7}"/>
              </a:ext>
            </a:extLst>
          </p:cNvPr>
          <p:cNvPicPr>
            <a:picLocks noChangeAspect="1"/>
          </p:cNvPicPr>
          <p:nvPr/>
        </p:nvPicPr>
        <p:blipFill>
          <a:blip r:embed="rId3"/>
          <a:stretch>
            <a:fillRect/>
          </a:stretch>
        </p:blipFill>
        <p:spPr>
          <a:xfrm>
            <a:off x="302838" y="1326963"/>
            <a:ext cx="4832598" cy="781090"/>
          </a:xfrm>
          <a:prstGeom prst="rect">
            <a:avLst/>
          </a:prstGeom>
        </p:spPr>
      </p:pic>
      <p:pic>
        <p:nvPicPr>
          <p:cNvPr id="9" name="Picture 8">
            <a:extLst>
              <a:ext uri="{FF2B5EF4-FFF2-40B4-BE49-F238E27FC236}">
                <a16:creationId xmlns:a16="http://schemas.microsoft.com/office/drawing/2014/main" id="{E018D252-3E11-CD01-AAFE-F48EE2DB7BFB}"/>
              </a:ext>
            </a:extLst>
          </p:cNvPr>
          <p:cNvPicPr>
            <a:picLocks noChangeAspect="1"/>
          </p:cNvPicPr>
          <p:nvPr/>
        </p:nvPicPr>
        <p:blipFill>
          <a:blip r:embed="rId4"/>
          <a:stretch>
            <a:fillRect/>
          </a:stretch>
        </p:blipFill>
        <p:spPr>
          <a:xfrm>
            <a:off x="302838" y="2235429"/>
            <a:ext cx="6077262" cy="469924"/>
          </a:xfrm>
          <a:prstGeom prst="rect">
            <a:avLst/>
          </a:prstGeom>
        </p:spPr>
      </p:pic>
      <p:pic>
        <p:nvPicPr>
          <p:cNvPr id="13" name="Picture 12">
            <a:extLst>
              <a:ext uri="{FF2B5EF4-FFF2-40B4-BE49-F238E27FC236}">
                <a16:creationId xmlns:a16="http://schemas.microsoft.com/office/drawing/2014/main" id="{6EC18888-5150-159F-5DD7-FE7CC6B53A5E}"/>
              </a:ext>
            </a:extLst>
          </p:cNvPr>
          <p:cNvPicPr>
            <a:picLocks noChangeAspect="1"/>
          </p:cNvPicPr>
          <p:nvPr/>
        </p:nvPicPr>
        <p:blipFill>
          <a:blip r:embed="rId5"/>
          <a:stretch>
            <a:fillRect/>
          </a:stretch>
        </p:blipFill>
        <p:spPr>
          <a:xfrm>
            <a:off x="302838" y="3194240"/>
            <a:ext cx="5893103" cy="285765"/>
          </a:xfrm>
          <a:prstGeom prst="rect">
            <a:avLst/>
          </a:prstGeom>
        </p:spPr>
      </p:pic>
      <p:pic>
        <p:nvPicPr>
          <p:cNvPr id="15" name="Picture 14">
            <a:extLst>
              <a:ext uri="{FF2B5EF4-FFF2-40B4-BE49-F238E27FC236}">
                <a16:creationId xmlns:a16="http://schemas.microsoft.com/office/drawing/2014/main" id="{CFE0CBC3-77AE-EC81-7D60-904F70D266D2}"/>
              </a:ext>
            </a:extLst>
          </p:cNvPr>
          <p:cNvPicPr>
            <a:picLocks noChangeAspect="1"/>
          </p:cNvPicPr>
          <p:nvPr/>
        </p:nvPicPr>
        <p:blipFill>
          <a:blip r:embed="rId6"/>
          <a:stretch>
            <a:fillRect/>
          </a:stretch>
        </p:blipFill>
        <p:spPr>
          <a:xfrm>
            <a:off x="283787" y="3976157"/>
            <a:ext cx="5912154" cy="323867"/>
          </a:xfrm>
          <a:prstGeom prst="rect">
            <a:avLst/>
          </a:prstGeom>
        </p:spPr>
      </p:pic>
      <p:pic>
        <p:nvPicPr>
          <p:cNvPr id="19" name="Picture 18">
            <a:extLst>
              <a:ext uri="{FF2B5EF4-FFF2-40B4-BE49-F238E27FC236}">
                <a16:creationId xmlns:a16="http://schemas.microsoft.com/office/drawing/2014/main" id="{70EA8DE7-6319-C154-2682-01D06742B009}"/>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938" b="89441" l="7718" r="95638">
                        <a14:foregroundMark x1="87584" y1="32919" x2="95973" y2="32298"/>
                        <a14:foregroundMark x1="7718" y1="80745" x2="9732" y2="75776"/>
                      </a14:backgroundRemoval>
                    </a14:imgEffect>
                  </a14:imgLayer>
                </a14:imgProps>
              </a:ext>
            </a:extLst>
          </a:blip>
          <a:stretch>
            <a:fillRect/>
          </a:stretch>
        </p:blipFill>
        <p:spPr>
          <a:xfrm>
            <a:off x="5265448" y="1486728"/>
            <a:ext cx="1253593" cy="677277"/>
          </a:xfrm>
          <a:prstGeom prst="rect">
            <a:avLst/>
          </a:prstGeom>
        </p:spPr>
      </p:pic>
      <p:sp>
        <p:nvSpPr>
          <p:cNvPr id="20" name="Google Shape;801;p18">
            <a:extLst>
              <a:ext uri="{FF2B5EF4-FFF2-40B4-BE49-F238E27FC236}">
                <a16:creationId xmlns:a16="http://schemas.microsoft.com/office/drawing/2014/main" id="{72A09D94-AFB2-3BF1-B536-EC3E732D72EB}"/>
              </a:ext>
            </a:extLst>
          </p:cNvPr>
          <p:cNvSpPr txBox="1">
            <a:spLocks/>
          </p:cNvSpPr>
          <p:nvPr/>
        </p:nvSpPr>
        <p:spPr>
          <a:xfrm>
            <a:off x="6519041" y="1278359"/>
            <a:ext cx="2624934" cy="1094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spcBef>
                <a:spcPts val="600"/>
              </a:spcBef>
            </a:pPr>
            <a:r>
              <a:rPr lang="en-US" sz="1600" dirty="0">
                <a:solidFill>
                  <a:schemeClr val="bg1"/>
                </a:solidFill>
                <a:latin typeface="Titillium Web ExtraLight" panose="00000300000000000000" pitchFamily="2" charset="0"/>
              </a:rPr>
              <a:t>Import data with the path of CSV.</a:t>
            </a:r>
          </a:p>
        </p:txBody>
      </p:sp>
      <p:sp>
        <p:nvSpPr>
          <p:cNvPr id="21" name="Google Shape;801;p18">
            <a:extLst>
              <a:ext uri="{FF2B5EF4-FFF2-40B4-BE49-F238E27FC236}">
                <a16:creationId xmlns:a16="http://schemas.microsoft.com/office/drawing/2014/main" id="{52BE926E-8D71-9F8E-1092-910441F82217}"/>
              </a:ext>
            </a:extLst>
          </p:cNvPr>
          <p:cNvSpPr txBox="1">
            <a:spLocks/>
          </p:cNvSpPr>
          <p:nvPr/>
        </p:nvSpPr>
        <p:spPr>
          <a:xfrm>
            <a:off x="283787" y="2698088"/>
            <a:ext cx="3878502" cy="5858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spcBef>
                <a:spcPts val="600"/>
              </a:spcBef>
            </a:pPr>
            <a:r>
              <a:rPr lang="en-US" sz="1600" dirty="0">
                <a:solidFill>
                  <a:schemeClr val="bg1"/>
                </a:solidFill>
                <a:latin typeface="Titillium Web ExtraLight" panose="00000300000000000000" pitchFamily="2" charset="0"/>
              </a:rPr>
              <a:t>To see if there is data that is null or </a:t>
            </a:r>
            <a:r>
              <a:rPr lang="en-US" sz="1600" dirty="0" err="1">
                <a:solidFill>
                  <a:schemeClr val="bg1"/>
                </a:solidFill>
                <a:latin typeface="Titillium Web ExtraLight" panose="00000300000000000000" pitchFamily="2" charset="0"/>
              </a:rPr>
              <a:t>NaN</a:t>
            </a:r>
            <a:endParaRPr lang="en-US" sz="1600" dirty="0">
              <a:solidFill>
                <a:schemeClr val="bg1"/>
              </a:solidFill>
              <a:latin typeface="Titillium Web ExtraLight" panose="00000300000000000000" pitchFamily="2" charset="0"/>
            </a:endParaRPr>
          </a:p>
        </p:txBody>
      </p:sp>
      <p:sp>
        <p:nvSpPr>
          <p:cNvPr id="22" name="Google Shape;801;p18">
            <a:extLst>
              <a:ext uri="{FF2B5EF4-FFF2-40B4-BE49-F238E27FC236}">
                <a16:creationId xmlns:a16="http://schemas.microsoft.com/office/drawing/2014/main" id="{7A02A018-B91B-5E15-7BD9-CD7B821C2E2A}"/>
              </a:ext>
            </a:extLst>
          </p:cNvPr>
          <p:cNvSpPr txBox="1">
            <a:spLocks/>
          </p:cNvSpPr>
          <p:nvPr/>
        </p:nvSpPr>
        <p:spPr>
          <a:xfrm>
            <a:off x="283786" y="3479914"/>
            <a:ext cx="5328737" cy="5858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spcBef>
                <a:spcPts val="600"/>
              </a:spcBef>
            </a:pPr>
            <a:r>
              <a:rPr lang="en-US" sz="1600" dirty="0">
                <a:solidFill>
                  <a:schemeClr val="bg1"/>
                </a:solidFill>
                <a:latin typeface="Titillium Web ExtraLight" panose="00000300000000000000" pitchFamily="2" charset="0"/>
              </a:rPr>
              <a:t>Counts the number of occurrences of each value in a column.</a:t>
            </a:r>
          </a:p>
        </p:txBody>
      </p:sp>
      <p:sp>
        <p:nvSpPr>
          <p:cNvPr id="23" name="Google Shape;801;p18">
            <a:extLst>
              <a:ext uri="{FF2B5EF4-FFF2-40B4-BE49-F238E27FC236}">
                <a16:creationId xmlns:a16="http://schemas.microsoft.com/office/drawing/2014/main" id="{87C6200E-4380-F836-F4EC-00572850ABB5}"/>
              </a:ext>
            </a:extLst>
          </p:cNvPr>
          <p:cNvSpPr txBox="1">
            <a:spLocks/>
          </p:cNvSpPr>
          <p:nvPr/>
        </p:nvSpPr>
        <p:spPr>
          <a:xfrm>
            <a:off x="6736179" y="2246668"/>
            <a:ext cx="2328993" cy="691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spcBef>
                <a:spcPts val="600"/>
              </a:spcBef>
            </a:pPr>
            <a:r>
              <a:rPr lang="en-US" sz="1600" b="1" dirty="0">
                <a:solidFill>
                  <a:schemeClr val="bg1"/>
                </a:solidFill>
                <a:latin typeface="Titillium Web ExtraLight" panose="00000300000000000000" pitchFamily="2" charset="0"/>
              </a:rPr>
              <a:t>besides the things here you can also use:</a:t>
            </a:r>
          </a:p>
          <a:p>
            <a:pPr marL="0" indent="0">
              <a:spcBef>
                <a:spcPts val="600"/>
              </a:spcBef>
            </a:pPr>
            <a:r>
              <a:rPr lang="en-US" sz="1600" b="1" dirty="0">
                <a:solidFill>
                  <a:schemeClr val="bg1"/>
                </a:solidFill>
                <a:latin typeface="Titillium Web ExtraLight" panose="00000300000000000000" pitchFamily="2" charset="0"/>
              </a:rPr>
              <a:t> </a:t>
            </a:r>
            <a:r>
              <a:rPr lang="en-US" sz="1600" b="1" dirty="0" err="1">
                <a:solidFill>
                  <a:schemeClr val="bg1"/>
                </a:solidFill>
                <a:latin typeface="Titillium Web ExtraLight" panose="00000300000000000000" pitchFamily="2" charset="0"/>
              </a:rPr>
              <a:t>df_loan.describe</a:t>
            </a:r>
            <a:r>
              <a:rPr lang="en-US" sz="1600" b="1" dirty="0">
                <a:solidFill>
                  <a:schemeClr val="bg1"/>
                </a:solidFill>
                <a:latin typeface="Titillium Web ExtraLight" panose="00000300000000000000" pitchFamily="2" charset="0"/>
              </a:rPr>
              <a:t>().</a:t>
            </a:r>
          </a:p>
        </p:txBody>
      </p:sp>
      <p:sp>
        <p:nvSpPr>
          <p:cNvPr id="24" name="TextBox 23">
            <a:extLst>
              <a:ext uri="{FF2B5EF4-FFF2-40B4-BE49-F238E27FC236}">
                <a16:creationId xmlns:a16="http://schemas.microsoft.com/office/drawing/2014/main" id="{EEE2014A-AF63-223E-5C34-5B82D4F879D9}"/>
              </a:ext>
            </a:extLst>
          </p:cNvPr>
          <p:cNvSpPr txBox="1"/>
          <p:nvPr/>
        </p:nvSpPr>
        <p:spPr>
          <a:xfrm>
            <a:off x="6952596" y="4842386"/>
            <a:ext cx="2743200" cy="276999"/>
          </a:xfrm>
          <a:prstGeom prst="rect">
            <a:avLst/>
          </a:prstGeom>
          <a:noFill/>
        </p:spPr>
        <p:txBody>
          <a:bodyPr wrap="square">
            <a:spAutoFit/>
          </a:bodyPr>
          <a:lstStyle/>
          <a:p>
            <a:r>
              <a:rPr lang="en" sz="1200" dirty="0">
                <a:solidFill>
                  <a:schemeClr val="bg1"/>
                </a:solidFill>
                <a:latin typeface="Biome" panose="020B0502040204020203" pitchFamily="34" charset="0"/>
                <a:cs typeface="Biome" panose="020B0502040204020203" pitchFamily="34" charset="0"/>
              </a:rPr>
              <a:t>Tsaniya Nur Sukma | 2023</a:t>
            </a:r>
            <a:endParaRPr lang="id-ID" sz="1200" dirty="0">
              <a:solidFill>
                <a:schemeClr val="bg1"/>
              </a:solidFill>
              <a:latin typeface="Biome" panose="020B0502040204020203" pitchFamily="34" charset="0"/>
              <a:cs typeface="Biome"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579527" y="107225"/>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t>Data Pre-Processing</a:t>
            </a:r>
            <a:endParaRPr sz="3600" b="1"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3" name="Picture 2">
            <a:extLst>
              <a:ext uri="{FF2B5EF4-FFF2-40B4-BE49-F238E27FC236}">
                <a16:creationId xmlns:a16="http://schemas.microsoft.com/office/drawing/2014/main" id="{AD8BA8D3-7465-0D85-8AC0-474B8DDB1DA6}"/>
              </a:ext>
            </a:extLst>
          </p:cNvPr>
          <p:cNvPicPr>
            <a:picLocks noChangeAspect="1"/>
          </p:cNvPicPr>
          <p:nvPr/>
        </p:nvPicPr>
        <p:blipFill>
          <a:blip r:embed="rId3"/>
          <a:stretch>
            <a:fillRect/>
          </a:stretch>
        </p:blipFill>
        <p:spPr>
          <a:xfrm>
            <a:off x="272092" y="1161469"/>
            <a:ext cx="4813547" cy="787440"/>
          </a:xfrm>
          <a:prstGeom prst="rect">
            <a:avLst/>
          </a:prstGeom>
        </p:spPr>
      </p:pic>
      <p:pic>
        <p:nvPicPr>
          <p:cNvPr id="6" name="Picture 5">
            <a:extLst>
              <a:ext uri="{FF2B5EF4-FFF2-40B4-BE49-F238E27FC236}">
                <a16:creationId xmlns:a16="http://schemas.microsoft.com/office/drawing/2014/main" id="{C9481DCC-8D46-492B-7F07-D1F3B6B22616}"/>
              </a:ext>
            </a:extLst>
          </p:cNvPr>
          <p:cNvPicPr>
            <a:picLocks noChangeAspect="1"/>
          </p:cNvPicPr>
          <p:nvPr/>
        </p:nvPicPr>
        <p:blipFill>
          <a:blip r:embed="rId4"/>
          <a:stretch>
            <a:fillRect/>
          </a:stretch>
        </p:blipFill>
        <p:spPr>
          <a:xfrm>
            <a:off x="272092" y="2018607"/>
            <a:ext cx="4800847" cy="311166"/>
          </a:xfrm>
          <a:prstGeom prst="rect">
            <a:avLst/>
          </a:prstGeom>
        </p:spPr>
      </p:pic>
      <p:pic>
        <p:nvPicPr>
          <p:cNvPr id="8" name="Picture 7">
            <a:extLst>
              <a:ext uri="{FF2B5EF4-FFF2-40B4-BE49-F238E27FC236}">
                <a16:creationId xmlns:a16="http://schemas.microsoft.com/office/drawing/2014/main" id="{7A32A547-D49B-DA42-A738-D99CA0C391C0}"/>
              </a:ext>
            </a:extLst>
          </p:cNvPr>
          <p:cNvPicPr>
            <a:picLocks noChangeAspect="1"/>
          </p:cNvPicPr>
          <p:nvPr/>
        </p:nvPicPr>
        <p:blipFill>
          <a:blip r:embed="rId5"/>
          <a:stretch>
            <a:fillRect/>
          </a:stretch>
        </p:blipFill>
        <p:spPr>
          <a:xfrm>
            <a:off x="272092" y="2669030"/>
            <a:ext cx="6315640" cy="2205653"/>
          </a:xfrm>
          <a:prstGeom prst="rect">
            <a:avLst/>
          </a:prstGeom>
        </p:spPr>
      </p:pic>
      <p:pic>
        <p:nvPicPr>
          <p:cNvPr id="10" name="Picture 9">
            <a:extLst>
              <a:ext uri="{FF2B5EF4-FFF2-40B4-BE49-F238E27FC236}">
                <a16:creationId xmlns:a16="http://schemas.microsoft.com/office/drawing/2014/main" id="{4621F4EE-0296-6CE1-6F73-5B4B4C239298}"/>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938" b="89441" l="7718" r="95638">
                        <a14:foregroundMark x1="87584" y1="32919" x2="95973" y2="32298"/>
                        <a14:foregroundMark x1="7718" y1="80745" x2="9732" y2="75776"/>
                      </a14:backgroundRemoval>
                    </a14:imgEffect>
                  </a14:imgLayer>
                </a14:imgProps>
              </a:ext>
            </a:extLst>
          </a:blip>
          <a:stretch>
            <a:fillRect/>
          </a:stretch>
        </p:blipFill>
        <p:spPr>
          <a:xfrm rot="20895531">
            <a:off x="4943652" y="1546753"/>
            <a:ext cx="1253593" cy="677277"/>
          </a:xfrm>
          <a:prstGeom prst="rect">
            <a:avLst/>
          </a:prstGeom>
        </p:spPr>
      </p:pic>
      <p:sp>
        <p:nvSpPr>
          <p:cNvPr id="11" name="Google Shape;801;p18">
            <a:extLst>
              <a:ext uri="{FF2B5EF4-FFF2-40B4-BE49-F238E27FC236}">
                <a16:creationId xmlns:a16="http://schemas.microsoft.com/office/drawing/2014/main" id="{0FACFC9C-0AB4-1771-E6EC-E7090D3CBAA2}"/>
              </a:ext>
            </a:extLst>
          </p:cNvPr>
          <p:cNvSpPr txBox="1">
            <a:spLocks/>
          </p:cNvSpPr>
          <p:nvPr/>
        </p:nvSpPr>
        <p:spPr>
          <a:xfrm>
            <a:off x="6240341" y="1218865"/>
            <a:ext cx="2624934" cy="1094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spcBef>
                <a:spcPts val="600"/>
              </a:spcBef>
            </a:pPr>
            <a:r>
              <a:rPr lang="en-US" sz="1600" dirty="0">
                <a:solidFill>
                  <a:schemeClr val="bg1"/>
                </a:solidFill>
                <a:latin typeface="Titillium Web ExtraLight" panose="00000300000000000000" pitchFamily="2" charset="0"/>
              </a:rPr>
              <a:t>Returns column values ​​with median values</a:t>
            </a:r>
          </a:p>
        </p:txBody>
      </p:sp>
      <p:sp>
        <p:nvSpPr>
          <p:cNvPr id="12" name="Google Shape;801;p18">
            <a:extLst>
              <a:ext uri="{FF2B5EF4-FFF2-40B4-BE49-F238E27FC236}">
                <a16:creationId xmlns:a16="http://schemas.microsoft.com/office/drawing/2014/main" id="{9ED49696-EE50-E544-DB6F-67A08E48F969}"/>
              </a:ext>
            </a:extLst>
          </p:cNvPr>
          <p:cNvSpPr txBox="1">
            <a:spLocks/>
          </p:cNvSpPr>
          <p:nvPr/>
        </p:nvSpPr>
        <p:spPr>
          <a:xfrm>
            <a:off x="6649522" y="2122023"/>
            <a:ext cx="2428872" cy="1094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spcBef>
                <a:spcPts val="600"/>
              </a:spcBef>
            </a:pPr>
            <a:r>
              <a:rPr lang="en-US" sz="1500" dirty="0">
                <a:solidFill>
                  <a:schemeClr val="bg1"/>
                </a:solidFill>
                <a:latin typeface="Titillium Web ExtraLight" panose="00000300000000000000" pitchFamily="2" charset="0"/>
              </a:rPr>
              <a:t>The result of the one-hot encoding process will be new columns that represent the unique values ​​of these categorical columns. The one-hot encoding process is useful for facilitating the analysis and processing of data in machine-learning models.</a:t>
            </a:r>
          </a:p>
        </p:txBody>
      </p:sp>
      <p:sp>
        <p:nvSpPr>
          <p:cNvPr id="14" name="Google Shape;801;p18">
            <a:extLst>
              <a:ext uri="{FF2B5EF4-FFF2-40B4-BE49-F238E27FC236}">
                <a16:creationId xmlns:a16="http://schemas.microsoft.com/office/drawing/2014/main" id="{D370DDC0-E3F7-76FB-7BC5-6C604BB59564}"/>
              </a:ext>
            </a:extLst>
          </p:cNvPr>
          <p:cNvSpPr txBox="1">
            <a:spLocks/>
          </p:cNvSpPr>
          <p:nvPr/>
        </p:nvSpPr>
        <p:spPr>
          <a:xfrm>
            <a:off x="210302" y="2273447"/>
            <a:ext cx="3296527" cy="5795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spcBef>
                <a:spcPts val="600"/>
              </a:spcBef>
            </a:pPr>
            <a:r>
              <a:rPr lang="en-US" sz="1600" dirty="0">
                <a:solidFill>
                  <a:schemeClr val="bg1"/>
                </a:solidFill>
                <a:latin typeface="Titillium Web ExtraLight" panose="00000300000000000000" pitchFamily="2" charset="0"/>
              </a:rPr>
              <a:t>One-hot encoding</a:t>
            </a:r>
          </a:p>
        </p:txBody>
      </p:sp>
      <p:sp>
        <p:nvSpPr>
          <p:cNvPr id="16" name="TextBox 15">
            <a:extLst>
              <a:ext uri="{FF2B5EF4-FFF2-40B4-BE49-F238E27FC236}">
                <a16:creationId xmlns:a16="http://schemas.microsoft.com/office/drawing/2014/main" id="{6D4BC51D-E306-2C72-214F-1D3A2BDC0770}"/>
              </a:ext>
            </a:extLst>
          </p:cNvPr>
          <p:cNvSpPr txBox="1"/>
          <p:nvPr/>
        </p:nvSpPr>
        <p:spPr>
          <a:xfrm>
            <a:off x="6952596" y="4842386"/>
            <a:ext cx="2743200" cy="276999"/>
          </a:xfrm>
          <a:prstGeom prst="rect">
            <a:avLst/>
          </a:prstGeom>
          <a:noFill/>
        </p:spPr>
        <p:txBody>
          <a:bodyPr wrap="square">
            <a:spAutoFit/>
          </a:bodyPr>
          <a:lstStyle/>
          <a:p>
            <a:r>
              <a:rPr lang="en" sz="1200" dirty="0">
                <a:solidFill>
                  <a:schemeClr val="bg1"/>
                </a:solidFill>
                <a:latin typeface="Biome" panose="020B0502040204020203" pitchFamily="34" charset="0"/>
                <a:cs typeface="Biome" panose="020B0502040204020203" pitchFamily="34" charset="0"/>
              </a:rPr>
              <a:t>Tsaniya Nur Sukma | 2023</a:t>
            </a:r>
            <a:endParaRPr lang="id-ID" sz="1200" dirty="0">
              <a:solidFill>
                <a:schemeClr val="bg1"/>
              </a:solidFill>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71588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579527" y="107225"/>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t>Data Storytelling and Data Visualization</a:t>
            </a:r>
            <a:endParaRPr sz="3600" b="1"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7" name="Picture 6">
            <a:extLst>
              <a:ext uri="{FF2B5EF4-FFF2-40B4-BE49-F238E27FC236}">
                <a16:creationId xmlns:a16="http://schemas.microsoft.com/office/drawing/2014/main" id="{37F8C558-E871-068D-4F31-55991C956F0D}"/>
              </a:ext>
            </a:extLst>
          </p:cNvPr>
          <p:cNvPicPr>
            <a:picLocks noChangeAspect="1"/>
          </p:cNvPicPr>
          <p:nvPr/>
        </p:nvPicPr>
        <p:blipFill>
          <a:blip r:embed="rId3"/>
          <a:stretch>
            <a:fillRect/>
          </a:stretch>
        </p:blipFill>
        <p:spPr>
          <a:xfrm>
            <a:off x="557425" y="1231368"/>
            <a:ext cx="4320942" cy="3167212"/>
          </a:xfrm>
          <a:prstGeom prst="rect">
            <a:avLst/>
          </a:prstGeom>
        </p:spPr>
      </p:pic>
      <p:sp>
        <p:nvSpPr>
          <p:cNvPr id="9" name="Google Shape;801;p18">
            <a:extLst>
              <a:ext uri="{FF2B5EF4-FFF2-40B4-BE49-F238E27FC236}">
                <a16:creationId xmlns:a16="http://schemas.microsoft.com/office/drawing/2014/main" id="{95B5F2A4-EBED-EA5A-1D20-694E451DAB15}"/>
              </a:ext>
            </a:extLst>
          </p:cNvPr>
          <p:cNvSpPr txBox="1">
            <a:spLocks/>
          </p:cNvSpPr>
          <p:nvPr/>
        </p:nvSpPr>
        <p:spPr>
          <a:xfrm>
            <a:off x="5347963" y="1675064"/>
            <a:ext cx="2976233" cy="12899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spcBef>
                <a:spcPts val="600"/>
              </a:spcBef>
            </a:pPr>
            <a:r>
              <a:rPr lang="en-US" sz="1500" dirty="0">
                <a:solidFill>
                  <a:schemeClr val="bg1"/>
                </a:solidFill>
                <a:latin typeface="Titillium Web ExtraLight" panose="00000300000000000000" pitchFamily="2" charset="0"/>
              </a:rPr>
              <a:t>1. The histogram in the "</a:t>
            </a:r>
            <a:r>
              <a:rPr lang="en-US" sz="1500" dirty="0" err="1">
                <a:solidFill>
                  <a:schemeClr val="bg1"/>
                </a:solidFill>
                <a:latin typeface="Titillium Web ExtraLight" panose="00000300000000000000" pitchFamily="2" charset="0"/>
              </a:rPr>
              <a:t>funded_amnt</a:t>
            </a:r>
            <a:r>
              <a:rPr lang="en-US" sz="1500" dirty="0">
                <a:solidFill>
                  <a:schemeClr val="bg1"/>
                </a:solidFill>
                <a:latin typeface="Titillium Web ExtraLight" panose="00000300000000000000" pitchFamily="2" charset="0"/>
              </a:rPr>
              <a:t>" column shows the distribution of the amount of funds provided to borrowers, where the majority of the amount of funds provided is in the range of 5000 to 20000.</a:t>
            </a:r>
          </a:p>
        </p:txBody>
      </p:sp>
      <p:sp>
        <p:nvSpPr>
          <p:cNvPr id="13" name="TextBox 12">
            <a:extLst>
              <a:ext uri="{FF2B5EF4-FFF2-40B4-BE49-F238E27FC236}">
                <a16:creationId xmlns:a16="http://schemas.microsoft.com/office/drawing/2014/main" id="{8D609BC2-A20B-60F6-BFF1-F5B2F777D02F}"/>
              </a:ext>
            </a:extLst>
          </p:cNvPr>
          <p:cNvSpPr txBox="1"/>
          <p:nvPr/>
        </p:nvSpPr>
        <p:spPr>
          <a:xfrm>
            <a:off x="6952596" y="4842386"/>
            <a:ext cx="2743200" cy="276999"/>
          </a:xfrm>
          <a:prstGeom prst="rect">
            <a:avLst/>
          </a:prstGeom>
          <a:noFill/>
        </p:spPr>
        <p:txBody>
          <a:bodyPr wrap="square">
            <a:spAutoFit/>
          </a:bodyPr>
          <a:lstStyle/>
          <a:p>
            <a:r>
              <a:rPr lang="en" sz="1200" dirty="0">
                <a:solidFill>
                  <a:schemeClr val="bg1"/>
                </a:solidFill>
                <a:latin typeface="Biome" panose="020B0502040204020203" pitchFamily="34" charset="0"/>
                <a:cs typeface="Biome" panose="020B0502040204020203" pitchFamily="34" charset="0"/>
              </a:rPr>
              <a:t>Tsaniya Nur Sukma | 2023</a:t>
            </a:r>
            <a:endParaRPr lang="id-ID" sz="1200" dirty="0">
              <a:solidFill>
                <a:schemeClr val="bg1"/>
              </a:solidFill>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2594178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579527" y="107225"/>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t>Data Storytelling and Data Visualization</a:t>
            </a:r>
            <a:endParaRPr sz="3600" b="1"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3" name="Picture 2">
            <a:extLst>
              <a:ext uri="{FF2B5EF4-FFF2-40B4-BE49-F238E27FC236}">
                <a16:creationId xmlns:a16="http://schemas.microsoft.com/office/drawing/2014/main" id="{EEF5BB0A-60A9-92AB-559F-8429F16901DE}"/>
              </a:ext>
            </a:extLst>
          </p:cNvPr>
          <p:cNvPicPr>
            <a:picLocks noChangeAspect="1"/>
          </p:cNvPicPr>
          <p:nvPr/>
        </p:nvPicPr>
        <p:blipFill>
          <a:blip r:embed="rId3"/>
          <a:stretch>
            <a:fillRect/>
          </a:stretch>
        </p:blipFill>
        <p:spPr>
          <a:xfrm>
            <a:off x="337308" y="1337476"/>
            <a:ext cx="3971986" cy="3400061"/>
          </a:xfrm>
          <a:prstGeom prst="rect">
            <a:avLst/>
          </a:prstGeom>
        </p:spPr>
      </p:pic>
      <p:sp>
        <p:nvSpPr>
          <p:cNvPr id="9" name="Google Shape;801;p18">
            <a:extLst>
              <a:ext uri="{FF2B5EF4-FFF2-40B4-BE49-F238E27FC236}">
                <a16:creationId xmlns:a16="http://schemas.microsoft.com/office/drawing/2014/main" id="{ABC4F88F-5EEF-EF86-F06D-B86E2D157064}"/>
              </a:ext>
            </a:extLst>
          </p:cNvPr>
          <p:cNvSpPr txBox="1">
            <a:spLocks/>
          </p:cNvSpPr>
          <p:nvPr/>
        </p:nvSpPr>
        <p:spPr>
          <a:xfrm>
            <a:off x="4834708" y="2094087"/>
            <a:ext cx="3682231" cy="36448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spcBef>
                <a:spcPts val="600"/>
              </a:spcBef>
            </a:pPr>
            <a:r>
              <a:rPr lang="en-US" sz="1500" dirty="0">
                <a:solidFill>
                  <a:schemeClr val="bg1"/>
                </a:solidFill>
                <a:latin typeface="Titillium Web ExtraLight" panose="00000300000000000000" pitchFamily="2" charset="0"/>
              </a:rPr>
              <a:t>2. The boxplot in the "</a:t>
            </a:r>
            <a:r>
              <a:rPr lang="en-US" sz="1500" dirty="0" err="1">
                <a:solidFill>
                  <a:schemeClr val="bg1"/>
                </a:solidFill>
                <a:latin typeface="Titillium Web ExtraLight" panose="00000300000000000000" pitchFamily="2" charset="0"/>
              </a:rPr>
              <a:t>int_rate</a:t>
            </a:r>
            <a:r>
              <a:rPr lang="en-US" sz="1500" dirty="0">
                <a:solidFill>
                  <a:schemeClr val="bg1"/>
                </a:solidFill>
                <a:latin typeface="Titillium Web ExtraLight" panose="00000300000000000000" pitchFamily="2" charset="0"/>
              </a:rPr>
              <a:t>" column shows the distribution of interest rates on loans, where most interest rates are in the range of 10 to 16 percent and there are some outliers above 20 percent.</a:t>
            </a:r>
          </a:p>
        </p:txBody>
      </p:sp>
      <p:sp>
        <p:nvSpPr>
          <p:cNvPr id="10" name="TextBox 9">
            <a:extLst>
              <a:ext uri="{FF2B5EF4-FFF2-40B4-BE49-F238E27FC236}">
                <a16:creationId xmlns:a16="http://schemas.microsoft.com/office/drawing/2014/main" id="{8CD2486E-C354-A279-87C9-6CF9BD7332F2}"/>
              </a:ext>
            </a:extLst>
          </p:cNvPr>
          <p:cNvSpPr txBox="1"/>
          <p:nvPr/>
        </p:nvSpPr>
        <p:spPr>
          <a:xfrm>
            <a:off x="6952596" y="4842386"/>
            <a:ext cx="2743200" cy="276999"/>
          </a:xfrm>
          <a:prstGeom prst="rect">
            <a:avLst/>
          </a:prstGeom>
          <a:noFill/>
        </p:spPr>
        <p:txBody>
          <a:bodyPr wrap="square">
            <a:spAutoFit/>
          </a:bodyPr>
          <a:lstStyle/>
          <a:p>
            <a:r>
              <a:rPr lang="en" sz="1200" dirty="0">
                <a:solidFill>
                  <a:schemeClr val="bg1"/>
                </a:solidFill>
                <a:latin typeface="Biome" panose="020B0502040204020203" pitchFamily="34" charset="0"/>
                <a:cs typeface="Biome" panose="020B0502040204020203" pitchFamily="34" charset="0"/>
              </a:rPr>
              <a:t>Tsaniya Nur Sukma | 2023</a:t>
            </a:r>
            <a:endParaRPr lang="id-ID" sz="1200" dirty="0">
              <a:solidFill>
                <a:schemeClr val="bg1"/>
              </a:solidFill>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350098526"/>
      </p:ext>
    </p:extLst>
  </p:cSld>
  <p:clrMapOvr>
    <a:masterClrMapping/>
  </p:clrMapOvr>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953</Words>
  <Application>Microsoft Office PowerPoint</Application>
  <PresentationFormat>On-screen Show (16:9)</PresentationFormat>
  <Paragraphs>102</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Titillium Web</vt:lpstr>
      <vt:lpstr>Titillium Web SemiBold</vt:lpstr>
      <vt:lpstr>Biome</vt:lpstr>
      <vt:lpstr>Titillium Web ExtraLight</vt:lpstr>
      <vt:lpstr>Thaliard template</vt:lpstr>
      <vt:lpstr>Final Task Project-Based Intern : Data Scientist ID/X Partners</vt:lpstr>
      <vt:lpstr>HELLO!</vt:lpstr>
      <vt:lpstr>Table of Content</vt:lpstr>
      <vt:lpstr>PowerPoint Presentation</vt:lpstr>
      <vt:lpstr>PowerPoint Presentation</vt:lpstr>
      <vt:lpstr>Exploration Data Analyst</vt:lpstr>
      <vt:lpstr>Data Pre-Processing</vt:lpstr>
      <vt:lpstr>Data Storytelling and Data Visualization</vt:lpstr>
      <vt:lpstr>Data Storytelling and Data Visualization</vt:lpstr>
      <vt:lpstr>Data Storytelling and Data Visualization</vt:lpstr>
      <vt:lpstr>Data Storytelling and Data Visualization</vt:lpstr>
      <vt:lpstr>PowerPoint Presentation</vt:lpstr>
      <vt:lpstr>Data Storytelling and Data Visualization</vt:lpstr>
      <vt:lpstr>Algorithm Model</vt:lpstr>
      <vt:lpstr>Algorithm Model</vt:lpstr>
      <vt:lpstr>PowerPoint Presentation</vt:lpstr>
      <vt:lpstr>External 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Task Project-Based Intern : Data Scientist ID/X Partners</dc:title>
  <cp:lastModifiedBy>Tsaniya Nur Sukma</cp:lastModifiedBy>
  <cp:revision>1</cp:revision>
  <dcterms:modified xsi:type="dcterms:W3CDTF">2023-05-14T13:12:40Z</dcterms:modified>
</cp:coreProperties>
</file>