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12"/>
  </p:notesMasterIdLst>
  <p:sldIdLst>
    <p:sldId id="256" r:id="rId2"/>
    <p:sldId id="258" r:id="rId3"/>
    <p:sldId id="259" r:id="rId4"/>
    <p:sldId id="266" r:id="rId5"/>
    <p:sldId id="340" r:id="rId6"/>
    <p:sldId id="263" r:id="rId7"/>
    <p:sldId id="341" r:id="rId8"/>
    <p:sldId id="342" r:id="rId9"/>
    <p:sldId id="264" r:id="rId10"/>
    <p:sldId id="257" r:id="rId11"/>
  </p:sldIdLst>
  <p:sldSz cx="9144000" cy="5143500" type="screen16x9"/>
  <p:notesSz cx="6858000" cy="9144000"/>
  <p:embeddedFontLst>
    <p:embeddedFont>
      <p:font typeface="Aldrich" panose="020B0604020202020204" charset="0"/>
      <p:regular r:id="rId13"/>
    </p:embeddedFont>
    <p:embeddedFont>
      <p:font typeface="Bai Jamjuree" panose="020B0604020202020204" charset="-34"/>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DF97A9-A78F-4E86-A8D8-14A0594229E4}">
  <a:tblStyle styleId="{7ADF97A9-A78F-4E86-A8D8-14A0594229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5"/>
        <p:cNvGrpSpPr/>
        <p:nvPr/>
      </p:nvGrpSpPr>
      <p:grpSpPr>
        <a:xfrm>
          <a:off x="0" y="0"/>
          <a:ext cx="0" cy="0"/>
          <a:chOff x="0" y="0"/>
          <a:chExt cx="0" cy="0"/>
        </a:xfrm>
      </p:grpSpPr>
      <p:sp>
        <p:nvSpPr>
          <p:cNvPr id="2596" name="Google Shape;2596;g127f379f98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7" name="Google Shape;2597;g127f379f98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7"/>
        <p:cNvGrpSpPr/>
        <p:nvPr/>
      </p:nvGrpSpPr>
      <p:grpSpPr>
        <a:xfrm>
          <a:off x="0" y="0"/>
          <a:ext cx="0" cy="0"/>
          <a:chOff x="0" y="0"/>
          <a:chExt cx="0" cy="0"/>
        </a:xfrm>
      </p:grpSpPr>
      <p:sp>
        <p:nvSpPr>
          <p:cNvPr id="2648" name="Google Shape;2648;g13e9dbcaf0c_0_2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9" name="Google Shape;2649;g13e9dbcaf0c_0_2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0"/>
        <p:cNvGrpSpPr/>
        <p:nvPr/>
      </p:nvGrpSpPr>
      <p:grpSpPr>
        <a:xfrm>
          <a:off x="0" y="0"/>
          <a:ext cx="0" cy="0"/>
          <a:chOff x="0" y="0"/>
          <a:chExt cx="0" cy="0"/>
        </a:xfrm>
      </p:grpSpPr>
      <p:sp>
        <p:nvSpPr>
          <p:cNvPr id="2941" name="Google Shape;2941;g13e437834e8_0_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2" name="Google Shape;2942;g13e437834e8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0"/>
        <p:cNvGrpSpPr/>
        <p:nvPr/>
      </p:nvGrpSpPr>
      <p:grpSpPr>
        <a:xfrm>
          <a:off x="0" y="0"/>
          <a:ext cx="0" cy="0"/>
          <a:chOff x="0" y="0"/>
          <a:chExt cx="0" cy="0"/>
        </a:xfrm>
      </p:grpSpPr>
      <p:sp>
        <p:nvSpPr>
          <p:cNvPr id="2941" name="Google Shape;2941;g13e437834e8_0_7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2" name="Google Shape;2942;g13e437834e8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0659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g127f379f98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g127f379f98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g127f379f98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g127f379f98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717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g127f379f983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g127f379f98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5318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5"/>
        <p:cNvGrpSpPr/>
        <p:nvPr/>
      </p:nvGrpSpPr>
      <p:grpSpPr>
        <a:xfrm>
          <a:off x="0" y="0"/>
          <a:ext cx="0" cy="0"/>
          <a:chOff x="0" y="0"/>
          <a:chExt cx="0" cy="0"/>
        </a:xfrm>
      </p:grpSpPr>
      <p:sp>
        <p:nvSpPr>
          <p:cNvPr id="2866" name="Google Shape;2866;g13e9dbcaf0c_0_5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7" name="Google Shape;2867;g13e9dbcaf0c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266" name="Google Shape;266;p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a:endParaRPr/>
          </a:p>
        </p:txBody>
      </p:sp>
      <p:grpSp>
        <p:nvGrpSpPr>
          <p:cNvPr id="267" name="Google Shape;267;p6"/>
          <p:cNvGrpSpPr/>
          <p:nvPr/>
        </p:nvGrpSpPr>
        <p:grpSpPr>
          <a:xfrm flipH="1">
            <a:off x="-99423" y="4189150"/>
            <a:ext cx="1039906" cy="679800"/>
            <a:chOff x="4082325" y="3790650"/>
            <a:chExt cx="1039906" cy="679800"/>
          </a:xfrm>
        </p:grpSpPr>
        <p:sp>
          <p:nvSpPr>
            <p:cNvPr id="268" name="Google Shape;268;p6"/>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5400000">
            <a:off x="8405096" y="2480296"/>
            <a:ext cx="793256" cy="182899"/>
            <a:chOff x="2685575" y="2835950"/>
            <a:chExt cx="433000" cy="99825"/>
          </a:xfrm>
        </p:grpSpPr>
        <p:sp>
          <p:nvSpPr>
            <p:cNvPr id="272" name="Google Shape;272;p6"/>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flipH="1">
            <a:off x="8194575" y="4265345"/>
            <a:ext cx="1965289" cy="517060"/>
            <a:chOff x="3539975" y="3523525"/>
            <a:chExt cx="745925" cy="196250"/>
          </a:xfrm>
        </p:grpSpPr>
        <p:sp>
          <p:nvSpPr>
            <p:cNvPr id="277" name="Google Shape;277;p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557" name="Google Shape;557;p13"/>
          <p:cNvSpPr txBox="1">
            <a:spLocks noGrp="1"/>
          </p:cNvSpPr>
          <p:nvPr>
            <p:ph type="title" hasCustomPrompt="1"/>
          </p:nvPr>
        </p:nvSpPr>
        <p:spPr>
          <a:xfrm>
            <a:off x="817925"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58" name="Google Shape;558;p13"/>
          <p:cNvSpPr txBox="1">
            <a:spLocks noGrp="1"/>
          </p:cNvSpPr>
          <p:nvPr>
            <p:ph type="subTitle" idx="1"/>
          </p:nvPr>
        </p:nvSpPr>
        <p:spPr>
          <a:xfrm>
            <a:off x="1639675" y="1483450"/>
            <a:ext cx="2887200" cy="354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9" name="Google Shape;559;p13"/>
          <p:cNvSpPr txBox="1">
            <a:spLocks noGrp="1"/>
          </p:cNvSpPr>
          <p:nvPr>
            <p:ph type="subTitle" idx="2"/>
          </p:nvPr>
        </p:nvSpPr>
        <p:spPr>
          <a:xfrm>
            <a:off x="1639675"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0" name="Google Shape;560;p13"/>
          <p:cNvSpPr txBox="1">
            <a:spLocks noGrp="1"/>
          </p:cNvSpPr>
          <p:nvPr>
            <p:ph type="title" idx="3" hasCustomPrompt="1"/>
          </p:nvPr>
        </p:nvSpPr>
        <p:spPr>
          <a:xfrm>
            <a:off x="817925"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1" name="Google Shape;561;p13"/>
          <p:cNvSpPr txBox="1">
            <a:spLocks noGrp="1"/>
          </p:cNvSpPr>
          <p:nvPr>
            <p:ph type="subTitle" idx="4"/>
          </p:nvPr>
        </p:nvSpPr>
        <p:spPr>
          <a:xfrm>
            <a:off x="1639675"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2" name="Google Shape;562;p13"/>
          <p:cNvSpPr txBox="1">
            <a:spLocks noGrp="1"/>
          </p:cNvSpPr>
          <p:nvPr>
            <p:ph type="subTitle" idx="5"/>
          </p:nvPr>
        </p:nvSpPr>
        <p:spPr>
          <a:xfrm>
            <a:off x="1639675"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13"/>
          <p:cNvSpPr txBox="1">
            <a:spLocks noGrp="1"/>
          </p:cNvSpPr>
          <p:nvPr>
            <p:ph type="title" idx="6" hasCustomPrompt="1"/>
          </p:nvPr>
        </p:nvSpPr>
        <p:spPr>
          <a:xfrm>
            <a:off x="817925"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4" name="Google Shape;564;p13"/>
          <p:cNvSpPr txBox="1">
            <a:spLocks noGrp="1"/>
          </p:cNvSpPr>
          <p:nvPr>
            <p:ph type="subTitle" idx="7"/>
          </p:nvPr>
        </p:nvSpPr>
        <p:spPr>
          <a:xfrm>
            <a:off x="1639675"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5" name="Google Shape;565;p13"/>
          <p:cNvSpPr txBox="1">
            <a:spLocks noGrp="1"/>
          </p:cNvSpPr>
          <p:nvPr>
            <p:ph type="subTitle" idx="8"/>
          </p:nvPr>
        </p:nvSpPr>
        <p:spPr>
          <a:xfrm>
            <a:off x="1639675"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6" name="Google Shape;566;p13"/>
          <p:cNvSpPr txBox="1">
            <a:spLocks noGrp="1"/>
          </p:cNvSpPr>
          <p:nvPr>
            <p:ph type="title" idx="9" hasCustomPrompt="1"/>
          </p:nvPr>
        </p:nvSpPr>
        <p:spPr>
          <a:xfrm>
            <a:off x="4707713"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7" name="Google Shape;567;p13"/>
          <p:cNvSpPr txBox="1">
            <a:spLocks noGrp="1"/>
          </p:cNvSpPr>
          <p:nvPr>
            <p:ph type="subTitle" idx="13"/>
          </p:nvPr>
        </p:nvSpPr>
        <p:spPr>
          <a:xfrm>
            <a:off x="5529413" y="148345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8" name="Google Shape;568;p13"/>
          <p:cNvSpPr txBox="1">
            <a:spLocks noGrp="1"/>
          </p:cNvSpPr>
          <p:nvPr>
            <p:ph type="subTitle" idx="14"/>
          </p:nvPr>
        </p:nvSpPr>
        <p:spPr>
          <a:xfrm>
            <a:off x="5529413"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9" name="Google Shape;569;p13"/>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0" name="Google Shape;570;p13"/>
          <p:cNvSpPr txBox="1">
            <a:spLocks noGrp="1"/>
          </p:cNvSpPr>
          <p:nvPr>
            <p:ph type="subTitle" idx="16"/>
          </p:nvPr>
        </p:nvSpPr>
        <p:spPr>
          <a:xfrm>
            <a:off x="5529413"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1" name="Google Shape;571;p13"/>
          <p:cNvSpPr txBox="1">
            <a:spLocks noGrp="1"/>
          </p:cNvSpPr>
          <p:nvPr>
            <p:ph type="subTitle" idx="17"/>
          </p:nvPr>
        </p:nvSpPr>
        <p:spPr>
          <a:xfrm>
            <a:off x="5529413"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2" name="Google Shape;572;p13"/>
          <p:cNvSpPr txBox="1">
            <a:spLocks noGrp="1"/>
          </p:cNvSpPr>
          <p:nvPr>
            <p:ph type="title" idx="18"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3" name="Google Shape;573;p13"/>
          <p:cNvSpPr txBox="1">
            <a:spLocks noGrp="1"/>
          </p:cNvSpPr>
          <p:nvPr>
            <p:ph type="subTitle" idx="19"/>
          </p:nvPr>
        </p:nvSpPr>
        <p:spPr>
          <a:xfrm>
            <a:off x="5529413"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4" name="Google Shape;574;p13"/>
          <p:cNvSpPr txBox="1">
            <a:spLocks noGrp="1"/>
          </p:cNvSpPr>
          <p:nvPr>
            <p:ph type="subTitle" idx="20"/>
          </p:nvPr>
        </p:nvSpPr>
        <p:spPr>
          <a:xfrm>
            <a:off x="5529413"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5" name="Google Shape;575;p13"/>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CUSTOM_9">
    <p:spTree>
      <p:nvGrpSpPr>
        <p:cNvPr id="1" name="Shape 601"/>
        <p:cNvGrpSpPr/>
        <p:nvPr/>
      </p:nvGrpSpPr>
      <p:grpSpPr>
        <a:xfrm>
          <a:off x="0" y="0"/>
          <a:ext cx="0" cy="0"/>
          <a:chOff x="0" y="0"/>
          <a:chExt cx="0" cy="0"/>
        </a:xfrm>
      </p:grpSpPr>
      <p:pic>
        <p:nvPicPr>
          <p:cNvPr id="602" name="Google Shape;602;p14"/>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603" name="Google Shape;603;p14"/>
          <p:cNvSpPr txBox="1">
            <a:spLocks noGrp="1"/>
          </p:cNvSpPr>
          <p:nvPr>
            <p:ph type="title" hasCustomPrompt="1"/>
          </p:nvPr>
        </p:nvSpPr>
        <p:spPr>
          <a:xfrm>
            <a:off x="2167181" y="1194994"/>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04" name="Google Shape;604;p14"/>
          <p:cNvSpPr txBox="1">
            <a:spLocks noGrp="1"/>
          </p:cNvSpPr>
          <p:nvPr>
            <p:ph type="subTitle" idx="1"/>
          </p:nvPr>
        </p:nvSpPr>
        <p:spPr>
          <a:xfrm>
            <a:off x="2988905" y="1244525"/>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5" name="Google Shape;605;p14"/>
          <p:cNvSpPr txBox="1">
            <a:spLocks noGrp="1"/>
          </p:cNvSpPr>
          <p:nvPr>
            <p:ph type="subTitle" idx="2"/>
          </p:nvPr>
        </p:nvSpPr>
        <p:spPr>
          <a:xfrm>
            <a:off x="2988888" y="1599134"/>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6" name="Google Shape;606;p14"/>
          <p:cNvSpPr txBox="1">
            <a:spLocks noGrp="1"/>
          </p:cNvSpPr>
          <p:nvPr>
            <p:ph type="title" idx="3" hasCustomPrompt="1"/>
          </p:nvPr>
        </p:nvSpPr>
        <p:spPr>
          <a:xfrm>
            <a:off x="2167181" y="208980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07" name="Google Shape;607;p14"/>
          <p:cNvSpPr txBox="1">
            <a:spLocks noGrp="1"/>
          </p:cNvSpPr>
          <p:nvPr>
            <p:ph type="subTitle" idx="4"/>
          </p:nvPr>
        </p:nvSpPr>
        <p:spPr>
          <a:xfrm>
            <a:off x="2988905" y="2139342"/>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8" name="Google Shape;608;p14"/>
          <p:cNvSpPr txBox="1">
            <a:spLocks noGrp="1"/>
          </p:cNvSpPr>
          <p:nvPr>
            <p:ph type="subTitle" idx="5"/>
          </p:nvPr>
        </p:nvSpPr>
        <p:spPr>
          <a:xfrm>
            <a:off x="2988888" y="2493949"/>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9" name="Google Shape;609;p14"/>
          <p:cNvSpPr txBox="1">
            <a:spLocks noGrp="1"/>
          </p:cNvSpPr>
          <p:nvPr>
            <p:ph type="title" idx="6" hasCustomPrompt="1"/>
          </p:nvPr>
        </p:nvSpPr>
        <p:spPr>
          <a:xfrm>
            <a:off x="2167181" y="2984623"/>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0" name="Google Shape;610;p14"/>
          <p:cNvSpPr txBox="1">
            <a:spLocks noGrp="1"/>
          </p:cNvSpPr>
          <p:nvPr>
            <p:ph type="subTitle" idx="7"/>
          </p:nvPr>
        </p:nvSpPr>
        <p:spPr>
          <a:xfrm>
            <a:off x="2988905" y="3034159"/>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1" name="Google Shape;611;p14"/>
          <p:cNvSpPr txBox="1">
            <a:spLocks noGrp="1"/>
          </p:cNvSpPr>
          <p:nvPr>
            <p:ph type="subTitle" idx="8"/>
          </p:nvPr>
        </p:nvSpPr>
        <p:spPr>
          <a:xfrm>
            <a:off x="2988888" y="3388763"/>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2" name="Google Shape;612;p14"/>
          <p:cNvSpPr txBox="1">
            <a:spLocks noGrp="1"/>
          </p:cNvSpPr>
          <p:nvPr>
            <p:ph type="title" idx="9" hasCustomPrompt="1"/>
          </p:nvPr>
        </p:nvSpPr>
        <p:spPr>
          <a:xfrm>
            <a:off x="2167181" y="387943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3" name="Google Shape;613;p14"/>
          <p:cNvSpPr txBox="1">
            <a:spLocks noGrp="1"/>
          </p:cNvSpPr>
          <p:nvPr>
            <p:ph type="subTitle" idx="13"/>
          </p:nvPr>
        </p:nvSpPr>
        <p:spPr>
          <a:xfrm>
            <a:off x="2988905" y="3928977"/>
            <a:ext cx="39879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4" name="Google Shape;614;p14"/>
          <p:cNvSpPr txBox="1">
            <a:spLocks noGrp="1"/>
          </p:cNvSpPr>
          <p:nvPr>
            <p:ph type="subTitle" idx="14"/>
          </p:nvPr>
        </p:nvSpPr>
        <p:spPr>
          <a:xfrm>
            <a:off x="2988888" y="4283578"/>
            <a:ext cx="3987900" cy="25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5" name="Google Shape;615;p14"/>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6" name="Google Shape;616;p14"/>
          <p:cNvSpPr txBox="1">
            <a:spLocks noGrp="1"/>
          </p:cNvSpPr>
          <p:nvPr>
            <p:ph type="title" idx="16"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solidFill>
                  <a:schemeClr val="dk1"/>
                </a:solidFill>
              </a:defRPr>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617" name="Google Shape;617;p14"/>
          <p:cNvSpPr txBox="1">
            <a:spLocks noGrp="1"/>
          </p:cNvSpPr>
          <p:nvPr>
            <p:ph type="title" idx="17"/>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618" name="Google Shape;618;p14"/>
          <p:cNvGrpSpPr/>
          <p:nvPr/>
        </p:nvGrpSpPr>
        <p:grpSpPr>
          <a:xfrm>
            <a:off x="391864" y="3545270"/>
            <a:ext cx="289170" cy="284718"/>
            <a:chOff x="426000" y="3302025"/>
            <a:chExt cx="220875" cy="217475"/>
          </a:xfrm>
        </p:grpSpPr>
        <p:sp>
          <p:nvSpPr>
            <p:cNvPr id="619" name="Google Shape;619;p14"/>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4"/>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14"/>
          <p:cNvGrpSpPr/>
          <p:nvPr/>
        </p:nvGrpSpPr>
        <p:grpSpPr>
          <a:xfrm>
            <a:off x="357713" y="1210575"/>
            <a:ext cx="357454" cy="956304"/>
            <a:chOff x="357713" y="600975"/>
            <a:chExt cx="357454" cy="956304"/>
          </a:xfrm>
        </p:grpSpPr>
        <p:sp>
          <p:nvSpPr>
            <p:cNvPr id="622" name="Google Shape;622;p14"/>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4"/>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4"/>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4"/>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14"/>
          <p:cNvGrpSpPr/>
          <p:nvPr/>
        </p:nvGrpSpPr>
        <p:grpSpPr>
          <a:xfrm>
            <a:off x="163264" y="4378897"/>
            <a:ext cx="2019176" cy="2019176"/>
            <a:chOff x="1943325" y="-220375"/>
            <a:chExt cx="1298672" cy="1298672"/>
          </a:xfrm>
        </p:grpSpPr>
        <p:sp>
          <p:nvSpPr>
            <p:cNvPr id="627" name="Google Shape;627;p14"/>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4"/>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4"/>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4"/>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4"/>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4"/>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4"/>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4"/>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4"/>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4"/>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4"/>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4"/>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4"/>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4"/>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4"/>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4"/>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4"/>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4"/>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4"/>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4"/>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4"/>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4"/>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4"/>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4"/>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4"/>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4"/>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4"/>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4"/>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4"/>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4"/>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14"/>
          <p:cNvGrpSpPr/>
          <p:nvPr/>
        </p:nvGrpSpPr>
        <p:grpSpPr>
          <a:xfrm>
            <a:off x="8354090" y="2590370"/>
            <a:ext cx="1965289" cy="517060"/>
            <a:chOff x="3539975" y="3523525"/>
            <a:chExt cx="745925" cy="196250"/>
          </a:xfrm>
        </p:grpSpPr>
        <p:sp>
          <p:nvSpPr>
            <p:cNvPr id="676" name="Google Shape;676;p14"/>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4"/>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4"/>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4"/>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4"/>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4"/>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4"/>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4"/>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4"/>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4"/>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4"/>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4"/>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4"/>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4"/>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4"/>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4"/>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1">
  <p:cSld name="CUSTOM_1_1_1_1_1_2_1">
    <p:spTree>
      <p:nvGrpSpPr>
        <p:cNvPr id="1" name="Shape 821"/>
        <p:cNvGrpSpPr/>
        <p:nvPr/>
      </p:nvGrpSpPr>
      <p:grpSpPr>
        <a:xfrm>
          <a:off x="0" y="0"/>
          <a:ext cx="0" cy="0"/>
          <a:chOff x="0" y="0"/>
          <a:chExt cx="0" cy="0"/>
        </a:xfrm>
      </p:grpSpPr>
      <p:pic>
        <p:nvPicPr>
          <p:cNvPr id="822" name="Google Shape;822;p19"/>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823" name="Google Shape;823;p19"/>
          <p:cNvSpPr txBox="1">
            <a:spLocks noGrp="1"/>
          </p:cNvSpPr>
          <p:nvPr>
            <p:ph type="subTitle" idx="1"/>
          </p:nvPr>
        </p:nvSpPr>
        <p:spPr>
          <a:xfrm>
            <a:off x="4874072" y="3821141"/>
            <a:ext cx="2040000" cy="354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4" name="Google Shape;824;p19"/>
          <p:cNvSpPr txBox="1">
            <a:spLocks noGrp="1"/>
          </p:cNvSpPr>
          <p:nvPr>
            <p:ph type="subTitle" idx="2"/>
          </p:nvPr>
        </p:nvSpPr>
        <p:spPr>
          <a:xfrm>
            <a:off x="4874053" y="4083223"/>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5" name="Google Shape;825;p19"/>
          <p:cNvSpPr txBox="1">
            <a:spLocks noGrp="1"/>
          </p:cNvSpPr>
          <p:nvPr>
            <p:ph type="subTitle" idx="3"/>
          </p:nvPr>
        </p:nvSpPr>
        <p:spPr>
          <a:xfrm>
            <a:off x="2229956" y="3821141"/>
            <a:ext cx="20400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6" name="Google Shape;826;p19"/>
          <p:cNvSpPr txBox="1">
            <a:spLocks noGrp="1"/>
          </p:cNvSpPr>
          <p:nvPr>
            <p:ph type="subTitle" idx="4"/>
          </p:nvPr>
        </p:nvSpPr>
        <p:spPr>
          <a:xfrm>
            <a:off x="2229928" y="4083223"/>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7" name="Google Shape;827;p19"/>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828" name="Google Shape;828;p19"/>
          <p:cNvSpPr txBox="1">
            <a:spLocks noGrp="1"/>
          </p:cNvSpPr>
          <p:nvPr>
            <p:ph type="subTitle" idx="5"/>
          </p:nvPr>
        </p:nvSpPr>
        <p:spPr>
          <a:xfrm>
            <a:off x="4874072" y="2007179"/>
            <a:ext cx="20400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29" name="Google Shape;829;p19"/>
          <p:cNvSpPr txBox="1">
            <a:spLocks noGrp="1"/>
          </p:cNvSpPr>
          <p:nvPr>
            <p:ph type="subTitle" idx="6"/>
          </p:nvPr>
        </p:nvSpPr>
        <p:spPr>
          <a:xfrm>
            <a:off x="4874053" y="2269265"/>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0" name="Google Shape;830;p19"/>
          <p:cNvSpPr txBox="1">
            <a:spLocks noGrp="1"/>
          </p:cNvSpPr>
          <p:nvPr>
            <p:ph type="subTitle" idx="7"/>
          </p:nvPr>
        </p:nvSpPr>
        <p:spPr>
          <a:xfrm>
            <a:off x="2229956" y="2007179"/>
            <a:ext cx="2040000" cy="35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2100">
                <a:latin typeface="Aldrich"/>
                <a:ea typeface="Aldrich"/>
                <a:cs typeface="Aldrich"/>
                <a:sym typeface="Aldrich"/>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1" name="Google Shape;831;p19"/>
          <p:cNvSpPr txBox="1">
            <a:spLocks noGrp="1"/>
          </p:cNvSpPr>
          <p:nvPr>
            <p:ph type="subTitle" idx="8"/>
          </p:nvPr>
        </p:nvSpPr>
        <p:spPr>
          <a:xfrm>
            <a:off x="2229928" y="2269265"/>
            <a:ext cx="20400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832" name="Google Shape;832;p19"/>
          <p:cNvGrpSpPr/>
          <p:nvPr/>
        </p:nvGrpSpPr>
        <p:grpSpPr>
          <a:xfrm>
            <a:off x="398750" y="1564070"/>
            <a:ext cx="282284" cy="284718"/>
            <a:chOff x="431259" y="3302025"/>
            <a:chExt cx="215616" cy="217475"/>
          </a:xfrm>
        </p:grpSpPr>
        <p:sp>
          <p:nvSpPr>
            <p:cNvPr id="833" name="Google Shape;833;p19"/>
            <p:cNvSpPr/>
            <p:nvPr/>
          </p:nvSpPr>
          <p:spPr>
            <a:xfrm>
              <a:off x="431259"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9"/>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19"/>
          <p:cNvGrpSpPr/>
          <p:nvPr/>
        </p:nvGrpSpPr>
        <p:grpSpPr>
          <a:xfrm>
            <a:off x="357713" y="3191775"/>
            <a:ext cx="357454" cy="956304"/>
            <a:chOff x="357713" y="600975"/>
            <a:chExt cx="357454" cy="956304"/>
          </a:xfrm>
        </p:grpSpPr>
        <p:sp>
          <p:nvSpPr>
            <p:cNvPr id="836" name="Google Shape;836;p19"/>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9"/>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9"/>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9"/>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19"/>
          <p:cNvGrpSpPr/>
          <p:nvPr/>
        </p:nvGrpSpPr>
        <p:grpSpPr>
          <a:xfrm>
            <a:off x="239464" y="4378897"/>
            <a:ext cx="2019176" cy="2019176"/>
            <a:chOff x="1943325" y="-220375"/>
            <a:chExt cx="1298672" cy="1298672"/>
          </a:xfrm>
        </p:grpSpPr>
        <p:sp>
          <p:nvSpPr>
            <p:cNvPr id="841" name="Google Shape;841;p19"/>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9"/>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9"/>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9"/>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9"/>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9"/>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9"/>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9"/>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9"/>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9"/>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9"/>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9"/>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9"/>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9"/>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9"/>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9"/>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9"/>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9"/>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9"/>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9"/>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9"/>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9"/>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9"/>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9"/>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9"/>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9"/>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9"/>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9"/>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9"/>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9"/>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9"/>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9"/>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9"/>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9"/>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9"/>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9"/>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9"/>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9"/>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9"/>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9"/>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9"/>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9"/>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9"/>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9"/>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9"/>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9"/>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9"/>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9"/>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19"/>
          <p:cNvGrpSpPr/>
          <p:nvPr/>
        </p:nvGrpSpPr>
        <p:grpSpPr>
          <a:xfrm>
            <a:off x="7985565" y="3429220"/>
            <a:ext cx="1965289" cy="517060"/>
            <a:chOff x="3539975" y="3523525"/>
            <a:chExt cx="745925" cy="196250"/>
          </a:xfrm>
        </p:grpSpPr>
        <p:sp>
          <p:nvSpPr>
            <p:cNvPr id="890" name="Google Shape;890;p19"/>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9"/>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9"/>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9"/>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9"/>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9"/>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9"/>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9"/>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9"/>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9"/>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9"/>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9"/>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9"/>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9"/>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9"/>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9"/>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6" name="Google Shape;906;p19"/>
          <p:cNvSpPr/>
          <p:nvPr/>
        </p:nvSpPr>
        <p:spPr>
          <a:xfrm>
            <a:off x="10203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029"/>
        <p:cNvGrpSpPr/>
        <p:nvPr/>
      </p:nvGrpSpPr>
      <p:grpSpPr>
        <a:xfrm>
          <a:off x="0" y="0"/>
          <a:ext cx="0" cy="0"/>
          <a:chOff x="0" y="0"/>
          <a:chExt cx="0" cy="0"/>
        </a:xfrm>
      </p:grpSpPr>
      <p:pic>
        <p:nvPicPr>
          <p:cNvPr id="1030" name="Google Shape;1030;p2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sp>
        <p:nvSpPr>
          <p:cNvPr id="1031" name="Google Shape;1031;p22"/>
          <p:cNvSpPr txBox="1">
            <a:spLocks noGrp="1"/>
          </p:cNvSpPr>
          <p:nvPr>
            <p:ph type="subTitle" idx="1"/>
          </p:nvPr>
        </p:nvSpPr>
        <p:spPr>
          <a:xfrm>
            <a:off x="3256861" y="1320575"/>
            <a:ext cx="2204400" cy="443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2" name="Google Shape;1032;p22"/>
          <p:cNvSpPr txBox="1">
            <a:spLocks noGrp="1"/>
          </p:cNvSpPr>
          <p:nvPr>
            <p:ph type="subTitle" idx="2"/>
          </p:nvPr>
        </p:nvSpPr>
        <p:spPr>
          <a:xfrm>
            <a:off x="3256856" y="17850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3" name="Google Shape;1033;p22"/>
          <p:cNvSpPr txBox="1">
            <a:spLocks noGrp="1"/>
          </p:cNvSpPr>
          <p:nvPr>
            <p:ph type="subTitle" idx="3"/>
          </p:nvPr>
        </p:nvSpPr>
        <p:spPr>
          <a:xfrm>
            <a:off x="3256861" y="24359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4" name="Google Shape;1034;p22"/>
          <p:cNvSpPr txBox="1">
            <a:spLocks noGrp="1"/>
          </p:cNvSpPr>
          <p:nvPr>
            <p:ph type="subTitle" idx="4"/>
          </p:nvPr>
        </p:nvSpPr>
        <p:spPr>
          <a:xfrm>
            <a:off x="3256856" y="29004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5" name="Google Shape;1035;p22"/>
          <p:cNvSpPr txBox="1">
            <a:spLocks noGrp="1"/>
          </p:cNvSpPr>
          <p:nvPr>
            <p:ph type="subTitle" idx="5"/>
          </p:nvPr>
        </p:nvSpPr>
        <p:spPr>
          <a:xfrm>
            <a:off x="3256861" y="3551375"/>
            <a:ext cx="220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6" name="Google Shape;1036;p22"/>
          <p:cNvSpPr txBox="1">
            <a:spLocks noGrp="1"/>
          </p:cNvSpPr>
          <p:nvPr>
            <p:ph type="subTitle" idx="6"/>
          </p:nvPr>
        </p:nvSpPr>
        <p:spPr>
          <a:xfrm>
            <a:off x="3256856" y="4015826"/>
            <a:ext cx="3280200" cy="4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7" name="Google Shape;1037;p22"/>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038" name="Google Shape;1038;p22"/>
          <p:cNvGrpSpPr/>
          <p:nvPr/>
        </p:nvGrpSpPr>
        <p:grpSpPr>
          <a:xfrm flipH="1">
            <a:off x="-760312" y="4088195"/>
            <a:ext cx="1965289" cy="517060"/>
            <a:chOff x="3539975" y="3523525"/>
            <a:chExt cx="745925" cy="196250"/>
          </a:xfrm>
        </p:grpSpPr>
        <p:sp>
          <p:nvSpPr>
            <p:cNvPr id="1039" name="Google Shape;1039;p2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22"/>
          <p:cNvGrpSpPr/>
          <p:nvPr/>
        </p:nvGrpSpPr>
        <p:grpSpPr>
          <a:xfrm>
            <a:off x="743688" y="1615450"/>
            <a:ext cx="357454" cy="956304"/>
            <a:chOff x="357713" y="600975"/>
            <a:chExt cx="357454" cy="956304"/>
          </a:xfrm>
        </p:grpSpPr>
        <p:sp>
          <p:nvSpPr>
            <p:cNvPr id="1056" name="Google Shape;1056;p2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5">
  <p:cSld name="CUSTOM_3_1_1_1_1">
    <p:spTree>
      <p:nvGrpSpPr>
        <p:cNvPr id="1" name="Shape 2192"/>
        <p:cNvGrpSpPr/>
        <p:nvPr/>
      </p:nvGrpSpPr>
      <p:grpSpPr>
        <a:xfrm>
          <a:off x="0" y="0"/>
          <a:ext cx="0" cy="0"/>
          <a:chOff x="0" y="0"/>
          <a:chExt cx="0" cy="0"/>
        </a:xfrm>
      </p:grpSpPr>
      <p:pic>
        <p:nvPicPr>
          <p:cNvPr id="2193" name="Google Shape;2193;p46"/>
          <p:cNvPicPr preferRelativeResize="0"/>
          <p:nvPr/>
        </p:nvPicPr>
        <p:blipFill rotWithShape="1">
          <a:blip r:embed="rId2">
            <a:alphaModFix amt="60000"/>
          </a:blip>
          <a:srcRect l="39" r="29"/>
          <a:stretch/>
        </p:blipFill>
        <p:spPr>
          <a:xfrm>
            <a:off x="0" y="1"/>
            <a:ext cx="9144002" cy="5143499"/>
          </a:xfrm>
          <a:prstGeom prst="rect">
            <a:avLst/>
          </a:prstGeom>
          <a:noFill/>
          <a:ln>
            <a:noFill/>
          </a:ln>
        </p:spPr>
      </p:pic>
      <p:sp>
        <p:nvSpPr>
          <p:cNvPr id="2194" name="Google Shape;2194;p46"/>
          <p:cNvSpPr txBox="1">
            <a:spLocks noGrp="1"/>
          </p:cNvSpPr>
          <p:nvPr>
            <p:ph type="title"/>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pic>
        <p:nvPicPr>
          <p:cNvPr id="2195" name="Google Shape;2195;p46"/>
          <p:cNvPicPr preferRelativeResize="0"/>
          <p:nvPr/>
        </p:nvPicPr>
        <p:blipFill>
          <a:blip r:embed="rId3">
            <a:alphaModFix/>
          </a:blip>
          <a:stretch>
            <a:fillRect/>
          </a:stretch>
        </p:blipFill>
        <p:spPr>
          <a:xfrm rot="150349" flipH="1">
            <a:off x="-1128684" y="4246704"/>
            <a:ext cx="9353212" cy="2681250"/>
          </a:xfrm>
          <a:prstGeom prst="rect">
            <a:avLst/>
          </a:prstGeom>
          <a:noFill/>
          <a:ln>
            <a:noFill/>
          </a:ln>
        </p:spPr>
      </p:pic>
      <p:grpSp>
        <p:nvGrpSpPr>
          <p:cNvPr id="2196" name="Google Shape;2196;p46"/>
          <p:cNvGrpSpPr/>
          <p:nvPr/>
        </p:nvGrpSpPr>
        <p:grpSpPr>
          <a:xfrm flipH="1">
            <a:off x="435156" y="4236070"/>
            <a:ext cx="289285" cy="284718"/>
            <a:chOff x="419162" y="3302025"/>
            <a:chExt cx="220963" cy="217475"/>
          </a:xfrm>
        </p:grpSpPr>
        <p:sp>
          <p:nvSpPr>
            <p:cNvPr id="2197" name="Google Shape;2197;p46"/>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6"/>
            <p:cNvSpPr/>
            <p:nvPr/>
          </p:nvSpPr>
          <p:spPr>
            <a:xfrm>
              <a:off x="419162"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9" name="Google Shape;2199;p46"/>
          <p:cNvGrpSpPr/>
          <p:nvPr/>
        </p:nvGrpSpPr>
        <p:grpSpPr>
          <a:xfrm flipH="1">
            <a:off x="-1328926" y="2418978"/>
            <a:ext cx="1965289" cy="517060"/>
            <a:chOff x="3539975" y="3523525"/>
            <a:chExt cx="745925" cy="196250"/>
          </a:xfrm>
        </p:grpSpPr>
        <p:sp>
          <p:nvSpPr>
            <p:cNvPr id="2200" name="Google Shape;2200;p46"/>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6"/>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6"/>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6"/>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6"/>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6"/>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6"/>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6"/>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6"/>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6"/>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6"/>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6"/>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6"/>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6"/>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6"/>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6"/>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59" r:id="rId4"/>
    <p:sldLayoutId id="2147483660" r:id="rId5"/>
    <p:sldLayoutId id="2147483665" r:id="rId6"/>
    <p:sldLayoutId id="2147483668" r:id="rId7"/>
    <p:sldLayoutId id="2147483692" r:id="rId8"/>
    <p:sldLayoutId id="2147483697" r:id="rId9"/>
    <p:sldLayoutId id="2147483698" r:id="rId10"/>
  </p:sldLayoutIdLst>
  <mc:AlternateContent xmlns:mc="http://schemas.openxmlformats.org/markup-compatibility/2006" xmlns:p14="http://schemas.microsoft.com/office/powerpoint/2010/main">
    <mc:Choice Requires="p14">
      <p:transition spd="med" p14:dur="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saniyan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 Target="slide2.xml"/><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58"/>
          <p:cNvSpPr txBox="1">
            <a:spLocks noGrp="1"/>
          </p:cNvSpPr>
          <p:nvPr>
            <p:ph type="ctrTitle"/>
          </p:nvPr>
        </p:nvSpPr>
        <p:spPr>
          <a:xfrm>
            <a:off x="1058845" y="1500929"/>
            <a:ext cx="7179925" cy="1695900"/>
          </a:xfrm>
          <a:prstGeom prst="rect">
            <a:avLst/>
          </a:prstGeom>
        </p:spPr>
        <p:txBody>
          <a:bodyPr spcFirstLastPara="1" wrap="square" lIns="91425" tIns="0" rIns="91425" bIns="91425" anchor="t" anchorCtr="0">
            <a:noAutofit/>
          </a:bodyPr>
          <a:lstStyle/>
          <a:p>
            <a:pPr marL="0" lvl="0" indent="0" algn="ctr" rtl="0">
              <a:spcBef>
                <a:spcPts val="0"/>
              </a:spcBef>
              <a:spcAft>
                <a:spcPts val="200"/>
              </a:spcAft>
              <a:buNone/>
            </a:pPr>
            <a:r>
              <a:rPr lang="en" sz="3600" dirty="0"/>
              <a:t>Final Task Project-</a:t>
            </a:r>
            <a:br>
              <a:rPr lang="en" sz="3600" dirty="0"/>
            </a:br>
            <a:r>
              <a:rPr lang="en" sz="3600" dirty="0"/>
              <a:t>Based Intern :</a:t>
            </a:r>
            <a:br>
              <a:rPr lang="en" sz="3600" dirty="0"/>
            </a:br>
            <a:r>
              <a:rPr lang="en" sz="3600" dirty="0">
                <a:solidFill>
                  <a:schemeClr val="bg2">
                    <a:lumMod val="75000"/>
                  </a:schemeClr>
                </a:solidFill>
              </a:rPr>
              <a:t>Data Scientist Home Credit</a:t>
            </a:r>
            <a:endParaRPr sz="3600" dirty="0">
              <a:solidFill>
                <a:schemeClr val="bg2">
                  <a:lumMod val="75000"/>
                </a:schemeClr>
              </a:solidFill>
            </a:endParaRPr>
          </a:p>
        </p:txBody>
      </p:sp>
      <p:sp>
        <p:nvSpPr>
          <p:cNvPr id="2593" name="Google Shape;2593;p58"/>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94" name="Google Shape;2594;p58"/>
          <p:cNvCxnSpPr/>
          <p:nvPr/>
        </p:nvCxnSpPr>
        <p:spPr>
          <a:xfrm>
            <a:off x="1863750" y="2463501"/>
            <a:ext cx="5416500" cy="0"/>
          </a:xfrm>
          <a:prstGeom prst="straightConnector1">
            <a:avLst/>
          </a:prstGeom>
          <a:noFill/>
          <a:ln w="9525" cap="flat" cmpd="sng">
            <a:solidFill>
              <a:schemeClr val="lt1"/>
            </a:solidFill>
            <a:prstDash val="solid"/>
            <a:round/>
            <a:headEnd type="none" w="med" len="med"/>
            <a:tailEnd type="none" w="med" len="med"/>
          </a:ln>
        </p:spPr>
      </p:cxnSp>
      <p:pic>
        <p:nvPicPr>
          <p:cNvPr id="2050" name="Picture 2">
            <a:extLst>
              <a:ext uri="{FF2B5EF4-FFF2-40B4-BE49-F238E27FC236}">
                <a16:creationId xmlns:a16="http://schemas.microsoft.com/office/drawing/2014/main" id="{B17B518B-7B48-BB63-9C3F-4DBFF31158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807" y="3142356"/>
            <a:ext cx="917529" cy="5674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Rakamin Academy - Home | Facebook">
            <a:extLst>
              <a:ext uri="{FF2B5EF4-FFF2-40B4-BE49-F238E27FC236}">
                <a16:creationId xmlns:a16="http://schemas.microsoft.com/office/drawing/2014/main" id="{3341116C-F537-40C1-26A6-C602FEE9A2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6197" y="3123634"/>
            <a:ext cx="604877" cy="604877"/>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2602;p59">
            <a:extLst>
              <a:ext uri="{FF2B5EF4-FFF2-40B4-BE49-F238E27FC236}">
                <a16:creationId xmlns:a16="http://schemas.microsoft.com/office/drawing/2014/main" id="{7789214B-3A11-9A34-4D9C-45E3DE81EA46}"/>
              </a:ext>
            </a:extLst>
          </p:cNvPr>
          <p:cNvSpPr txBox="1"/>
          <p:nvPr/>
        </p:nvSpPr>
        <p:spPr>
          <a:xfrm>
            <a:off x="2989907" y="3828083"/>
            <a:ext cx="3164186" cy="44394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dirty="0">
                <a:solidFill>
                  <a:schemeClr val="lt1"/>
                </a:solidFill>
                <a:uFill>
                  <a:noFill/>
                </a:uFill>
                <a:latin typeface="Bai Jamjuree"/>
                <a:ea typeface="Bai Jamjuree"/>
                <a:cs typeface="Bai Jamjuree"/>
                <a:sym typeface="Bai Jamjuree"/>
              </a:rPr>
              <a:t>TSANIYA NUR SUKMA | 2023</a:t>
            </a:r>
            <a:endParaRPr sz="800" b="1" dirty="0">
              <a:solidFill>
                <a:schemeClr val="lt1"/>
              </a:solidFill>
              <a:latin typeface="Bai Jamjuree"/>
              <a:ea typeface="Bai Jamjuree"/>
              <a:cs typeface="Bai Jamjuree"/>
              <a:sym typeface="Bai Jamjure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591"/>
                                        </p:tgtEl>
                                        <p:attrNameLst>
                                          <p:attrName>style.visibility</p:attrName>
                                        </p:attrNameLst>
                                      </p:cBhvr>
                                      <p:to>
                                        <p:strVal val="visible"/>
                                      </p:to>
                                    </p:set>
                                    <p:anim calcmode="lin" valueType="num">
                                      <p:cBhvr additive="base">
                                        <p:cTn id="7" dur="1000"/>
                                        <p:tgtEl>
                                          <p:spTgt spid="2591"/>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2594"/>
                                        </p:tgtEl>
                                        <p:attrNameLst>
                                          <p:attrName>style.visibility</p:attrName>
                                        </p:attrNameLst>
                                      </p:cBhvr>
                                      <p:to>
                                        <p:strVal val="visible"/>
                                      </p:to>
                                    </p:set>
                                    <p:anim calcmode="lin" valueType="num">
                                      <p:cBhvr additive="base">
                                        <p:cTn id="10" dur="1000"/>
                                        <p:tgtEl>
                                          <p:spTgt spid="2594"/>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8"/>
        <p:cNvGrpSpPr/>
        <p:nvPr/>
      </p:nvGrpSpPr>
      <p:grpSpPr>
        <a:xfrm>
          <a:off x="0" y="0"/>
          <a:ext cx="0" cy="0"/>
          <a:chOff x="0" y="0"/>
          <a:chExt cx="0" cy="0"/>
        </a:xfrm>
      </p:grpSpPr>
      <p:sp>
        <p:nvSpPr>
          <p:cNvPr id="2599" name="Google Shape;2599;p59"/>
          <p:cNvSpPr txBox="1">
            <a:spLocks noGrp="1"/>
          </p:cNvSpPr>
          <p:nvPr>
            <p:ph type="title"/>
          </p:nvPr>
        </p:nvSpPr>
        <p:spPr>
          <a:xfrm>
            <a:off x="412087" y="373723"/>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Business Recom</a:t>
            </a:r>
            <a:r>
              <a:rPr lang="id-ID"/>
              <a:t>m</a:t>
            </a:r>
            <a:r>
              <a:rPr lang="en"/>
              <a:t>endation </a:t>
            </a:r>
            <a:endParaRPr sz="2800" dirty="0"/>
          </a:p>
        </p:txBody>
      </p:sp>
      <p:sp>
        <p:nvSpPr>
          <p:cNvPr id="2601" name="Google Shape;2601;p59"/>
          <p:cNvSpPr txBox="1"/>
          <p:nvPr/>
        </p:nvSpPr>
        <p:spPr>
          <a:xfrm>
            <a:off x="2771194" y="3911032"/>
            <a:ext cx="3601611" cy="394888"/>
          </a:xfrm>
          <a:prstGeom prst="rect">
            <a:avLst/>
          </a:prstGeom>
          <a:noFill/>
          <a:ln>
            <a:noFill/>
          </a:ln>
        </p:spPr>
        <p:txBody>
          <a:bodyPr spcFirstLastPara="1" wrap="square" lIns="91425" tIns="91425" rIns="0" bIns="91425" anchor="t" anchorCtr="0">
            <a:noAutofit/>
          </a:bodyPr>
          <a:lstStyle/>
          <a:p>
            <a:pPr lvl="0"/>
            <a:r>
              <a:rPr lang="en-US" sz="1200" dirty="0">
                <a:solidFill>
                  <a:srgbClr val="FFFF00"/>
                </a:solidFill>
                <a:latin typeface="Aldrich" panose="020B0604020202020204" charset="0"/>
                <a:ea typeface="Bai Jamjuree"/>
                <a:cs typeface="Bai Jamjuree"/>
                <a:sym typeface="Bai Jamjuree"/>
                <a:hlinkClick r:id="rId3">
                  <a:extLst>
                    <a:ext uri="{A12FA001-AC4F-418D-AE19-62706E023703}">
                      <ahyp:hlinkClr xmlns:ahyp="http://schemas.microsoft.com/office/drawing/2018/hyperlinkcolor" val="tx"/>
                    </a:ext>
                  </a:extLst>
                </a:hlinkClick>
              </a:rPr>
              <a:t>https://github.com/Tsaniyans</a:t>
            </a:r>
            <a:endParaRPr lang="en-US" sz="1200" dirty="0">
              <a:solidFill>
                <a:srgbClr val="FFFF00"/>
              </a:solidFill>
              <a:latin typeface="Aldrich" panose="020B0604020202020204" charset="0"/>
              <a:ea typeface="Bai Jamjuree"/>
              <a:cs typeface="Bai Jamjuree"/>
              <a:sym typeface="Bai Jamjuree"/>
            </a:endParaRPr>
          </a:p>
          <a:p>
            <a:pPr lvl="0"/>
            <a:endParaRPr lang="en-US" sz="1200" dirty="0">
              <a:solidFill>
                <a:srgbClr val="FFFF00"/>
              </a:solidFill>
              <a:latin typeface="Aldrich" panose="020B0604020202020204" charset="0"/>
              <a:ea typeface="Bai Jamjuree"/>
              <a:cs typeface="Bai Jamjuree"/>
              <a:sym typeface="Bai Jamjuree"/>
            </a:endParaRPr>
          </a:p>
        </p:txBody>
      </p:sp>
      <p:sp>
        <p:nvSpPr>
          <p:cNvPr id="2602" name="Google Shape;2602;p59"/>
          <p:cNvSpPr txBox="1"/>
          <p:nvPr/>
        </p:nvSpPr>
        <p:spPr>
          <a:xfrm>
            <a:off x="6420240" y="35671"/>
            <a:ext cx="31443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chemeClr val="lt1"/>
                </a:solidFill>
                <a:uFill>
                  <a:noFill/>
                </a:uFill>
                <a:latin typeface="Bai Jamjuree"/>
                <a:ea typeface="Bai Jamjuree"/>
                <a:cs typeface="Bai Jamjuree"/>
                <a:sym typeface="Bai Jamjuree"/>
              </a:rPr>
              <a:t>TSANIYA NUR SUKMA | 2023</a:t>
            </a:r>
            <a:endParaRPr sz="1000" b="1" dirty="0">
              <a:solidFill>
                <a:schemeClr val="lt1"/>
              </a:solidFill>
              <a:latin typeface="Bai Jamjuree"/>
              <a:ea typeface="Bai Jamjuree"/>
              <a:cs typeface="Bai Jamjuree"/>
              <a:sym typeface="Bai Jamjuree"/>
            </a:endParaRPr>
          </a:p>
        </p:txBody>
      </p:sp>
      <p:grpSp>
        <p:nvGrpSpPr>
          <p:cNvPr id="2604" name="Google Shape;2604;p59"/>
          <p:cNvGrpSpPr/>
          <p:nvPr/>
        </p:nvGrpSpPr>
        <p:grpSpPr>
          <a:xfrm>
            <a:off x="8125087" y="1068162"/>
            <a:ext cx="1538558" cy="3175881"/>
            <a:chOff x="5207925" y="-1994879"/>
            <a:chExt cx="4000413" cy="3175881"/>
          </a:xfrm>
        </p:grpSpPr>
        <p:sp>
          <p:nvSpPr>
            <p:cNvPr id="2605" name="Google Shape;2605;p59"/>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9"/>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9"/>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2601;p59">
            <a:extLst>
              <a:ext uri="{FF2B5EF4-FFF2-40B4-BE49-F238E27FC236}">
                <a16:creationId xmlns:a16="http://schemas.microsoft.com/office/drawing/2014/main" id="{6BD0C99F-FCC3-D62F-04E8-C8C4F16DC1C8}"/>
              </a:ext>
            </a:extLst>
          </p:cNvPr>
          <p:cNvSpPr txBox="1"/>
          <p:nvPr/>
        </p:nvSpPr>
        <p:spPr>
          <a:xfrm>
            <a:off x="2663647" y="3535466"/>
            <a:ext cx="3209880" cy="420600"/>
          </a:xfrm>
          <a:prstGeom prst="rect">
            <a:avLst/>
          </a:prstGeom>
          <a:noFill/>
          <a:ln>
            <a:noFill/>
          </a:ln>
        </p:spPr>
        <p:txBody>
          <a:bodyPr spcFirstLastPara="1" wrap="square" lIns="91425" tIns="91425" rIns="0" bIns="91425" anchor="t" anchorCtr="0">
            <a:noAutofit/>
          </a:bodyPr>
          <a:lstStyle/>
          <a:p>
            <a:pPr lvl="0"/>
            <a:r>
              <a:rPr lang="en-US" sz="1050" dirty="0">
                <a:solidFill>
                  <a:schemeClr val="lt1"/>
                </a:solidFill>
                <a:latin typeface="Aldrich" panose="020B0604020202020204" charset="0"/>
                <a:ea typeface="Bai Jamjuree"/>
                <a:cs typeface="Bai Jamjuree"/>
                <a:sym typeface="Bai Jamjuree"/>
              </a:rPr>
              <a:t>You can find me at Repository GitHub:</a:t>
            </a:r>
          </a:p>
        </p:txBody>
      </p:sp>
      <p:sp>
        <p:nvSpPr>
          <p:cNvPr id="7" name="Google Shape;2601;p59">
            <a:extLst>
              <a:ext uri="{FF2B5EF4-FFF2-40B4-BE49-F238E27FC236}">
                <a16:creationId xmlns:a16="http://schemas.microsoft.com/office/drawing/2014/main" id="{2E243B48-1D8C-C2F6-4AB7-E760202E352A}"/>
              </a:ext>
            </a:extLst>
          </p:cNvPr>
          <p:cNvSpPr txBox="1"/>
          <p:nvPr/>
        </p:nvSpPr>
        <p:spPr>
          <a:xfrm>
            <a:off x="682378" y="948341"/>
            <a:ext cx="6665480" cy="1671271"/>
          </a:xfrm>
          <a:prstGeom prst="rect">
            <a:avLst/>
          </a:prstGeom>
          <a:noFill/>
          <a:ln>
            <a:noFill/>
          </a:ln>
        </p:spPr>
        <p:txBody>
          <a:bodyPr spcFirstLastPara="1" wrap="square" lIns="91425" tIns="91425" rIns="0" bIns="91425" anchor="t" anchorCtr="0">
            <a:noAutofit/>
          </a:bodyPr>
          <a:lstStyle/>
          <a:p>
            <a:pPr lvl="0" algn="just">
              <a:lnSpc>
                <a:spcPct val="150000"/>
              </a:lnSpc>
            </a:pPr>
            <a:r>
              <a:rPr lang="en-US" sz="1200" dirty="0">
                <a:solidFill>
                  <a:schemeClr val="lt1"/>
                </a:solidFill>
                <a:latin typeface="Aldrich" panose="020B0604020202020204" charset="0"/>
                <a:ea typeface="Bai Jamjuree"/>
                <a:cs typeface="Bai Jamjuree"/>
                <a:sym typeface="Bai Jamjuree"/>
              </a:rPr>
              <a:t>Credit Risk Assessment: Features such as payment history (CREDIT_HISTORY), active loan amount (AMT_CREDIT_ACTIVE), or arrears amount (AMT_CREDIT_LATE) can be used to develop credit risk assessment models. With this model, you can identify customers with high credit risk and take appropriate steps to manage those risks.</a:t>
            </a:r>
          </a:p>
        </p:txBody>
      </p:sp>
      <p:sp>
        <p:nvSpPr>
          <p:cNvPr id="8" name="Google Shape;2599;p59">
            <a:extLst>
              <a:ext uri="{FF2B5EF4-FFF2-40B4-BE49-F238E27FC236}">
                <a16:creationId xmlns:a16="http://schemas.microsoft.com/office/drawing/2014/main" id="{191DDCDD-56E4-A343-5A5A-3D7AFDF8B843}"/>
              </a:ext>
            </a:extLst>
          </p:cNvPr>
          <p:cNvSpPr txBox="1">
            <a:spLocks/>
          </p:cNvSpPr>
          <p:nvPr/>
        </p:nvSpPr>
        <p:spPr>
          <a:xfrm>
            <a:off x="2563740" y="3055022"/>
            <a:ext cx="7713000" cy="4206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1pPr>
            <a:lvl2pPr marR="0" lvl="1"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2pPr>
            <a:lvl3pPr marR="0" lvl="2"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3pPr>
            <a:lvl4pPr marR="0" lvl="3"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4pPr>
            <a:lvl5pPr marR="0" lvl="4"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5pPr>
            <a:lvl6pPr marR="0" lvl="5"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6pPr>
            <a:lvl7pPr marR="0" lvl="6"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7pPr>
            <a:lvl8pPr marR="0" lvl="7"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8pPr>
            <a:lvl9pPr marR="0" lvl="8" algn="l" rtl="0">
              <a:lnSpc>
                <a:spcPct val="100000"/>
              </a:lnSpc>
              <a:spcBef>
                <a:spcPts val="0"/>
              </a:spcBef>
              <a:spcAft>
                <a:spcPts val="0"/>
              </a:spcAft>
              <a:buClr>
                <a:schemeClr val="lt1"/>
              </a:buClr>
              <a:buSzPts val="2900"/>
              <a:buFont typeface="Aldrich"/>
              <a:buNone/>
              <a:defRPr sz="2900" b="0" i="0" u="none" strike="noStrike" cap="none">
                <a:solidFill>
                  <a:schemeClr val="lt1"/>
                </a:solidFill>
                <a:latin typeface="Aldrich"/>
                <a:ea typeface="Aldrich"/>
                <a:cs typeface="Aldrich"/>
                <a:sym typeface="Aldrich"/>
              </a:defRPr>
            </a:lvl9pPr>
          </a:lstStyle>
          <a:p>
            <a:r>
              <a:rPr lang="en-US" dirty="0"/>
              <a:t>THANK YOU!!!!</a:t>
            </a:r>
            <a:endParaRPr lang="id-ID"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02"/>
                                        </p:tgtEl>
                                        <p:attrNameLst>
                                          <p:attrName>style.visibility</p:attrName>
                                        </p:attrNameLst>
                                      </p:cBhvr>
                                      <p:to>
                                        <p:strVal val="visible"/>
                                      </p:to>
                                    </p:set>
                                    <p:animEffect transition="in" filter="fade">
                                      <p:cBhvr>
                                        <p:cTn id="7" dur="1000"/>
                                        <p:tgtEl>
                                          <p:spTgt spid="2602"/>
                                        </p:tgtEl>
                                      </p:cBhvr>
                                    </p:animEffect>
                                  </p:childTnLst>
                                </p:cTn>
                              </p:par>
                              <p:par>
                                <p:cTn id="8" presetID="10" presetClass="entr" presetSubtype="0" fill="hold" nodeType="withEffect">
                                  <p:stCondLst>
                                    <p:cond delay="0"/>
                                  </p:stCondLst>
                                  <p:childTnLst>
                                    <p:set>
                                      <p:cBhvr>
                                        <p:cTn id="9" dur="1" fill="hold">
                                          <p:stCondLst>
                                            <p:cond delay="0"/>
                                          </p:stCondLst>
                                        </p:cTn>
                                        <p:tgtEl>
                                          <p:spTgt spid="2601"/>
                                        </p:tgtEl>
                                        <p:attrNameLst>
                                          <p:attrName>style.visibility</p:attrName>
                                        </p:attrNameLst>
                                      </p:cBhvr>
                                      <p:to>
                                        <p:strVal val="visible"/>
                                      </p:to>
                                    </p:set>
                                    <p:animEffect transition="in" filter="fade">
                                      <p:cBhvr>
                                        <p:cTn id="10" dur="1000"/>
                                        <p:tgtEl>
                                          <p:spTgt spid="2601"/>
                                        </p:tgtEl>
                                      </p:cBhvr>
                                    </p:animEffect>
                                  </p:childTnLst>
                                </p:cTn>
                              </p:par>
                              <p:par>
                                <p:cTn id="11" presetID="2" presetClass="entr" presetSubtype="8" fill="hold" nodeType="withEffect">
                                  <p:stCondLst>
                                    <p:cond delay="0"/>
                                  </p:stCondLst>
                                  <p:childTnLst>
                                    <p:set>
                                      <p:cBhvr>
                                        <p:cTn id="12" dur="1" fill="hold">
                                          <p:stCondLst>
                                            <p:cond delay="0"/>
                                          </p:stCondLst>
                                        </p:cTn>
                                        <p:tgtEl>
                                          <p:spTgt spid="2599"/>
                                        </p:tgtEl>
                                        <p:attrNameLst>
                                          <p:attrName>style.visibility</p:attrName>
                                        </p:attrNameLst>
                                      </p:cBhvr>
                                      <p:to>
                                        <p:strVal val="visible"/>
                                      </p:to>
                                    </p:set>
                                    <p:anim calcmode="lin" valueType="num">
                                      <p:cBhvr additive="base">
                                        <p:cTn id="13" dur="1000"/>
                                        <p:tgtEl>
                                          <p:spTgt spid="2599"/>
                                        </p:tgtEl>
                                        <p:attrNameLst>
                                          <p:attrName>ppt_x</p:attrName>
                                        </p:attrNameLst>
                                      </p:cBhvr>
                                      <p:tavLst>
                                        <p:tav tm="0">
                                          <p:val>
                                            <p:strVal val="#ppt_x-1"/>
                                          </p:val>
                                        </p:tav>
                                        <p:tav tm="100000">
                                          <p:val>
                                            <p:strVal val="#ppt_x"/>
                                          </p:val>
                                        </p:tav>
                                      </p:tavLst>
                                    </p:anim>
                                  </p:childTnLst>
                                </p:cTn>
                              </p:par>
                              <p:par>
                                <p:cTn id="14" presetID="2" presetClass="entr" presetSubtype="1" fill="hold" nodeType="withEffect">
                                  <p:stCondLst>
                                    <p:cond delay="0"/>
                                  </p:stCondLst>
                                  <p:childTnLst>
                                    <p:set>
                                      <p:cBhvr>
                                        <p:cTn id="15" dur="1" fill="hold">
                                          <p:stCondLst>
                                            <p:cond delay="0"/>
                                          </p:stCondLst>
                                        </p:cTn>
                                        <p:tgtEl>
                                          <p:spTgt spid="2604"/>
                                        </p:tgtEl>
                                        <p:attrNameLst>
                                          <p:attrName>style.visibility</p:attrName>
                                        </p:attrNameLst>
                                      </p:cBhvr>
                                      <p:to>
                                        <p:strVal val="visible"/>
                                      </p:to>
                                    </p:set>
                                    <p:anim calcmode="lin" valueType="num">
                                      <p:cBhvr additive="base">
                                        <p:cTn id="16" dur="1000"/>
                                        <p:tgtEl>
                                          <p:spTgt spid="2604"/>
                                        </p:tgtEl>
                                        <p:attrNameLst>
                                          <p:attrName>ppt_y</p:attrName>
                                        </p:attrNameLst>
                                      </p:cBhvr>
                                      <p:tavLst>
                                        <p:tav tm="0">
                                          <p:val>
                                            <p:strVal val="#ppt_y-1"/>
                                          </p:val>
                                        </p:tav>
                                        <p:tav tm="100000">
                                          <p:val>
                                            <p:strVal val="#ppt_y"/>
                                          </p:val>
                                        </p:tav>
                                      </p:tavLst>
                                    </p:anim>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childTnLst>
                                </p:cTn>
                              </p:par>
                              <p:par>
                                <p:cTn id="23" presetID="2" presetClass="entr" presetSubtype="8"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1000"/>
                                        <p:tgtEl>
                                          <p:spTgt spid="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2" name="Google Shape;2612;p60"/>
          <p:cNvSpPr/>
          <p:nvPr/>
        </p:nvSpPr>
        <p:spPr>
          <a:xfrm>
            <a:off x="951017" y="364212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0"/>
          <p:cNvSpPr/>
          <p:nvPr/>
        </p:nvSpPr>
        <p:spPr>
          <a:xfrm>
            <a:off x="4840804" y="337753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0"/>
          <p:cNvSpPr/>
          <p:nvPr/>
        </p:nvSpPr>
        <p:spPr>
          <a:xfrm>
            <a:off x="951017" y="263197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0"/>
          <p:cNvSpPr/>
          <p:nvPr/>
        </p:nvSpPr>
        <p:spPr>
          <a:xfrm>
            <a:off x="4861352" y="1849587"/>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0"/>
          <p:cNvSpPr/>
          <p:nvPr/>
        </p:nvSpPr>
        <p:spPr>
          <a:xfrm>
            <a:off x="951017" y="16132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0"/>
          <p:cNvSpPr txBox="1">
            <a:spLocks noGrp="1"/>
          </p:cNvSpPr>
          <p:nvPr>
            <p:ph type="title" idx="21"/>
          </p:nvPr>
        </p:nvSpPr>
        <p:spPr>
          <a:xfrm>
            <a:off x="721231" y="526484"/>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2619" name="Google Shape;2619;p60"/>
          <p:cNvSpPr txBox="1">
            <a:spLocks noGrp="1"/>
          </p:cNvSpPr>
          <p:nvPr>
            <p:ph type="title"/>
          </p:nvPr>
        </p:nvSpPr>
        <p:spPr>
          <a:xfrm>
            <a:off x="817925" y="1535078"/>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01</a:t>
            </a:r>
            <a:endParaRPr>
              <a:solidFill>
                <a:schemeClr val="dk1"/>
              </a:solidFill>
            </a:endParaRPr>
          </a:p>
        </p:txBody>
      </p:sp>
      <p:sp>
        <p:nvSpPr>
          <p:cNvPr id="2620" name="Google Shape;2620;p60"/>
          <p:cNvSpPr txBox="1">
            <a:spLocks noGrp="1"/>
          </p:cNvSpPr>
          <p:nvPr>
            <p:ph type="subTitle" idx="1"/>
          </p:nvPr>
        </p:nvSpPr>
        <p:spPr>
          <a:xfrm>
            <a:off x="1541811" y="1697347"/>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dirty="0"/>
              <a:t>Problem Research</a:t>
            </a:r>
            <a:endParaRPr dirty="0"/>
          </a:p>
        </p:txBody>
      </p:sp>
      <p:sp>
        <p:nvSpPr>
          <p:cNvPr id="2622" name="Google Shape;2622;p60"/>
          <p:cNvSpPr txBox="1">
            <a:spLocks noGrp="1"/>
          </p:cNvSpPr>
          <p:nvPr>
            <p:ph type="title" idx="3"/>
          </p:nvPr>
        </p:nvSpPr>
        <p:spPr>
          <a:xfrm>
            <a:off x="817925" y="254729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02</a:t>
            </a:r>
            <a:endParaRPr>
              <a:solidFill>
                <a:schemeClr val="dk1"/>
              </a:solidFill>
            </a:endParaRPr>
          </a:p>
        </p:txBody>
      </p:sp>
      <p:sp>
        <p:nvSpPr>
          <p:cNvPr id="2623" name="Google Shape;2623;p60"/>
          <p:cNvSpPr txBox="1">
            <a:spLocks noGrp="1"/>
          </p:cNvSpPr>
          <p:nvPr>
            <p:ph type="subTitle" idx="4"/>
          </p:nvPr>
        </p:nvSpPr>
        <p:spPr>
          <a:xfrm>
            <a:off x="1639675" y="2497425"/>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dirty="0"/>
              <a:t>Data Pre-Processing</a:t>
            </a:r>
            <a:endParaRPr dirty="0"/>
          </a:p>
        </p:txBody>
      </p:sp>
      <p:sp>
        <p:nvSpPr>
          <p:cNvPr id="2625" name="Google Shape;2625;p60"/>
          <p:cNvSpPr txBox="1">
            <a:spLocks noGrp="1"/>
          </p:cNvSpPr>
          <p:nvPr>
            <p:ph type="title" idx="6"/>
          </p:nvPr>
        </p:nvSpPr>
        <p:spPr>
          <a:xfrm>
            <a:off x="817925" y="355951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03</a:t>
            </a:r>
            <a:endParaRPr>
              <a:solidFill>
                <a:schemeClr val="dk1"/>
              </a:solidFill>
            </a:endParaRPr>
          </a:p>
        </p:txBody>
      </p:sp>
      <p:sp>
        <p:nvSpPr>
          <p:cNvPr id="2626" name="Google Shape;2626;p60"/>
          <p:cNvSpPr txBox="1">
            <a:spLocks noGrp="1"/>
          </p:cNvSpPr>
          <p:nvPr>
            <p:ph type="subTitle" idx="7"/>
          </p:nvPr>
        </p:nvSpPr>
        <p:spPr>
          <a:xfrm>
            <a:off x="1541811" y="3597051"/>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dirty="0"/>
              <a:t>Data Visualization &amp; Business Insight</a:t>
            </a:r>
            <a:endParaRPr dirty="0"/>
          </a:p>
        </p:txBody>
      </p:sp>
      <p:sp>
        <p:nvSpPr>
          <p:cNvPr id="2628" name="Google Shape;2628;p60"/>
          <p:cNvSpPr txBox="1">
            <a:spLocks noGrp="1"/>
          </p:cNvSpPr>
          <p:nvPr>
            <p:ph type="title" idx="9"/>
          </p:nvPr>
        </p:nvSpPr>
        <p:spPr>
          <a:xfrm>
            <a:off x="4728261" y="1771380"/>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dirty="0">
                <a:solidFill>
                  <a:schemeClr val="dk1"/>
                </a:solidFill>
              </a:rPr>
              <a:t>04</a:t>
            </a:r>
            <a:endParaRPr dirty="0">
              <a:solidFill>
                <a:schemeClr val="dk1"/>
              </a:solidFill>
            </a:endParaRPr>
          </a:p>
        </p:txBody>
      </p:sp>
      <p:sp>
        <p:nvSpPr>
          <p:cNvPr id="2629" name="Google Shape;2629;p60"/>
          <p:cNvSpPr txBox="1">
            <a:spLocks noGrp="1"/>
          </p:cNvSpPr>
          <p:nvPr>
            <p:ph type="subTitle" idx="13"/>
          </p:nvPr>
        </p:nvSpPr>
        <p:spPr>
          <a:xfrm>
            <a:off x="5529413" y="1647834"/>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dirty="0"/>
              <a:t>Machine Learning Implementation &amp; Evaluation</a:t>
            </a:r>
            <a:endParaRPr dirty="0"/>
          </a:p>
        </p:txBody>
      </p:sp>
      <p:sp>
        <p:nvSpPr>
          <p:cNvPr id="2631" name="Google Shape;2631;p60"/>
          <p:cNvSpPr txBox="1">
            <a:spLocks noGrp="1"/>
          </p:cNvSpPr>
          <p:nvPr>
            <p:ph type="title" idx="15"/>
          </p:nvPr>
        </p:nvSpPr>
        <p:spPr>
          <a:xfrm>
            <a:off x="4707713" y="3307584"/>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05</a:t>
            </a:r>
            <a:endParaRPr>
              <a:solidFill>
                <a:schemeClr val="dk1"/>
              </a:solidFill>
            </a:endParaRPr>
          </a:p>
        </p:txBody>
      </p:sp>
      <p:grpSp>
        <p:nvGrpSpPr>
          <p:cNvPr id="2637" name="Google Shape;2637;p60"/>
          <p:cNvGrpSpPr/>
          <p:nvPr/>
        </p:nvGrpSpPr>
        <p:grpSpPr>
          <a:xfrm>
            <a:off x="7391908" y="722871"/>
            <a:ext cx="793256" cy="182899"/>
            <a:chOff x="2685575" y="2835950"/>
            <a:chExt cx="433000" cy="99825"/>
          </a:xfrm>
        </p:grpSpPr>
        <p:sp>
          <p:nvSpPr>
            <p:cNvPr id="2638" name="Google Shape;2638;p6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29;p60">
            <a:extLst>
              <a:ext uri="{FF2B5EF4-FFF2-40B4-BE49-F238E27FC236}">
                <a16:creationId xmlns:a16="http://schemas.microsoft.com/office/drawing/2014/main" id="{09BCBBC2-707D-478A-E20E-EA93B5089B54}"/>
              </a:ext>
            </a:extLst>
          </p:cNvPr>
          <p:cNvSpPr txBox="1">
            <a:spLocks/>
          </p:cNvSpPr>
          <p:nvPr/>
        </p:nvSpPr>
        <p:spPr>
          <a:xfrm>
            <a:off x="5529412" y="3287522"/>
            <a:ext cx="2887200" cy="3546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spcAft>
                <a:spcPts val="1200"/>
              </a:spcAft>
            </a:pPr>
            <a:r>
              <a:rPr lang="en-US" dirty="0"/>
              <a:t>Business Recommendation</a:t>
            </a:r>
          </a:p>
        </p:txBody>
      </p:sp>
      <p:sp>
        <p:nvSpPr>
          <p:cNvPr id="21" name="Google Shape;2602;p59">
            <a:extLst>
              <a:ext uri="{FF2B5EF4-FFF2-40B4-BE49-F238E27FC236}">
                <a16:creationId xmlns:a16="http://schemas.microsoft.com/office/drawing/2014/main" id="{FA6CB221-B8E9-4609-2F52-3E2DC18C43B3}"/>
              </a:ext>
            </a:extLst>
          </p:cNvPr>
          <p:cNvSpPr txBox="1"/>
          <p:nvPr/>
        </p:nvSpPr>
        <p:spPr>
          <a:xfrm>
            <a:off x="6454867" y="56536"/>
            <a:ext cx="31443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chemeClr val="lt1"/>
                </a:solidFill>
                <a:uFill>
                  <a:noFill/>
                </a:uFill>
                <a:latin typeface="Bai Jamjuree"/>
                <a:ea typeface="Bai Jamjuree"/>
                <a:cs typeface="Bai Jamjuree"/>
                <a:sym typeface="Bai Jamjuree"/>
              </a:rPr>
              <a:t>TSANIYA NUR SUKMA | 2023</a:t>
            </a:r>
            <a:endParaRPr sz="1000" b="1" dirty="0">
              <a:solidFill>
                <a:schemeClr val="lt1"/>
              </a:solidFill>
              <a:latin typeface="Bai Jamjuree"/>
              <a:ea typeface="Bai Jamjuree"/>
              <a:cs typeface="Bai Jamjuree"/>
              <a:sym typeface="Bai Jamjure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20"/>
                                        </p:tgtEl>
                                        <p:attrNameLst>
                                          <p:attrName>style.visibility</p:attrName>
                                        </p:attrNameLst>
                                      </p:cBhvr>
                                      <p:to>
                                        <p:strVal val="visible"/>
                                      </p:to>
                                    </p:set>
                                    <p:animEffect transition="in" filter="fade">
                                      <p:cBhvr>
                                        <p:cTn id="7" dur="1000"/>
                                        <p:tgtEl>
                                          <p:spTgt spid="2620"/>
                                        </p:tgtEl>
                                      </p:cBhvr>
                                    </p:animEffect>
                                  </p:childTnLst>
                                </p:cTn>
                              </p:par>
                              <p:par>
                                <p:cTn id="8" presetID="10" presetClass="entr" presetSubtype="0" fill="hold" nodeType="withEffect">
                                  <p:stCondLst>
                                    <p:cond delay="0"/>
                                  </p:stCondLst>
                                  <p:childTnLst>
                                    <p:set>
                                      <p:cBhvr>
                                        <p:cTn id="9" dur="1" fill="hold">
                                          <p:stCondLst>
                                            <p:cond delay="0"/>
                                          </p:stCondLst>
                                        </p:cTn>
                                        <p:tgtEl>
                                          <p:spTgt spid="2623"/>
                                        </p:tgtEl>
                                        <p:attrNameLst>
                                          <p:attrName>style.visibility</p:attrName>
                                        </p:attrNameLst>
                                      </p:cBhvr>
                                      <p:to>
                                        <p:strVal val="visible"/>
                                      </p:to>
                                    </p:set>
                                    <p:animEffect transition="in" filter="fade">
                                      <p:cBhvr>
                                        <p:cTn id="10" dur="1000"/>
                                        <p:tgtEl>
                                          <p:spTgt spid="2623"/>
                                        </p:tgtEl>
                                      </p:cBhvr>
                                    </p:animEffect>
                                  </p:childTnLst>
                                </p:cTn>
                              </p:par>
                              <p:par>
                                <p:cTn id="11" presetID="10" presetClass="entr" presetSubtype="0" fill="hold" nodeType="withEffect">
                                  <p:stCondLst>
                                    <p:cond delay="0"/>
                                  </p:stCondLst>
                                  <p:childTnLst>
                                    <p:set>
                                      <p:cBhvr>
                                        <p:cTn id="12" dur="1" fill="hold">
                                          <p:stCondLst>
                                            <p:cond delay="0"/>
                                          </p:stCondLst>
                                        </p:cTn>
                                        <p:tgtEl>
                                          <p:spTgt spid="2626"/>
                                        </p:tgtEl>
                                        <p:attrNameLst>
                                          <p:attrName>style.visibility</p:attrName>
                                        </p:attrNameLst>
                                      </p:cBhvr>
                                      <p:to>
                                        <p:strVal val="visible"/>
                                      </p:to>
                                    </p:set>
                                    <p:animEffect transition="in" filter="fade">
                                      <p:cBhvr>
                                        <p:cTn id="13" dur="1000"/>
                                        <p:tgtEl>
                                          <p:spTgt spid="2626"/>
                                        </p:tgtEl>
                                      </p:cBhvr>
                                    </p:animEffect>
                                  </p:childTnLst>
                                </p:cTn>
                              </p:par>
                              <p:par>
                                <p:cTn id="14" presetID="10" presetClass="entr" presetSubtype="0" fill="hold" nodeType="withEffect">
                                  <p:stCondLst>
                                    <p:cond delay="0"/>
                                  </p:stCondLst>
                                  <p:childTnLst>
                                    <p:set>
                                      <p:cBhvr>
                                        <p:cTn id="15" dur="1" fill="hold">
                                          <p:stCondLst>
                                            <p:cond delay="0"/>
                                          </p:stCondLst>
                                        </p:cTn>
                                        <p:tgtEl>
                                          <p:spTgt spid="2629"/>
                                        </p:tgtEl>
                                        <p:attrNameLst>
                                          <p:attrName>style.visibility</p:attrName>
                                        </p:attrNameLst>
                                      </p:cBhvr>
                                      <p:to>
                                        <p:strVal val="visible"/>
                                      </p:to>
                                    </p:set>
                                    <p:animEffect transition="in" filter="fade">
                                      <p:cBhvr>
                                        <p:cTn id="16" dur="1000"/>
                                        <p:tgtEl>
                                          <p:spTgt spid="2629"/>
                                        </p:tgtEl>
                                      </p:cBhvr>
                                    </p:animEffect>
                                  </p:childTnLst>
                                </p:cTn>
                              </p:par>
                              <p:par>
                                <p:cTn id="17" presetID="23" presetClass="entr" presetSubtype="16" fill="hold" nodeType="withEffect">
                                  <p:stCondLst>
                                    <p:cond delay="0"/>
                                  </p:stCondLst>
                                  <p:childTnLst>
                                    <p:set>
                                      <p:cBhvr>
                                        <p:cTn id="18" dur="1" fill="hold">
                                          <p:stCondLst>
                                            <p:cond delay="0"/>
                                          </p:stCondLst>
                                        </p:cTn>
                                        <p:tgtEl>
                                          <p:spTgt spid="2612"/>
                                        </p:tgtEl>
                                        <p:attrNameLst>
                                          <p:attrName>style.visibility</p:attrName>
                                        </p:attrNameLst>
                                      </p:cBhvr>
                                      <p:to>
                                        <p:strVal val="visible"/>
                                      </p:to>
                                    </p:set>
                                    <p:anim calcmode="lin" valueType="num">
                                      <p:cBhvr additive="base">
                                        <p:cTn id="19" dur="1000"/>
                                        <p:tgtEl>
                                          <p:spTgt spid="2612"/>
                                        </p:tgtEl>
                                        <p:attrNameLst>
                                          <p:attrName>ppt_w</p:attrName>
                                        </p:attrNameLst>
                                      </p:cBhvr>
                                      <p:tavLst>
                                        <p:tav tm="0">
                                          <p:val>
                                            <p:strVal val="0"/>
                                          </p:val>
                                        </p:tav>
                                        <p:tav tm="100000">
                                          <p:val>
                                            <p:strVal val="#ppt_w"/>
                                          </p:val>
                                        </p:tav>
                                      </p:tavLst>
                                    </p:anim>
                                    <p:anim calcmode="lin" valueType="num">
                                      <p:cBhvr additive="base">
                                        <p:cTn id="20" dur="1000"/>
                                        <p:tgtEl>
                                          <p:spTgt spid="2612"/>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2614"/>
                                        </p:tgtEl>
                                        <p:attrNameLst>
                                          <p:attrName>style.visibility</p:attrName>
                                        </p:attrNameLst>
                                      </p:cBhvr>
                                      <p:to>
                                        <p:strVal val="visible"/>
                                      </p:to>
                                    </p:set>
                                    <p:anim calcmode="lin" valueType="num">
                                      <p:cBhvr additive="base">
                                        <p:cTn id="23" dur="1000"/>
                                        <p:tgtEl>
                                          <p:spTgt spid="2614"/>
                                        </p:tgtEl>
                                        <p:attrNameLst>
                                          <p:attrName>ppt_w</p:attrName>
                                        </p:attrNameLst>
                                      </p:cBhvr>
                                      <p:tavLst>
                                        <p:tav tm="0">
                                          <p:val>
                                            <p:strVal val="0"/>
                                          </p:val>
                                        </p:tav>
                                        <p:tav tm="100000">
                                          <p:val>
                                            <p:strVal val="#ppt_w"/>
                                          </p:val>
                                        </p:tav>
                                      </p:tavLst>
                                    </p:anim>
                                    <p:anim calcmode="lin" valueType="num">
                                      <p:cBhvr additive="base">
                                        <p:cTn id="24" dur="1000"/>
                                        <p:tgtEl>
                                          <p:spTgt spid="2614"/>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2615"/>
                                        </p:tgtEl>
                                        <p:attrNameLst>
                                          <p:attrName>style.visibility</p:attrName>
                                        </p:attrNameLst>
                                      </p:cBhvr>
                                      <p:to>
                                        <p:strVal val="visible"/>
                                      </p:to>
                                    </p:set>
                                    <p:anim calcmode="lin" valueType="num">
                                      <p:cBhvr additive="base">
                                        <p:cTn id="27" dur="1000"/>
                                        <p:tgtEl>
                                          <p:spTgt spid="2615"/>
                                        </p:tgtEl>
                                        <p:attrNameLst>
                                          <p:attrName>ppt_w</p:attrName>
                                        </p:attrNameLst>
                                      </p:cBhvr>
                                      <p:tavLst>
                                        <p:tav tm="0">
                                          <p:val>
                                            <p:strVal val="0"/>
                                          </p:val>
                                        </p:tav>
                                        <p:tav tm="100000">
                                          <p:val>
                                            <p:strVal val="#ppt_w"/>
                                          </p:val>
                                        </p:tav>
                                      </p:tavLst>
                                    </p:anim>
                                    <p:anim calcmode="lin" valueType="num">
                                      <p:cBhvr additive="base">
                                        <p:cTn id="28" dur="1000"/>
                                        <p:tgtEl>
                                          <p:spTgt spid="2615"/>
                                        </p:tgtEl>
                                        <p:attrNameLst>
                                          <p:attrName>ppt_h</p:attrName>
                                        </p:attrNameLst>
                                      </p:cBhvr>
                                      <p:tavLst>
                                        <p:tav tm="0">
                                          <p:val>
                                            <p:str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2617"/>
                                        </p:tgtEl>
                                        <p:attrNameLst>
                                          <p:attrName>style.visibility</p:attrName>
                                        </p:attrNameLst>
                                      </p:cBhvr>
                                      <p:to>
                                        <p:strVal val="visible"/>
                                      </p:to>
                                    </p:set>
                                    <p:anim calcmode="lin" valueType="num">
                                      <p:cBhvr additive="base">
                                        <p:cTn id="31" dur="1000"/>
                                        <p:tgtEl>
                                          <p:spTgt spid="2617"/>
                                        </p:tgtEl>
                                        <p:attrNameLst>
                                          <p:attrName>ppt_w</p:attrName>
                                        </p:attrNameLst>
                                      </p:cBhvr>
                                      <p:tavLst>
                                        <p:tav tm="0">
                                          <p:val>
                                            <p:strVal val="0"/>
                                          </p:val>
                                        </p:tav>
                                        <p:tav tm="100000">
                                          <p:val>
                                            <p:strVal val="#ppt_w"/>
                                          </p:val>
                                        </p:tav>
                                      </p:tavLst>
                                    </p:anim>
                                    <p:anim calcmode="lin" valueType="num">
                                      <p:cBhvr additive="base">
                                        <p:cTn id="32" dur="1000"/>
                                        <p:tgtEl>
                                          <p:spTgt spid="2617"/>
                                        </p:tgtEl>
                                        <p:attrNameLst>
                                          <p:attrName>ppt_h</p:attrName>
                                        </p:attrNameLst>
                                      </p:cBhvr>
                                      <p:tavLst>
                                        <p:tav tm="0">
                                          <p:val>
                                            <p:str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2616"/>
                                        </p:tgtEl>
                                        <p:attrNameLst>
                                          <p:attrName>style.visibility</p:attrName>
                                        </p:attrNameLst>
                                      </p:cBhvr>
                                      <p:to>
                                        <p:strVal val="visible"/>
                                      </p:to>
                                    </p:set>
                                    <p:anim calcmode="lin" valueType="num">
                                      <p:cBhvr additive="base">
                                        <p:cTn id="35" dur="1000"/>
                                        <p:tgtEl>
                                          <p:spTgt spid="2616"/>
                                        </p:tgtEl>
                                        <p:attrNameLst>
                                          <p:attrName>ppt_w</p:attrName>
                                        </p:attrNameLst>
                                      </p:cBhvr>
                                      <p:tavLst>
                                        <p:tav tm="0">
                                          <p:val>
                                            <p:strVal val="0"/>
                                          </p:val>
                                        </p:tav>
                                        <p:tav tm="100000">
                                          <p:val>
                                            <p:strVal val="#ppt_w"/>
                                          </p:val>
                                        </p:tav>
                                      </p:tavLst>
                                    </p:anim>
                                    <p:anim calcmode="lin" valueType="num">
                                      <p:cBhvr additive="base">
                                        <p:cTn id="36" dur="1000"/>
                                        <p:tgtEl>
                                          <p:spTgt spid="2616"/>
                                        </p:tgtEl>
                                        <p:attrNameLst>
                                          <p:attrName>ppt_h</p:attrName>
                                        </p:attrNameLst>
                                      </p:cBhvr>
                                      <p:tavLst>
                                        <p:tav tm="0">
                                          <p:val>
                                            <p:strVal val="0"/>
                                          </p:val>
                                        </p:tav>
                                        <p:tav tm="100000">
                                          <p:val>
                                            <p:strVal val="#ppt_h"/>
                                          </p:val>
                                        </p:tav>
                                      </p:tavLst>
                                    </p:anim>
                                  </p:childTnLst>
                                </p:cTn>
                              </p:par>
                              <p:par>
                                <p:cTn id="37" presetID="10" presetClass="entr" presetSubtype="0" fill="hold" nodeType="withEffect">
                                  <p:stCondLst>
                                    <p:cond delay="0"/>
                                  </p:stCondLst>
                                  <p:childTnLst>
                                    <p:set>
                                      <p:cBhvr>
                                        <p:cTn id="38" dur="1" fill="hold">
                                          <p:stCondLst>
                                            <p:cond delay="0"/>
                                          </p:stCondLst>
                                        </p:cTn>
                                        <p:tgtEl>
                                          <p:spTgt spid="2619"/>
                                        </p:tgtEl>
                                        <p:attrNameLst>
                                          <p:attrName>style.visibility</p:attrName>
                                        </p:attrNameLst>
                                      </p:cBhvr>
                                      <p:to>
                                        <p:strVal val="visible"/>
                                      </p:to>
                                    </p:set>
                                    <p:animEffect transition="in" filter="fade">
                                      <p:cBhvr>
                                        <p:cTn id="39" dur="1000"/>
                                        <p:tgtEl>
                                          <p:spTgt spid="2619"/>
                                        </p:tgtEl>
                                      </p:cBhvr>
                                    </p:animEffect>
                                  </p:childTnLst>
                                </p:cTn>
                              </p:par>
                              <p:par>
                                <p:cTn id="40" presetID="10" presetClass="entr" presetSubtype="0" fill="hold" nodeType="withEffect">
                                  <p:stCondLst>
                                    <p:cond delay="0"/>
                                  </p:stCondLst>
                                  <p:childTnLst>
                                    <p:set>
                                      <p:cBhvr>
                                        <p:cTn id="41" dur="1" fill="hold">
                                          <p:stCondLst>
                                            <p:cond delay="0"/>
                                          </p:stCondLst>
                                        </p:cTn>
                                        <p:tgtEl>
                                          <p:spTgt spid="2622"/>
                                        </p:tgtEl>
                                        <p:attrNameLst>
                                          <p:attrName>style.visibility</p:attrName>
                                        </p:attrNameLst>
                                      </p:cBhvr>
                                      <p:to>
                                        <p:strVal val="visible"/>
                                      </p:to>
                                    </p:set>
                                    <p:animEffect transition="in" filter="fade">
                                      <p:cBhvr>
                                        <p:cTn id="42" dur="1000"/>
                                        <p:tgtEl>
                                          <p:spTgt spid="2622"/>
                                        </p:tgtEl>
                                      </p:cBhvr>
                                    </p:animEffect>
                                  </p:childTnLst>
                                </p:cTn>
                              </p:par>
                              <p:par>
                                <p:cTn id="43" presetID="10" presetClass="entr" presetSubtype="0" fill="hold" nodeType="withEffect">
                                  <p:stCondLst>
                                    <p:cond delay="0"/>
                                  </p:stCondLst>
                                  <p:childTnLst>
                                    <p:set>
                                      <p:cBhvr>
                                        <p:cTn id="44" dur="1" fill="hold">
                                          <p:stCondLst>
                                            <p:cond delay="0"/>
                                          </p:stCondLst>
                                        </p:cTn>
                                        <p:tgtEl>
                                          <p:spTgt spid="2625"/>
                                        </p:tgtEl>
                                        <p:attrNameLst>
                                          <p:attrName>style.visibility</p:attrName>
                                        </p:attrNameLst>
                                      </p:cBhvr>
                                      <p:to>
                                        <p:strVal val="visible"/>
                                      </p:to>
                                    </p:set>
                                    <p:animEffect transition="in" filter="fade">
                                      <p:cBhvr>
                                        <p:cTn id="45" dur="1000"/>
                                        <p:tgtEl>
                                          <p:spTgt spid="2625"/>
                                        </p:tgtEl>
                                      </p:cBhvr>
                                    </p:animEffect>
                                  </p:childTnLst>
                                </p:cTn>
                              </p:par>
                              <p:par>
                                <p:cTn id="46" presetID="10" presetClass="entr" presetSubtype="0" fill="hold" nodeType="withEffect">
                                  <p:stCondLst>
                                    <p:cond delay="0"/>
                                  </p:stCondLst>
                                  <p:childTnLst>
                                    <p:set>
                                      <p:cBhvr>
                                        <p:cTn id="47" dur="1" fill="hold">
                                          <p:stCondLst>
                                            <p:cond delay="0"/>
                                          </p:stCondLst>
                                        </p:cTn>
                                        <p:tgtEl>
                                          <p:spTgt spid="2628"/>
                                        </p:tgtEl>
                                        <p:attrNameLst>
                                          <p:attrName>style.visibility</p:attrName>
                                        </p:attrNameLst>
                                      </p:cBhvr>
                                      <p:to>
                                        <p:strVal val="visible"/>
                                      </p:to>
                                    </p:set>
                                    <p:animEffect transition="in" filter="fade">
                                      <p:cBhvr>
                                        <p:cTn id="48" dur="1000"/>
                                        <p:tgtEl>
                                          <p:spTgt spid="2628"/>
                                        </p:tgtEl>
                                      </p:cBhvr>
                                    </p:animEffect>
                                  </p:childTnLst>
                                </p:cTn>
                              </p:par>
                              <p:par>
                                <p:cTn id="49" presetID="10" presetClass="entr" presetSubtype="0" fill="hold" nodeType="withEffect">
                                  <p:stCondLst>
                                    <p:cond delay="0"/>
                                  </p:stCondLst>
                                  <p:childTnLst>
                                    <p:set>
                                      <p:cBhvr>
                                        <p:cTn id="50" dur="1" fill="hold">
                                          <p:stCondLst>
                                            <p:cond delay="0"/>
                                          </p:stCondLst>
                                        </p:cTn>
                                        <p:tgtEl>
                                          <p:spTgt spid="2631"/>
                                        </p:tgtEl>
                                        <p:attrNameLst>
                                          <p:attrName>style.visibility</p:attrName>
                                        </p:attrNameLst>
                                      </p:cBhvr>
                                      <p:to>
                                        <p:strVal val="visible"/>
                                      </p:to>
                                    </p:set>
                                    <p:animEffect transition="in" filter="fade">
                                      <p:cBhvr>
                                        <p:cTn id="51" dur="1000"/>
                                        <p:tgtEl>
                                          <p:spTgt spid="2631"/>
                                        </p:tgtEl>
                                      </p:cBhvr>
                                    </p:animEffect>
                                  </p:childTnLst>
                                </p:cTn>
                              </p:par>
                              <p:par>
                                <p:cTn id="52" presetID="2" presetClass="entr" presetSubtype="8" fill="hold" nodeType="withEffect">
                                  <p:stCondLst>
                                    <p:cond delay="0"/>
                                  </p:stCondLst>
                                  <p:childTnLst>
                                    <p:set>
                                      <p:cBhvr>
                                        <p:cTn id="53" dur="1" fill="hold">
                                          <p:stCondLst>
                                            <p:cond delay="0"/>
                                          </p:stCondLst>
                                        </p:cTn>
                                        <p:tgtEl>
                                          <p:spTgt spid="2618"/>
                                        </p:tgtEl>
                                        <p:attrNameLst>
                                          <p:attrName>style.visibility</p:attrName>
                                        </p:attrNameLst>
                                      </p:cBhvr>
                                      <p:to>
                                        <p:strVal val="visible"/>
                                      </p:to>
                                    </p:set>
                                    <p:anim calcmode="lin" valueType="num">
                                      <p:cBhvr additive="base">
                                        <p:cTn id="54" dur="1000"/>
                                        <p:tgtEl>
                                          <p:spTgt spid="2618"/>
                                        </p:tgtEl>
                                        <p:attrNameLst>
                                          <p:attrName>ppt_x</p:attrName>
                                        </p:attrNameLst>
                                      </p:cBhvr>
                                      <p:tavLst>
                                        <p:tav tm="0">
                                          <p:val>
                                            <p:strVal val="#ppt_x-1"/>
                                          </p:val>
                                        </p:tav>
                                        <p:tav tm="100000">
                                          <p:val>
                                            <p:strVal val="#ppt_x"/>
                                          </p:val>
                                        </p:tav>
                                      </p:tavLst>
                                    </p:anim>
                                  </p:childTnLst>
                                </p:cTn>
                              </p:par>
                              <p:par>
                                <p:cTn id="55" presetID="10" presetClass="entr" presetSubtype="0" fill="hold" nodeType="withEffect">
                                  <p:stCondLst>
                                    <p:cond delay="0"/>
                                  </p:stCondLst>
                                  <p:childTnLst>
                                    <p:set>
                                      <p:cBhvr>
                                        <p:cTn id="56" dur="1" fill="hold">
                                          <p:stCondLst>
                                            <p:cond delay="0"/>
                                          </p:stCondLst>
                                        </p:cTn>
                                        <p:tgtEl>
                                          <p:spTgt spid="2642"/>
                                        </p:tgtEl>
                                        <p:attrNameLst>
                                          <p:attrName>style.visibility</p:attrName>
                                        </p:attrNameLst>
                                      </p:cBhvr>
                                      <p:to>
                                        <p:strVal val="visible"/>
                                      </p:to>
                                    </p:set>
                                    <p:animEffect transition="in" filter="fade">
                                      <p:cBhvr>
                                        <p:cTn id="57" dur="1000"/>
                                        <p:tgtEl>
                                          <p:spTgt spid="2642"/>
                                        </p:tgtEl>
                                      </p:cBhvr>
                                    </p:animEffect>
                                  </p:childTnLst>
                                </p:cTn>
                              </p:par>
                              <p:par>
                                <p:cTn id="58" presetID="10" presetClass="entr" presetSubtype="0" fill="hold" nodeType="withEffect">
                                  <p:stCondLst>
                                    <p:cond delay="0"/>
                                  </p:stCondLst>
                                  <p:childTnLst>
                                    <p:set>
                                      <p:cBhvr>
                                        <p:cTn id="59" dur="1" fill="hold">
                                          <p:stCondLst>
                                            <p:cond delay="0"/>
                                          </p:stCondLst>
                                        </p:cTn>
                                        <p:tgtEl>
                                          <p:spTgt spid="2643"/>
                                        </p:tgtEl>
                                        <p:attrNameLst>
                                          <p:attrName>style.visibility</p:attrName>
                                        </p:attrNameLst>
                                      </p:cBhvr>
                                      <p:to>
                                        <p:strVal val="visible"/>
                                      </p:to>
                                    </p:set>
                                    <p:animEffect transition="in" filter="fade">
                                      <p:cBhvr>
                                        <p:cTn id="60" dur="1000"/>
                                        <p:tgtEl>
                                          <p:spTgt spid="2643"/>
                                        </p:tgtEl>
                                      </p:cBhvr>
                                    </p:animEffect>
                                  </p:childTnLst>
                                </p:cTn>
                              </p:par>
                              <p:par>
                                <p:cTn id="61" presetID="10" presetClass="entr" presetSubtype="0" fill="hold" nodeType="withEffect">
                                  <p:stCondLst>
                                    <p:cond delay="0"/>
                                  </p:stCondLst>
                                  <p:childTnLst>
                                    <p:set>
                                      <p:cBhvr>
                                        <p:cTn id="62" dur="1" fill="hold">
                                          <p:stCondLst>
                                            <p:cond delay="0"/>
                                          </p:stCondLst>
                                        </p:cTn>
                                        <p:tgtEl>
                                          <p:spTgt spid="2644"/>
                                        </p:tgtEl>
                                        <p:attrNameLst>
                                          <p:attrName>style.visibility</p:attrName>
                                        </p:attrNameLst>
                                      </p:cBhvr>
                                      <p:to>
                                        <p:strVal val="visible"/>
                                      </p:to>
                                    </p:set>
                                    <p:animEffect transition="in" filter="fade">
                                      <p:cBhvr>
                                        <p:cTn id="63" dur="1000"/>
                                        <p:tgtEl>
                                          <p:spTgt spid="2644"/>
                                        </p:tgtEl>
                                      </p:cBhvr>
                                    </p:animEffect>
                                  </p:childTnLst>
                                </p:cTn>
                              </p:par>
                              <p:par>
                                <p:cTn id="64" presetID="10" presetClass="entr" presetSubtype="0" fill="hold" nodeType="withEffect">
                                  <p:stCondLst>
                                    <p:cond delay="0"/>
                                  </p:stCondLst>
                                  <p:childTnLst>
                                    <p:set>
                                      <p:cBhvr>
                                        <p:cTn id="65" dur="1" fill="hold">
                                          <p:stCondLst>
                                            <p:cond delay="0"/>
                                          </p:stCondLst>
                                        </p:cTn>
                                        <p:tgtEl>
                                          <p:spTgt spid="2645"/>
                                        </p:tgtEl>
                                        <p:attrNameLst>
                                          <p:attrName>style.visibility</p:attrName>
                                        </p:attrNameLst>
                                      </p:cBhvr>
                                      <p:to>
                                        <p:strVal val="visible"/>
                                      </p:to>
                                    </p:set>
                                    <p:animEffect transition="in" filter="fade">
                                      <p:cBhvr>
                                        <p:cTn id="66" dur="1000"/>
                                        <p:tgtEl>
                                          <p:spTgt spid="2645"/>
                                        </p:tgtEl>
                                      </p:cBhvr>
                                    </p:animEffect>
                                  </p:childTnLst>
                                </p:cTn>
                              </p:par>
                              <p:par>
                                <p:cTn id="67" presetID="10" presetClass="entr" presetSubtype="0" fill="hold" nodeType="withEffect">
                                  <p:stCondLst>
                                    <p:cond delay="0"/>
                                  </p:stCondLst>
                                  <p:childTnLst>
                                    <p:set>
                                      <p:cBhvr>
                                        <p:cTn id="68" dur="1" fill="hold">
                                          <p:stCondLst>
                                            <p:cond delay="0"/>
                                          </p:stCondLst>
                                        </p:cTn>
                                        <p:tgtEl>
                                          <p:spTgt spid="2646"/>
                                        </p:tgtEl>
                                        <p:attrNameLst>
                                          <p:attrName>style.visibility</p:attrName>
                                        </p:attrNameLst>
                                      </p:cBhvr>
                                      <p:to>
                                        <p:strVal val="visible"/>
                                      </p:to>
                                    </p:set>
                                    <p:animEffect transition="in" filter="fade">
                                      <p:cBhvr>
                                        <p:cTn id="69" dur="1000"/>
                                        <p:tgtEl>
                                          <p:spTgt spid="2646"/>
                                        </p:tgtEl>
                                      </p:cBhvr>
                                    </p:animEffect>
                                  </p:childTnLst>
                                </p:cTn>
                              </p:par>
                              <p:par>
                                <p:cTn id="70" presetID="10" presetClass="entr" presetSubtype="0" fill="hold"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1000"/>
                                        <p:tgtEl>
                                          <p:spTgt spid="18"/>
                                        </p:tgtEl>
                                      </p:cBhvr>
                                    </p:animEffect>
                                  </p:childTnLst>
                                </p:cTn>
                              </p:par>
                              <p:par>
                                <p:cTn id="73" presetID="10" presetClass="entr" presetSubtype="0" fill="hold"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50"/>
        <p:cNvGrpSpPr/>
        <p:nvPr/>
      </p:nvGrpSpPr>
      <p:grpSpPr>
        <a:xfrm>
          <a:off x="0" y="0"/>
          <a:ext cx="0" cy="0"/>
          <a:chOff x="0" y="0"/>
          <a:chExt cx="0" cy="0"/>
        </a:xfrm>
      </p:grpSpPr>
      <p:sp>
        <p:nvSpPr>
          <p:cNvPr id="2656" name="Google Shape;2656;p61"/>
          <p:cNvSpPr txBox="1">
            <a:spLocks noGrp="1"/>
          </p:cNvSpPr>
          <p:nvPr>
            <p:ph type="title"/>
          </p:nvPr>
        </p:nvSpPr>
        <p:spPr>
          <a:xfrm>
            <a:off x="2167181" y="1194994"/>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01</a:t>
            </a:r>
            <a:endParaRPr>
              <a:solidFill>
                <a:schemeClr val="dk1"/>
              </a:solidFill>
            </a:endParaRPr>
          </a:p>
        </p:txBody>
      </p:sp>
      <p:grpSp>
        <p:nvGrpSpPr>
          <p:cNvPr id="2668" name="Google Shape;2668;p61"/>
          <p:cNvGrpSpPr/>
          <p:nvPr/>
        </p:nvGrpSpPr>
        <p:grpSpPr>
          <a:xfrm>
            <a:off x="7635233" y="3899371"/>
            <a:ext cx="793256" cy="182899"/>
            <a:chOff x="2685575" y="2835950"/>
            <a:chExt cx="433000" cy="99825"/>
          </a:xfrm>
        </p:grpSpPr>
        <p:sp>
          <p:nvSpPr>
            <p:cNvPr id="2669" name="Google Shape;2669;p6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6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6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3" name="Google Shape;2673;p61"/>
          <p:cNvSpPr/>
          <p:nvPr/>
        </p:nvSpPr>
        <p:spPr>
          <a:xfrm>
            <a:off x="7619147" y="191845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61"/>
          <p:cNvSpPr/>
          <p:nvPr/>
        </p:nvSpPr>
        <p:spPr>
          <a:xfrm>
            <a:off x="638208" y="2738090"/>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61"/>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61"/>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61">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61">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61">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C4944170-A455-241F-DBBE-2E22B332987B}"/>
              </a:ext>
            </a:extLst>
          </p:cNvPr>
          <p:cNvSpPr>
            <a:spLocks noGrp="1"/>
          </p:cNvSpPr>
          <p:nvPr>
            <p:ph type="title" idx="17"/>
          </p:nvPr>
        </p:nvSpPr>
        <p:spPr/>
        <p:txBody>
          <a:bodyPr/>
          <a:lstStyle/>
          <a:p>
            <a:r>
              <a:rPr lang="en-US" b="1" dirty="0"/>
              <a:t>PROBLEM RESEARCH</a:t>
            </a:r>
            <a:endParaRPr lang="id-ID" b="1" dirty="0"/>
          </a:p>
        </p:txBody>
      </p:sp>
      <p:sp>
        <p:nvSpPr>
          <p:cNvPr id="31" name="Subtitle 30">
            <a:extLst>
              <a:ext uri="{FF2B5EF4-FFF2-40B4-BE49-F238E27FC236}">
                <a16:creationId xmlns:a16="http://schemas.microsoft.com/office/drawing/2014/main" id="{EEB36AD9-D315-E009-C796-F10516C8A76E}"/>
              </a:ext>
            </a:extLst>
          </p:cNvPr>
          <p:cNvSpPr>
            <a:spLocks noGrp="1"/>
          </p:cNvSpPr>
          <p:nvPr>
            <p:ph type="subTitle" idx="1"/>
          </p:nvPr>
        </p:nvSpPr>
        <p:spPr>
          <a:xfrm>
            <a:off x="1067750" y="1315597"/>
            <a:ext cx="3987900" cy="354600"/>
          </a:xfrm>
        </p:spPr>
        <p:txBody>
          <a:bodyPr/>
          <a:lstStyle/>
          <a:p>
            <a:r>
              <a:rPr lang="en-US" dirty="0"/>
              <a:t>Problem Statement</a:t>
            </a:r>
            <a:endParaRPr lang="id-ID" dirty="0"/>
          </a:p>
        </p:txBody>
      </p:sp>
      <p:sp>
        <p:nvSpPr>
          <p:cNvPr id="33" name="Subtitle 32">
            <a:extLst>
              <a:ext uri="{FF2B5EF4-FFF2-40B4-BE49-F238E27FC236}">
                <a16:creationId xmlns:a16="http://schemas.microsoft.com/office/drawing/2014/main" id="{FCC850D9-6E35-3D82-03A4-2C8410704583}"/>
              </a:ext>
            </a:extLst>
          </p:cNvPr>
          <p:cNvSpPr>
            <a:spLocks noGrp="1"/>
          </p:cNvSpPr>
          <p:nvPr>
            <p:ph type="subTitle" idx="2"/>
          </p:nvPr>
        </p:nvSpPr>
        <p:spPr>
          <a:xfrm>
            <a:off x="787012" y="1684868"/>
            <a:ext cx="6289317" cy="862616"/>
          </a:xfrm>
        </p:spPr>
        <p:txBody>
          <a:bodyPr/>
          <a:lstStyle/>
          <a:p>
            <a:pPr algn="just"/>
            <a:r>
              <a:rPr lang="en-US" dirty="0">
                <a:latin typeface="Aldrich" panose="020B0604020202020204" charset="0"/>
              </a:rPr>
              <a:t>	Losses generated from customers who stutter are quite high, so as a Data Scientist, they must help to minimize these losses by creating a predictive model for customers who have the potential to fail to pay.</a:t>
            </a:r>
            <a:endParaRPr lang="id-ID" dirty="0">
              <a:latin typeface="Aldrich" panose="020B0604020202020204" charset="0"/>
            </a:endParaRPr>
          </a:p>
        </p:txBody>
      </p:sp>
      <p:sp>
        <p:nvSpPr>
          <p:cNvPr id="52" name="Subtitle 30">
            <a:extLst>
              <a:ext uri="{FF2B5EF4-FFF2-40B4-BE49-F238E27FC236}">
                <a16:creationId xmlns:a16="http://schemas.microsoft.com/office/drawing/2014/main" id="{3DA0212C-C07D-8596-637A-5019A23E40ED}"/>
              </a:ext>
            </a:extLst>
          </p:cNvPr>
          <p:cNvSpPr txBox="1">
            <a:spLocks/>
          </p:cNvSpPr>
          <p:nvPr/>
        </p:nvSpPr>
        <p:spPr>
          <a:xfrm>
            <a:off x="1742892" y="2717098"/>
            <a:ext cx="3987900" cy="35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r>
              <a:rPr lang="en-US" dirty="0"/>
              <a:t>Goals</a:t>
            </a:r>
            <a:endParaRPr lang="id-ID" dirty="0"/>
          </a:p>
        </p:txBody>
      </p:sp>
      <p:sp>
        <p:nvSpPr>
          <p:cNvPr id="53" name="Subtitle 32">
            <a:extLst>
              <a:ext uri="{FF2B5EF4-FFF2-40B4-BE49-F238E27FC236}">
                <a16:creationId xmlns:a16="http://schemas.microsoft.com/office/drawing/2014/main" id="{24365CE1-A264-ECA3-9554-8DCF39574852}"/>
              </a:ext>
            </a:extLst>
          </p:cNvPr>
          <p:cNvSpPr txBox="1">
            <a:spLocks/>
          </p:cNvSpPr>
          <p:nvPr/>
        </p:nvSpPr>
        <p:spPr>
          <a:xfrm>
            <a:off x="1763440" y="3083360"/>
            <a:ext cx="4377558" cy="4598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algn="just"/>
            <a:r>
              <a:rPr lang="en-US" dirty="0">
                <a:latin typeface="Aldrich" panose="020B0604020202020204" charset="0"/>
              </a:rPr>
              <a:t>Create a credit risk prediction model</a:t>
            </a:r>
            <a:endParaRPr lang="id-ID" dirty="0">
              <a:latin typeface="Aldrich" panose="020B0604020202020204" charset="0"/>
            </a:endParaRPr>
          </a:p>
        </p:txBody>
      </p:sp>
      <p:sp>
        <p:nvSpPr>
          <p:cNvPr id="54" name="Subtitle 30">
            <a:extLst>
              <a:ext uri="{FF2B5EF4-FFF2-40B4-BE49-F238E27FC236}">
                <a16:creationId xmlns:a16="http://schemas.microsoft.com/office/drawing/2014/main" id="{A4331891-4498-70F5-701F-5DBD2FC62825}"/>
              </a:ext>
            </a:extLst>
          </p:cNvPr>
          <p:cNvSpPr txBox="1">
            <a:spLocks/>
          </p:cNvSpPr>
          <p:nvPr/>
        </p:nvSpPr>
        <p:spPr>
          <a:xfrm>
            <a:off x="2687070" y="3642278"/>
            <a:ext cx="3987900" cy="35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r>
              <a:rPr lang="en-US" dirty="0"/>
              <a:t>Business Metric</a:t>
            </a:r>
            <a:endParaRPr lang="id-ID" dirty="0"/>
          </a:p>
        </p:txBody>
      </p:sp>
      <p:sp>
        <p:nvSpPr>
          <p:cNvPr id="55" name="Subtitle 32">
            <a:extLst>
              <a:ext uri="{FF2B5EF4-FFF2-40B4-BE49-F238E27FC236}">
                <a16:creationId xmlns:a16="http://schemas.microsoft.com/office/drawing/2014/main" id="{F7F4917C-104B-3DD4-AC73-E7E44F5D86BA}"/>
              </a:ext>
            </a:extLst>
          </p:cNvPr>
          <p:cNvSpPr txBox="1">
            <a:spLocks/>
          </p:cNvSpPr>
          <p:nvPr/>
        </p:nvSpPr>
        <p:spPr>
          <a:xfrm>
            <a:off x="2698771" y="4037285"/>
            <a:ext cx="4377558" cy="4598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algn="just"/>
            <a:r>
              <a:rPr lang="en-US" dirty="0">
                <a:latin typeface="Aldrich" panose="020B0604020202020204" charset="0"/>
              </a:rPr>
              <a:t>Area Under the ROC Curve (AUC-ROC)</a:t>
            </a:r>
            <a:endParaRPr lang="id-ID" dirty="0">
              <a:latin typeface="Aldrich"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56"/>
                                        </p:tgtEl>
                                        <p:attrNameLst>
                                          <p:attrName>style.visibility</p:attrName>
                                        </p:attrNameLst>
                                      </p:cBhvr>
                                      <p:to>
                                        <p:strVal val="visible"/>
                                      </p:to>
                                    </p:set>
                                    <p:animEffect transition="in" filter="fade">
                                      <p:cBhvr>
                                        <p:cTn id="7" dur="1000"/>
                                        <p:tgtEl>
                                          <p:spTgt spid="2656"/>
                                        </p:tgtEl>
                                      </p:cBhvr>
                                    </p:animEffect>
                                  </p:childTnLst>
                                </p:cTn>
                              </p:par>
                              <p:par>
                                <p:cTn id="8" presetID="10" presetClass="entr" presetSubtype="0" fill="hold" nodeType="withEffect">
                                  <p:stCondLst>
                                    <p:cond delay="0"/>
                                  </p:stCondLst>
                                  <p:childTnLst>
                                    <p:set>
                                      <p:cBhvr>
                                        <p:cTn id="9" dur="1" fill="hold">
                                          <p:stCondLst>
                                            <p:cond delay="0"/>
                                          </p:stCondLst>
                                        </p:cTn>
                                        <p:tgtEl>
                                          <p:spTgt spid="2677"/>
                                        </p:tgtEl>
                                        <p:attrNameLst>
                                          <p:attrName>style.visibility</p:attrName>
                                        </p:attrNameLst>
                                      </p:cBhvr>
                                      <p:to>
                                        <p:strVal val="visible"/>
                                      </p:to>
                                    </p:set>
                                    <p:animEffect transition="in" filter="fade">
                                      <p:cBhvr>
                                        <p:cTn id="10" dur="1000"/>
                                        <p:tgtEl>
                                          <p:spTgt spid="2677"/>
                                        </p:tgtEl>
                                      </p:cBhvr>
                                    </p:animEffect>
                                  </p:childTnLst>
                                </p:cTn>
                              </p:par>
                              <p:par>
                                <p:cTn id="11" presetID="10" presetClass="entr" presetSubtype="0" fill="hold" nodeType="withEffect">
                                  <p:stCondLst>
                                    <p:cond delay="0"/>
                                  </p:stCondLst>
                                  <p:childTnLst>
                                    <p:set>
                                      <p:cBhvr>
                                        <p:cTn id="12" dur="1" fill="hold">
                                          <p:stCondLst>
                                            <p:cond delay="0"/>
                                          </p:stCondLst>
                                        </p:cTn>
                                        <p:tgtEl>
                                          <p:spTgt spid="2678"/>
                                        </p:tgtEl>
                                        <p:attrNameLst>
                                          <p:attrName>style.visibility</p:attrName>
                                        </p:attrNameLst>
                                      </p:cBhvr>
                                      <p:to>
                                        <p:strVal val="visible"/>
                                      </p:to>
                                    </p:set>
                                    <p:animEffect transition="in" filter="fade">
                                      <p:cBhvr>
                                        <p:cTn id="13" dur="1000"/>
                                        <p:tgtEl>
                                          <p:spTgt spid="2678"/>
                                        </p:tgtEl>
                                      </p:cBhvr>
                                    </p:animEffect>
                                  </p:childTnLst>
                                </p:cTn>
                              </p:par>
                              <p:par>
                                <p:cTn id="14" presetID="10" presetClass="entr" presetSubtype="0" fill="hold" nodeType="withEffect">
                                  <p:stCondLst>
                                    <p:cond delay="0"/>
                                  </p:stCondLst>
                                  <p:childTnLst>
                                    <p:set>
                                      <p:cBhvr>
                                        <p:cTn id="15" dur="1" fill="hold">
                                          <p:stCondLst>
                                            <p:cond delay="0"/>
                                          </p:stCondLst>
                                        </p:cTn>
                                        <p:tgtEl>
                                          <p:spTgt spid="2679"/>
                                        </p:tgtEl>
                                        <p:attrNameLst>
                                          <p:attrName>style.visibility</p:attrName>
                                        </p:attrNameLst>
                                      </p:cBhvr>
                                      <p:to>
                                        <p:strVal val="visible"/>
                                      </p:to>
                                    </p:set>
                                    <p:animEffect transition="in" filter="fade">
                                      <p:cBhvr>
                                        <p:cTn id="16" dur="1000"/>
                                        <p:tgtEl>
                                          <p:spTgt spid="2679"/>
                                        </p:tgtEl>
                                      </p:cBhvr>
                                    </p:animEffect>
                                  </p:childTnLst>
                                </p:cTn>
                              </p:par>
                              <p:par>
                                <p:cTn id="17" presetID="10" presetClass="entr" presetSubtype="0" fill="hold" nodeType="withEffect">
                                  <p:stCondLst>
                                    <p:cond delay="0"/>
                                  </p:stCondLst>
                                  <p:childTnLst>
                                    <p:set>
                                      <p:cBhvr>
                                        <p:cTn id="18" dur="1" fill="hold">
                                          <p:stCondLst>
                                            <p:cond delay="0"/>
                                          </p:stCondLst>
                                        </p:cTn>
                                        <p:tgtEl>
                                          <p:spTgt spid="2680"/>
                                        </p:tgtEl>
                                        <p:attrNameLst>
                                          <p:attrName>style.visibility</p:attrName>
                                        </p:attrNameLst>
                                      </p:cBhvr>
                                      <p:to>
                                        <p:strVal val="visible"/>
                                      </p:to>
                                    </p:set>
                                    <p:animEffect transition="in" filter="fade">
                                      <p:cBhvr>
                                        <p:cTn id="19" dur="1000"/>
                                        <p:tgtEl>
                                          <p:spTgt spid="2680"/>
                                        </p:tgtEl>
                                      </p:cBhvr>
                                    </p:animEffect>
                                  </p:childTnLst>
                                </p:cTn>
                              </p:par>
                              <p:par>
                                <p:cTn id="20" presetID="10" presetClass="entr" presetSubtype="0" fill="hold" nodeType="withEffect">
                                  <p:stCondLst>
                                    <p:cond delay="0"/>
                                  </p:stCondLst>
                                  <p:childTnLst>
                                    <p:set>
                                      <p:cBhvr>
                                        <p:cTn id="21" dur="1" fill="hold">
                                          <p:stCondLst>
                                            <p:cond delay="0"/>
                                          </p:stCondLst>
                                        </p:cTn>
                                        <p:tgtEl>
                                          <p:spTgt spid="2681"/>
                                        </p:tgtEl>
                                        <p:attrNameLst>
                                          <p:attrName>style.visibility</p:attrName>
                                        </p:attrNameLst>
                                      </p:cBhvr>
                                      <p:to>
                                        <p:strVal val="visible"/>
                                      </p:to>
                                    </p:set>
                                    <p:animEffect transition="in" filter="fade">
                                      <p:cBhvr>
                                        <p:cTn id="22" dur="1000"/>
                                        <p:tgtEl>
                                          <p:spTgt spid="2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3"/>
        <p:cNvGrpSpPr/>
        <p:nvPr/>
      </p:nvGrpSpPr>
      <p:grpSpPr>
        <a:xfrm>
          <a:off x="0" y="0"/>
          <a:ext cx="0" cy="0"/>
          <a:chOff x="0" y="0"/>
          <a:chExt cx="0" cy="0"/>
        </a:xfrm>
      </p:grpSpPr>
      <p:sp>
        <p:nvSpPr>
          <p:cNvPr id="2944" name="Google Shape;2944;p68"/>
          <p:cNvSpPr txBox="1">
            <a:spLocks noGrp="1"/>
          </p:cNvSpPr>
          <p:nvPr>
            <p:ph type="title"/>
          </p:nvPr>
        </p:nvSpPr>
        <p:spPr>
          <a:xfrm>
            <a:off x="642592" y="486486"/>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DATA PRE-PROCESSING</a:t>
            </a:r>
            <a:endParaRPr dirty="0"/>
          </a:p>
        </p:txBody>
      </p:sp>
      <p:pic>
        <p:nvPicPr>
          <p:cNvPr id="2959" name="Google Shape;2959;p68"/>
          <p:cNvPicPr preferRelativeResize="0"/>
          <p:nvPr/>
        </p:nvPicPr>
        <p:blipFill rotWithShape="1">
          <a:blip r:embed="rId3">
            <a:alphaModFix/>
          </a:blip>
          <a:srcRect l="-48330" r="48329"/>
          <a:stretch/>
        </p:blipFill>
        <p:spPr>
          <a:xfrm>
            <a:off x="6862768" y="215410"/>
            <a:ext cx="2527512" cy="2681250"/>
          </a:xfrm>
          <a:prstGeom prst="rect">
            <a:avLst/>
          </a:prstGeom>
          <a:noFill/>
          <a:ln>
            <a:noFill/>
          </a:ln>
        </p:spPr>
      </p:pic>
      <p:grpSp>
        <p:nvGrpSpPr>
          <p:cNvPr id="2960" name="Google Shape;2960;p68"/>
          <p:cNvGrpSpPr/>
          <p:nvPr/>
        </p:nvGrpSpPr>
        <p:grpSpPr>
          <a:xfrm flipH="1">
            <a:off x="161297" y="979718"/>
            <a:ext cx="793256" cy="182899"/>
            <a:chOff x="2685575" y="2835950"/>
            <a:chExt cx="433000" cy="99825"/>
          </a:xfrm>
        </p:grpSpPr>
        <p:sp>
          <p:nvSpPr>
            <p:cNvPr id="2961" name="Google Shape;2961;p68"/>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8"/>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68"/>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68"/>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5" name="Google Shape;2965;p68"/>
          <p:cNvSpPr/>
          <p:nvPr/>
        </p:nvSpPr>
        <p:spPr>
          <a:xfrm flipH="1">
            <a:off x="8341764" y="196025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8">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6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30">
            <a:extLst>
              <a:ext uri="{FF2B5EF4-FFF2-40B4-BE49-F238E27FC236}">
                <a16:creationId xmlns:a16="http://schemas.microsoft.com/office/drawing/2014/main" id="{3B410DE1-2498-ABF0-9A55-B229601EE534}"/>
              </a:ext>
            </a:extLst>
          </p:cNvPr>
          <p:cNvSpPr txBox="1">
            <a:spLocks/>
          </p:cNvSpPr>
          <p:nvPr/>
        </p:nvSpPr>
        <p:spPr>
          <a:xfrm>
            <a:off x="5007128" y="1659586"/>
            <a:ext cx="3110914" cy="253703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dirty="0">
                <a:solidFill>
                  <a:schemeClr val="bg1"/>
                </a:solidFill>
                <a:latin typeface="Aldrich" panose="020B0604020202020204" charset="0"/>
              </a:rPr>
              <a:t>From the results of data understanding, there are columns that have high missing values, so they need to be removed because they do not really affect the test and it is known that the data does not have duplicate values.</a:t>
            </a:r>
            <a:endParaRPr lang="id-ID" dirty="0">
              <a:solidFill>
                <a:schemeClr val="bg1"/>
              </a:solidFill>
              <a:latin typeface="Aldrich" panose="020B0604020202020204" charset="0"/>
            </a:endParaRPr>
          </a:p>
        </p:txBody>
      </p:sp>
      <p:pic>
        <p:nvPicPr>
          <p:cNvPr id="5" name="Picture 4">
            <a:extLst>
              <a:ext uri="{FF2B5EF4-FFF2-40B4-BE49-F238E27FC236}">
                <a16:creationId xmlns:a16="http://schemas.microsoft.com/office/drawing/2014/main" id="{5D739BB1-C929-D755-62EF-4315B8FA24AC}"/>
              </a:ext>
            </a:extLst>
          </p:cNvPr>
          <p:cNvPicPr>
            <a:picLocks noChangeAspect="1"/>
          </p:cNvPicPr>
          <p:nvPr/>
        </p:nvPicPr>
        <p:blipFill>
          <a:blip r:embed="rId5"/>
          <a:stretch>
            <a:fillRect/>
          </a:stretch>
        </p:blipFill>
        <p:spPr>
          <a:xfrm>
            <a:off x="220544" y="1312954"/>
            <a:ext cx="4470396" cy="1476353"/>
          </a:xfrm>
          <a:prstGeom prst="rect">
            <a:avLst/>
          </a:prstGeom>
        </p:spPr>
      </p:pic>
      <p:pic>
        <p:nvPicPr>
          <p:cNvPr id="9" name="Picture 8">
            <a:extLst>
              <a:ext uri="{FF2B5EF4-FFF2-40B4-BE49-F238E27FC236}">
                <a16:creationId xmlns:a16="http://schemas.microsoft.com/office/drawing/2014/main" id="{AF69F5AB-9940-10F7-046C-6B6979B9F1DA}"/>
              </a:ext>
            </a:extLst>
          </p:cNvPr>
          <p:cNvPicPr>
            <a:picLocks noChangeAspect="1"/>
          </p:cNvPicPr>
          <p:nvPr/>
        </p:nvPicPr>
        <p:blipFill rotWithShape="1">
          <a:blip r:embed="rId6"/>
          <a:srcRect t="5814" r="21834"/>
          <a:stretch/>
        </p:blipFill>
        <p:spPr>
          <a:xfrm>
            <a:off x="220545" y="2943950"/>
            <a:ext cx="1861420" cy="514376"/>
          </a:xfrm>
          <a:prstGeom prst="rect">
            <a:avLst/>
          </a:prstGeom>
        </p:spPr>
      </p:pic>
      <p:pic>
        <p:nvPicPr>
          <p:cNvPr id="11" name="Picture 10">
            <a:extLst>
              <a:ext uri="{FF2B5EF4-FFF2-40B4-BE49-F238E27FC236}">
                <a16:creationId xmlns:a16="http://schemas.microsoft.com/office/drawing/2014/main" id="{BB4CEEDF-E559-EEE8-AE8F-A86F44122176}"/>
              </a:ext>
            </a:extLst>
          </p:cNvPr>
          <p:cNvPicPr>
            <a:picLocks noChangeAspect="1"/>
          </p:cNvPicPr>
          <p:nvPr/>
        </p:nvPicPr>
        <p:blipFill>
          <a:blip r:embed="rId7"/>
          <a:stretch>
            <a:fillRect/>
          </a:stretch>
        </p:blipFill>
        <p:spPr>
          <a:xfrm>
            <a:off x="240370" y="3545077"/>
            <a:ext cx="1841595" cy="514376"/>
          </a:xfrm>
          <a:prstGeom prst="rect">
            <a:avLst/>
          </a:prstGeom>
        </p:spPr>
      </p:pic>
      <p:pic>
        <p:nvPicPr>
          <p:cNvPr id="13" name="Picture 12">
            <a:extLst>
              <a:ext uri="{FF2B5EF4-FFF2-40B4-BE49-F238E27FC236}">
                <a16:creationId xmlns:a16="http://schemas.microsoft.com/office/drawing/2014/main" id="{E26EDBDB-043E-A6F1-8302-BE56A49F0036}"/>
              </a:ext>
            </a:extLst>
          </p:cNvPr>
          <p:cNvPicPr>
            <a:picLocks noChangeAspect="1"/>
          </p:cNvPicPr>
          <p:nvPr/>
        </p:nvPicPr>
        <p:blipFill>
          <a:blip r:embed="rId8"/>
          <a:stretch>
            <a:fillRect/>
          </a:stretch>
        </p:blipFill>
        <p:spPr>
          <a:xfrm>
            <a:off x="220544" y="4214096"/>
            <a:ext cx="1861419" cy="514376"/>
          </a:xfrm>
          <a:prstGeom prst="rect">
            <a:avLst/>
          </a:prstGeom>
        </p:spPr>
      </p:pic>
      <p:pic>
        <p:nvPicPr>
          <p:cNvPr id="15" name="Picture 14">
            <a:extLst>
              <a:ext uri="{FF2B5EF4-FFF2-40B4-BE49-F238E27FC236}">
                <a16:creationId xmlns:a16="http://schemas.microsoft.com/office/drawing/2014/main" id="{D76A3C98-5777-F47B-9128-29C6968DA860}"/>
              </a:ext>
            </a:extLst>
          </p:cNvPr>
          <p:cNvPicPr>
            <a:picLocks noChangeAspect="1"/>
          </p:cNvPicPr>
          <p:nvPr/>
        </p:nvPicPr>
        <p:blipFill>
          <a:blip r:embed="rId9"/>
          <a:stretch>
            <a:fillRect/>
          </a:stretch>
        </p:blipFill>
        <p:spPr>
          <a:xfrm>
            <a:off x="2279231" y="2942807"/>
            <a:ext cx="2411709" cy="1718915"/>
          </a:xfrm>
          <a:prstGeom prst="rect">
            <a:avLst/>
          </a:prstGeom>
        </p:spPr>
      </p:pic>
      <p:sp>
        <p:nvSpPr>
          <p:cNvPr id="16" name="Google Shape;2602;p59">
            <a:extLst>
              <a:ext uri="{FF2B5EF4-FFF2-40B4-BE49-F238E27FC236}">
                <a16:creationId xmlns:a16="http://schemas.microsoft.com/office/drawing/2014/main" id="{0B202992-6D6C-E2DD-45D4-815506FD00E8}"/>
              </a:ext>
            </a:extLst>
          </p:cNvPr>
          <p:cNvSpPr txBox="1"/>
          <p:nvPr/>
        </p:nvSpPr>
        <p:spPr>
          <a:xfrm>
            <a:off x="6420240" y="35671"/>
            <a:ext cx="31443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chemeClr val="lt1"/>
                </a:solidFill>
                <a:uFill>
                  <a:noFill/>
                </a:uFill>
                <a:latin typeface="Bai Jamjuree"/>
                <a:ea typeface="Bai Jamjuree"/>
                <a:cs typeface="Bai Jamjuree"/>
                <a:sym typeface="Bai Jamjuree"/>
              </a:rPr>
              <a:t>TSANIYA NUR SUKMA | 2023</a:t>
            </a:r>
            <a:endParaRPr sz="1000" b="1" dirty="0">
              <a:solidFill>
                <a:schemeClr val="lt1"/>
              </a:solidFill>
              <a:latin typeface="Bai Jamjuree"/>
              <a:ea typeface="Bai Jamjuree"/>
              <a:cs typeface="Bai Jamjuree"/>
              <a:sym typeface="Bai Jamjure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44"/>
                                        </p:tgtEl>
                                        <p:attrNameLst>
                                          <p:attrName>style.visibility</p:attrName>
                                        </p:attrNameLst>
                                      </p:cBhvr>
                                      <p:to>
                                        <p:strVal val="visible"/>
                                      </p:to>
                                    </p:set>
                                    <p:anim calcmode="lin" valueType="num">
                                      <p:cBhvr additive="base">
                                        <p:cTn id="7" dur="1000"/>
                                        <p:tgtEl>
                                          <p:spTgt spid="2944"/>
                                        </p:tgtEl>
                                        <p:attrNameLst>
                                          <p:attrName>ppt_x</p:attrName>
                                        </p:attrNameLst>
                                      </p:cBhvr>
                                      <p:tavLst>
                                        <p:tav tm="0">
                                          <p:val>
                                            <p:strVal val="#ppt_x-1"/>
                                          </p:val>
                                        </p:tav>
                                        <p:tav tm="100000">
                                          <p:val>
                                            <p:strVal val="#ppt_x"/>
                                          </p:val>
                                        </p:tav>
                                      </p:tavLst>
                                    </p:anim>
                                  </p:childTnLst>
                                </p:cTn>
                              </p:par>
                              <p:par>
                                <p:cTn id="8" presetID="23" presetClass="entr" presetSubtype="16" fill="hold" nodeType="withEffect">
                                  <p:stCondLst>
                                    <p:cond delay="0"/>
                                  </p:stCondLst>
                                  <p:childTnLst>
                                    <p:set>
                                      <p:cBhvr>
                                        <p:cTn id="9" dur="1" fill="hold">
                                          <p:stCondLst>
                                            <p:cond delay="0"/>
                                          </p:stCondLst>
                                        </p:cTn>
                                        <p:tgtEl>
                                          <p:spTgt spid="2965"/>
                                        </p:tgtEl>
                                        <p:attrNameLst>
                                          <p:attrName>style.visibility</p:attrName>
                                        </p:attrNameLst>
                                      </p:cBhvr>
                                      <p:to>
                                        <p:strVal val="visible"/>
                                      </p:to>
                                    </p:set>
                                    <p:anim calcmode="lin" valueType="num">
                                      <p:cBhvr additive="base">
                                        <p:cTn id="10" dur="1000"/>
                                        <p:tgtEl>
                                          <p:spTgt spid="2965"/>
                                        </p:tgtEl>
                                        <p:attrNameLst>
                                          <p:attrName>ppt_w</p:attrName>
                                        </p:attrNameLst>
                                      </p:cBhvr>
                                      <p:tavLst>
                                        <p:tav tm="0">
                                          <p:val>
                                            <p:strVal val="0"/>
                                          </p:val>
                                        </p:tav>
                                        <p:tav tm="100000">
                                          <p:val>
                                            <p:strVal val="#ppt_w"/>
                                          </p:val>
                                        </p:tav>
                                      </p:tavLst>
                                    </p:anim>
                                    <p:anim calcmode="lin" valueType="num">
                                      <p:cBhvr additive="base">
                                        <p:cTn id="11" dur="1000"/>
                                        <p:tgtEl>
                                          <p:spTgt spid="2965"/>
                                        </p:tgtEl>
                                        <p:attrNameLst>
                                          <p:attrName>ppt_h</p:attrName>
                                        </p:attrNameLst>
                                      </p:cBhvr>
                                      <p:tavLst>
                                        <p:tav tm="0">
                                          <p:val>
                                            <p:strVal val="0"/>
                                          </p:val>
                                        </p:tav>
                                        <p:tav tm="100000">
                                          <p:val>
                                            <p:strVal val="#ppt_h"/>
                                          </p:val>
                                        </p:tav>
                                      </p:tavLst>
                                    </p:anim>
                                  </p:childTnLst>
                                </p:cTn>
                              </p:par>
                              <p:par>
                                <p:cTn id="12" presetID="2" presetClass="entr" presetSubtype="8" fill="hold" nodeType="withEffect">
                                  <p:stCondLst>
                                    <p:cond delay="0"/>
                                  </p:stCondLst>
                                  <p:childTnLst>
                                    <p:set>
                                      <p:cBhvr>
                                        <p:cTn id="13" dur="1" fill="hold">
                                          <p:stCondLst>
                                            <p:cond delay="0"/>
                                          </p:stCondLst>
                                        </p:cTn>
                                        <p:tgtEl>
                                          <p:spTgt spid="2960"/>
                                        </p:tgtEl>
                                        <p:attrNameLst>
                                          <p:attrName>style.visibility</p:attrName>
                                        </p:attrNameLst>
                                      </p:cBhvr>
                                      <p:to>
                                        <p:strVal val="visible"/>
                                      </p:to>
                                    </p:set>
                                    <p:anim calcmode="lin" valueType="num">
                                      <p:cBhvr additive="base">
                                        <p:cTn id="14" dur="1000"/>
                                        <p:tgtEl>
                                          <p:spTgt spid="2960"/>
                                        </p:tgtEl>
                                        <p:attrNameLst>
                                          <p:attrName>ppt_x</p:attrName>
                                        </p:attrNameLst>
                                      </p:cBhvr>
                                      <p:tavLst>
                                        <p:tav tm="0">
                                          <p:val>
                                            <p:strVal val="#ppt_x-1"/>
                                          </p:val>
                                        </p:tav>
                                        <p:tav tm="100000">
                                          <p:val>
                                            <p:strVal val="#ppt_x"/>
                                          </p:val>
                                        </p:tav>
                                      </p:tavLst>
                                    </p:anim>
                                  </p:childTnLst>
                                </p:cTn>
                              </p:par>
                              <p:par>
                                <p:cTn id="15" presetID="2" presetClass="entr" presetSubtype="1" fill="hold" nodeType="withEffect">
                                  <p:stCondLst>
                                    <p:cond delay="0"/>
                                  </p:stCondLst>
                                  <p:childTnLst>
                                    <p:set>
                                      <p:cBhvr>
                                        <p:cTn id="16" dur="1" fill="hold">
                                          <p:stCondLst>
                                            <p:cond delay="0"/>
                                          </p:stCondLst>
                                        </p:cTn>
                                        <p:tgtEl>
                                          <p:spTgt spid="2959"/>
                                        </p:tgtEl>
                                        <p:attrNameLst>
                                          <p:attrName>style.visibility</p:attrName>
                                        </p:attrNameLst>
                                      </p:cBhvr>
                                      <p:to>
                                        <p:strVal val="visible"/>
                                      </p:to>
                                    </p:set>
                                    <p:anim calcmode="lin" valueType="num">
                                      <p:cBhvr additive="base">
                                        <p:cTn id="17" dur="1000"/>
                                        <p:tgtEl>
                                          <p:spTgt spid="2959"/>
                                        </p:tgtEl>
                                        <p:attrNameLst>
                                          <p:attrName>ppt_y</p:attrName>
                                        </p:attrNameLst>
                                      </p:cBhvr>
                                      <p:tavLst>
                                        <p:tav tm="0">
                                          <p:val>
                                            <p:strVal val="#ppt_y-1"/>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2966"/>
                                        </p:tgtEl>
                                        <p:attrNameLst>
                                          <p:attrName>style.visibility</p:attrName>
                                        </p:attrNameLst>
                                      </p:cBhvr>
                                      <p:to>
                                        <p:strVal val="visible"/>
                                      </p:to>
                                    </p:set>
                                    <p:animEffect transition="in" filter="fade">
                                      <p:cBhvr>
                                        <p:cTn id="20" dur="1000"/>
                                        <p:tgtEl>
                                          <p:spTgt spid="2966"/>
                                        </p:tgtEl>
                                      </p:cBhvr>
                                    </p:animEffect>
                                  </p:childTnLst>
                                </p:cTn>
                              </p:par>
                              <p:par>
                                <p:cTn id="21" presetID="10" presetClass="entr" presetSubtype="0" fill="hold" nodeType="withEffect">
                                  <p:stCondLst>
                                    <p:cond delay="0"/>
                                  </p:stCondLst>
                                  <p:childTnLst>
                                    <p:set>
                                      <p:cBhvr>
                                        <p:cTn id="22" dur="1" fill="hold">
                                          <p:stCondLst>
                                            <p:cond delay="0"/>
                                          </p:stCondLst>
                                        </p:cTn>
                                        <p:tgtEl>
                                          <p:spTgt spid="2967"/>
                                        </p:tgtEl>
                                        <p:attrNameLst>
                                          <p:attrName>style.visibility</p:attrName>
                                        </p:attrNameLst>
                                      </p:cBhvr>
                                      <p:to>
                                        <p:strVal val="visible"/>
                                      </p:to>
                                    </p:set>
                                    <p:animEffect transition="in" filter="fade">
                                      <p:cBhvr>
                                        <p:cTn id="23" dur="1000"/>
                                        <p:tgtEl>
                                          <p:spTgt spid="2967"/>
                                        </p:tgtEl>
                                      </p:cBhvr>
                                    </p:animEffect>
                                  </p:childTnLst>
                                </p:cTn>
                              </p:par>
                              <p:par>
                                <p:cTn id="24" presetID="10" presetClass="entr" presetSubtype="0" fill="hold" nodeType="withEffect">
                                  <p:stCondLst>
                                    <p:cond delay="0"/>
                                  </p:stCondLst>
                                  <p:childTnLst>
                                    <p:set>
                                      <p:cBhvr>
                                        <p:cTn id="25" dur="1" fill="hold">
                                          <p:stCondLst>
                                            <p:cond delay="0"/>
                                          </p:stCondLst>
                                        </p:cTn>
                                        <p:tgtEl>
                                          <p:spTgt spid="2968"/>
                                        </p:tgtEl>
                                        <p:attrNameLst>
                                          <p:attrName>style.visibility</p:attrName>
                                        </p:attrNameLst>
                                      </p:cBhvr>
                                      <p:to>
                                        <p:strVal val="visible"/>
                                      </p:to>
                                    </p:set>
                                    <p:animEffect transition="in" filter="fade">
                                      <p:cBhvr>
                                        <p:cTn id="26" dur="1000"/>
                                        <p:tgtEl>
                                          <p:spTgt spid="2968"/>
                                        </p:tgtEl>
                                      </p:cBhvr>
                                    </p:animEffect>
                                  </p:childTnLst>
                                </p:cTn>
                              </p:par>
                              <p:par>
                                <p:cTn id="27" presetID="10" presetClass="entr" presetSubtype="0" fill="hold" nodeType="withEffect">
                                  <p:stCondLst>
                                    <p:cond delay="0"/>
                                  </p:stCondLst>
                                  <p:childTnLst>
                                    <p:set>
                                      <p:cBhvr>
                                        <p:cTn id="28" dur="1" fill="hold">
                                          <p:stCondLst>
                                            <p:cond delay="0"/>
                                          </p:stCondLst>
                                        </p:cTn>
                                        <p:tgtEl>
                                          <p:spTgt spid="2969"/>
                                        </p:tgtEl>
                                        <p:attrNameLst>
                                          <p:attrName>style.visibility</p:attrName>
                                        </p:attrNameLst>
                                      </p:cBhvr>
                                      <p:to>
                                        <p:strVal val="visible"/>
                                      </p:to>
                                    </p:set>
                                    <p:animEffect transition="in" filter="fade">
                                      <p:cBhvr>
                                        <p:cTn id="29" dur="1000"/>
                                        <p:tgtEl>
                                          <p:spTgt spid="2969"/>
                                        </p:tgtEl>
                                      </p:cBhvr>
                                    </p:animEffect>
                                  </p:childTnLst>
                                </p:cTn>
                              </p:par>
                              <p:par>
                                <p:cTn id="30" presetID="10" presetClass="entr" presetSubtype="0" fill="hold" nodeType="withEffect">
                                  <p:stCondLst>
                                    <p:cond delay="0"/>
                                  </p:stCondLst>
                                  <p:childTnLst>
                                    <p:set>
                                      <p:cBhvr>
                                        <p:cTn id="31" dur="1" fill="hold">
                                          <p:stCondLst>
                                            <p:cond delay="0"/>
                                          </p:stCondLst>
                                        </p:cTn>
                                        <p:tgtEl>
                                          <p:spTgt spid="2970"/>
                                        </p:tgtEl>
                                        <p:attrNameLst>
                                          <p:attrName>style.visibility</p:attrName>
                                        </p:attrNameLst>
                                      </p:cBhvr>
                                      <p:to>
                                        <p:strVal val="visible"/>
                                      </p:to>
                                    </p:set>
                                    <p:animEffect transition="in" filter="fade">
                                      <p:cBhvr>
                                        <p:cTn id="32" dur="1000"/>
                                        <p:tgtEl>
                                          <p:spTgt spid="2970"/>
                                        </p:tgtEl>
                                      </p:cBhvr>
                                    </p:animEffect>
                                  </p:childTnLst>
                                </p:cTn>
                              </p:par>
                              <p:par>
                                <p:cTn id="33" presetID="10"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3"/>
        <p:cNvGrpSpPr/>
        <p:nvPr/>
      </p:nvGrpSpPr>
      <p:grpSpPr>
        <a:xfrm>
          <a:off x="0" y="0"/>
          <a:ext cx="0" cy="0"/>
          <a:chOff x="0" y="0"/>
          <a:chExt cx="0" cy="0"/>
        </a:xfrm>
      </p:grpSpPr>
      <p:sp>
        <p:nvSpPr>
          <p:cNvPr id="2944" name="Google Shape;2944;p68"/>
          <p:cNvSpPr txBox="1">
            <a:spLocks noGrp="1"/>
          </p:cNvSpPr>
          <p:nvPr>
            <p:ph type="title"/>
          </p:nvPr>
        </p:nvSpPr>
        <p:spPr>
          <a:xfrm>
            <a:off x="642592" y="486486"/>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DATA PRE-PROCESSING</a:t>
            </a:r>
            <a:endParaRPr dirty="0"/>
          </a:p>
        </p:txBody>
      </p:sp>
      <p:pic>
        <p:nvPicPr>
          <p:cNvPr id="2959" name="Google Shape;2959;p68"/>
          <p:cNvPicPr preferRelativeResize="0"/>
          <p:nvPr/>
        </p:nvPicPr>
        <p:blipFill rotWithShape="1">
          <a:blip r:embed="rId3">
            <a:alphaModFix/>
          </a:blip>
          <a:srcRect l="-48330" r="48329"/>
          <a:stretch/>
        </p:blipFill>
        <p:spPr>
          <a:xfrm>
            <a:off x="7013198" y="129217"/>
            <a:ext cx="2527512" cy="2681250"/>
          </a:xfrm>
          <a:prstGeom prst="rect">
            <a:avLst/>
          </a:prstGeom>
          <a:noFill/>
          <a:ln>
            <a:noFill/>
          </a:ln>
        </p:spPr>
      </p:pic>
      <p:grpSp>
        <p:nvGrpSpPr>
          <p:cNvPr id="2960" name="Google Shape;2960;p68"/>
          <p:cNvGrpSpPr/>
          <p:nvPr/>
        </p:nvGrpSpPr>
        <p:grpSpPr>
          <a:xfrm flipH="1">
            <a:off x="161297" y="979718"/>
            <a:ext cx="793256" cy="182899"/>
            <a:chOff x="2685575" y="2835950"/>
            <a:chExt cx="433000" cy="99825"/>
          </a:xfrm>
        </p:grpSpPr>
        <p:sp>
          <p:nvSpPr>
            <p:cNvPr id="2961" name="Google Shape;2961;p68"/>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68"/>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68"/>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68"/>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5" name="Google Shape;2965;p68"/>
          <p:cNvSpPr/>
          <p:nvPr/>
        </p:nvSpPr>
        <p:spPr>
          <a:xfrm flipH="1">
            <a:off x="8776253" y="317187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68"/>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68"/>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68">
            <a:hlinkClick r:id="rId4"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68">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68">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30">
            <a:extLst>
              <a:ext uri="{FF2B5EF4-FFF2-40B4-BE49-F238E27FC236}">
                <a16:creationId xmlns:a16="http://schemas.microsoft.com/office/drawing/2014/main" id="{3B410DE1-2498-ABF0-9A55-B229601EE534}"/>
              </a:ext>
            </a:extLst>
          </p:cNvPr>
          <p:cNvSpPr txBox="1">
            <a:spLocks/>
          </p:cNvSpPr>
          <p:nvPr/>
        </p:nvSpPr>
        <p:spPr>
          <a:xfrm>
            <a:off x="6832732" y="1932577"/>
            <a:ext cx="1910975" cy="69167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dirty="0">
                <a:solidFill>
                  <a:schemeClr val="bg1"/>
                </a:solidFill>
                <a:latin typeface="Aldrich" panose="020B0604020202020204" charset="0"/>
              </a:rPr>
              <a:t>of the missing value then changed to the mean value</a:t>
            </a:r>
            <a:endParaRPr lang="id-ID" dirty="0">
              <a:solidFill>
                <a:schemeClr val="bg1"/>
              </a:solidFill>
              <a:latin typeface="Aldrich" panose="020B0604020202020204" charset="0"/>
            </a:endParaRPr>
          </a:p>
        </p:txBody>
      </p:sp>
      <p:pic>
        <p:nvPicPr>
          <p:cNvPr id="10" name="Picture 9">
            <a:extLst>
              <a:ext uri="{FF2B5EF4-FFF2-40B4-BE49-F238E27FC236}">
                <a16:creationId xmlns:a16="http://schemas.microsoft.com/office/drawing/2014/main" id="{5804B7DB-2398-C47F-CBA4-A7115FD7B419}"/>
              </a:ext>
            </a:extLst>
          </p:cNvPr>
          <p:cNvPicPr>
            <a:picLocks noChangeAspect="1"/>
          </p:cNvPicPr>
          <p:nvPr/>
        </p:nvPicPr>
        <p:blipFill>
          <a:blip r:embed="rId5"/>
          <a:stretch>
            <a:fillRect/>
          </a:stretch>
        </p:blipFill>
        <p:spPr>
          <a:xfrm>
            <a:off x="108347" y="1362957"/>
            <a:ext cx="6035599" cy="1028378"/>
          </a:xfrm>
          <a:prstGeom prst="rect">
            <a:avLst/>
          </a:prstGeom>
        </p:spPr>
      </p:pic>
      <p:pic>
        <p:nvPicPr>
          <p:cNvPr id="14" name="Picture 13">
            <a:extLst>
              <a:ext uri="{FF2B5EF4-FFF2-40B4-BE49-F238E27FC236}">
                <a16:creationId xmlns:a16="http://schemas.microsoft.com/office/drawing/2014/main" id="{6F0D4302-04B8-7E88-0B91-ACEC671B8186}"/>
              </a:ext>
            </a:extLst>
          </p:cNvPr>
          <p:cNvPicPr>
            <a:picLocks noChangeAspect="1"/>
          </p:cNvPicPr>
          <p:nvPr/>
        </p:nvPicPr>
        <p:blipFill>
          <a:blip r:embed="rId6"/>
          <a:stretch>
            <a:fillRect/>
          </a:stretch>
        </p:blipFill>
        <p:spPr>
          <a:xfrm>
            <a:off x="108347" y="2525135"/>
            <a:ext cx="6547186" cy="857294"/>
          </a:xfrm>
          <a:prstGeom prst="rect">
            <a:avLst/>
          </a:prstGeom>
        </p:spPr>
      </p:pic>
      <p:pic>
        <p:nvPicPr>
          <p:cNvPr id="17" name="Picture 16">
            <a:extLst>
              <a:ext uri="{FF2B5EF4-FFF2-40B4-BE49-F238E27FC236}">
                <a16:creationId xmlns:a16="http://schemas.microsoft.com/office/drawing/2014/main" id="{ED71B7A9-C863-2BA2-5787-51B5DAC9D87F}"/>
              </a:ext>
            </a:extLst>
          </p:cNvPr>
          <p:cNvPicPr>
            <a:picLocks noChangeAspect="1"/>
          </p:cNvPicPr>
          <p:nvPr/>
        </p:nvPicPr>
        <p:blipFill>
          <a:blip r:embed="rId7"/>
          <a:stretch>
            <a:fillRect/>
          </a:stretch>
        </p:blipFill>
        <p:spPr>
          <a:xfrm>
            <a:off x="89988" y="3550974"/>
            <a:ext cx="7372729" cy="971600"/>
          </a:xfrm>
          <a:prstGeom prst="rect">
            <a:avLst/>
          </a:prstGeom>
        </p:spPr>
      </p:pic>
      <p:sp>
        <p:nvSpPr>
          <p:cNvPr id="19" name="Google Shape;2602;p59">
            <a:extLst>
              <a:ext uri="{FF2B5EF4-FFF2-40B4-BE49-F238E27FC236}">
                <a16:creationId xmlns:a16="http://schemas.microsoft.com/office/drawing/2014/main" id="{27A94960-5A4D-D7F1-1E32-057336D63D13}"/>
              </a:ext>
            </a:extLst>
          </p:cNvPr>
          <p:cNvSpPr txBox="1"/>
          <p:nvPr/>
        </p:nvSpPr>
        <p:spPr>
          <a:xfrm>
            <a:off x="6420240" y="35671"/>
            <a:ext cx="31443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chemeClr val="lt1"/>
                </a:solidFill>
                <a:uFill>
                  <a:noFill/>
                </a:uFill>
                <a:latin typeface="Bai Jamjuree"/>
                <a:ea typeface="Bai Jamjuree"/>
                <a:cs typeface="Bai Jamjuree"/>
                <a:sym typeface="Bai Jamjuree"/>
              </a:rPr>
              <a:t>TSANIYA NUR SUKMA | 2023</a:t>
            </a:r>
            <a:endParaRPr sz="1000" b="1" dirty="0">
              <a:solidFill>
                <a:schemeClr val="lt1"/>
              </a:solidFill>
              <a:latin typeface="Bai Jamjuree"/>
              <a:ea typeface="Bai Jamjuree"/>
              <a:cs typeface="Bai Jamjuree"/>
              <a:sym typeface="Bai Jamjuree"/>
            </a:endParaRPr>
          </a:p>
        </p:txBody>
      </p:sp>
    </p:spTree>
    <p:extLst>
      <p:ext uri="{BB962C8B-B14F-4D97-AF65-F5344CB8AC3E}">
        <p14:creationId xmlns:p14="http://schemas.microsoft.com/office/powerpoint/2010/main" val="170624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44"/>
                                        </p:tgtEl>
                                        <p:attrNameLst>
                                          <p:attrName>style.visibility</p:attrName>
                                        </p:attrNameLst>
                                      </p:cBhvr>
                                      <p:to>
                                        <p:strVal val="visible"/>
                                      </p:to>
                                    </p:set>
                                    <p:anim calcmode="lin" valueType="num">
                                      <p:cBhvr additive="base">
                                        <p:cTn id="7" dur="1000"/>
                                        <p:tgtEl>
                                          <p:spTgt spid="2944"/>
                                        </p:tgtEl>
                                        <p:attrNameLst>
                                          <p:attrName>ppt_x</p:attrName>
                                        </p:attrNameLst>
                                      </p:cBhvr>
                                      <p:tavLst>
                                        <p:tav tm="0">
                                          <p:val>
                                            <p:strVal val="#ppt_x-1"/>
                                          </p:val>
                                        </p:tav>
                                        <p:tav tm="100000">
                                          <p:val>
                                            <p:strVal val="#ppt_x"/>
                                          </p:val>
                                        </p:tav>
                                      </p:tavLst>
                                    </p:anim>
                                  </p:childTnLst>
                                </p:cTn>
                              </p:par>
                              <p:par>
                                <p:cTn id="8" presetID="23" presetClass="entr" presetSubtype="16" fill="hold" nodeType="withEffect">
                                  <p:stCondLst>
                                    <p:cond delay="0"/>
                                  </p:stCondLst>
                                  <p:childTnLst>
                                    <p:set>
                                      <p:cBhvr>
                                        <p:cTn id="9" dur="1" fill="hold">
                                          <p:stCondLst>
                                            <p:cond delay="0"/>
                                          </p:stCondLst>
                                        </p:cTn>
                                        <p:tgtEl>
                                          <p:spTgt spid="2965"/>
                                        </p:tgtEl>
                                        <p:attrNameLst>
                                          <p:attrName>style.visibility</p:attrName>
                                        </p:attrNameLst>
                                      </p:cBhvr>
                                      <p:to>
                                        <p:strVal val="visible"/>
                                      </p:to>
                                    </p:set>
                                    <p:anim calcmode="lin" valueType="num">
                                      <p:cBhvr additive="base">
                                        <p:cTn id="10" dur="1000"/>
                                        <p:tgtEl>
                                          <p:spTgt spid="2965"/>
                                        </p:tgtEl>
                                        <p:attrNameLst>
                                          <p:attrName>ppt_w</p:attrName>
                                        </p:attrNameLst>
                                      </p:cBhvr>
                                      <p:tavLst>
                                        <p:tav tm="0">
                                          <p:val>
                                            <p:strVal val="0"/>
                                          </p:val>
                                        </p:tav>
                                        <p:tav tm="100000">
                                          <p:val>
                                            <p:strVal val="#ppt_w"/>
                                          </p:val>
                                        </p:tav>
                                      </p:tavLst>
                                    </p:anim>
                                    <p:anim calcmode="lin" valueType="num">
                                      <p:cBhvr additive="base">
                                        <p:cTn id="11" dur="1000"/>
                                        <p:tgtEl>
                                          <p:spTgt spid="2965"/>
                                        </p:tgtEl>
                                        <p:attrNameLst>
                                          <p:attrName>ppt_h</p:attrName>
                                        </p:attrNameLst>
                                      </p:cBhvr>
                                      <p:tavLst>
                                        <p:tav tm="0">
                                          <p:val>
                                            <p:strVal val="0"/>
                                          </p:val>
                                        </p:tav>
                                        <p:tav tm="100000">
                                          <p:val>
                                            <p:strVal val="#ppt_h"/>
                                          </p:val>
                                        </p:tav>
                                      </p:tavLst>
                                    </p:anim>
                                  </p:childTnLst>
                                </p:cTn>
                              </p:par>
                              <p:par>
                                <p:cTn id="12" presetID="2" presetClass="entr" presetSubtype="8" fill="hold" nodeType="withEffect">
                                  <p:stCondLst>
                                    <p:cond delay="0"/>
                                  </p:stCondLst>
                                  <p:childTnLst>
                                    <p:set>
                                      <p:cBhvr>
                                        <p:cTn id="13" dur="1" fill="hold">
                                          <p:stCondLst>
                                            <p:cond delay="0"/>
                                          </p:stCondLst>
                                        </p:cTn>
                                        <p:tgtEl>
                                          <p:spTgt spid="2960"/>
                                        </p:tgtEl>
                                        <p:attrNameLst>
                                          <p:attrName>style.visibility</p:attrName>
                                        </p:attrNameLst>
                                      </p:cBhvr>
                                      <p:to>
                                        <p:strVal val="visible"/>
                                      </p:to>
                                    </p:set>
                                    <p:anim calcmode="lin" valueType="num">
                                      <p:cBhvr additive="base">
                                        <p:cTn id="14" dur="1000"/>
                                        <p:tgtEl>
                                          <p:spTgt spid="2960"/>
                                        </p:tgtEl>
                                        <p:attrNameLst>
                                          <p:attrName>ppt_x</p:attrName>
                                        </p:attrNameLst>
                                      </p:cBhvr>
                                      <p:tavLst>
                                        <p:tav tm="0">
                                          <p:val>
                                            <p:strVal val="#ppt_x-1"/>
                                          </p:val>
                                        </p:tav>
                                        <p:tav tm="100000">
                                          <p:val>
                                            <p:strVal val="#ppt_x"/>
                                          </p:val>
                                        </p:tav>
                                      </p:tavLst>
                                    </p:anim>
                                  </p:childTnLst>
                                </p:cTn>
                              </p:par>
                              <p:par>
                                <p:cTn id="15" presetID="2" presetClass="entr" presetSubtype="1" fill="hold" nodeType="withEffect">
                                  <p:stCondLst>
                                    <p:cond delay="0"/>
                                  </p:stCondLst>
                                  <p:childTnLst>
                                    <p:set>
                                      <p:cBhvr>
                                        <p:cTn id="16" dur="1" fill="hold">
                                          <p:stCondLst>
                                            <p:cond delay="0"/>
                                          </p:stCondLst>
                                        </p:cTn>
                                        <p:tgtEl>
                                          <p:spTgt spid="2959"/>
                                        </p:tgtEl>
                                        <p:attrNameLst>
                                          <p:attrName>style.visibility</p:attrName>
                                        </p:attrNameLst>
                                      </p:cBhvr>
                                      <p:to>
                                        <p:strVal val="visible"/>
                                      </p:to>
                                    </p:set>
                                    <p:anim calcmode="lin" valueType="num">
                                      <p:cBhvr additive="base">
                                        <p:cTn id="17" dur="1000"/>
                                        <p:tgtEl>
                                          <p:spTgt spid="2959"/>
                                        </p:tgtEl>
                                        <p:attrNameLst>
                                          <p:attrName>ppt_y</p:attrName>
                                        </p:attrNameLst>
                                      </p:cBhvr>
                                      <p:tavLst>
                                        <p:tav tm="0">
                                          <p:val>
                                            <p:strVal val="#ppt_y-1"/>
                                          </p:val>
                                        </p:tav>
                                        <p:tav tm="100000">
                                          <p:val>
                                            <p:strVal val="#ppt_y"/>
                                          </p:val>
                                        </p:tav>
                                      </p:tavLst>
                                    </p:anim>
                                  </p:childTnLst>
                                </p:cTn>
                              </p:par>
                              <p:par>
                                <p:cTn id="18" presetID="10" presetClass="entr" presetSubtype="0" fill="hold" nodeType="withEffect">
                                  <p:stCondLst>
                                    <p:cond delay="0"/>
                                  </p:stCondLst>
                                  <p:childTnLst>
                                    <p:set>
                                      <p:cBhvr>
                                        <p:cTn id="19" dur="1" fill="hold">
                                          <p:stCondLst>
                                            <p:cond delay="0"/>
                                          </p:stCondLst>
                                        </p:cTn>
                                        <p:tgtEl>
                                          <p:spTgt spid="2966"/>
                                        </p:tgtEl>
                                        <p:attrNameLst>
                                          <p:attrName>style.visibility</p:attrName>
                                        </p:attrNameLst>
                                      </p:cBhvr>
                                      <p:to>
                                        <p:strVal val="visible"/>
                                      </p:to>
                                    </p:set>
                                    <p:animEffect transition="in" filter="fade">
                                      <p:cBhvr>
                                        <p:cTn id="20" dur="1000"/>
                                        <p:tgtEl>
                                          <p:spTgt spid="2966"/>
                                        </p:tgtEl>
                                      </p:cBhvr>
                                    </p:animEffect>
                                  </p:childTnLst>
                                </p:cTn>
                              </p:par>
                              <p:par>
                                <p:cTn id="21" presetID="10" presetClass="entr" presetSubtype="0" fill="hold" nodeType="withEffect">
                                  <p:stCondLst>
                                    <p:cond delay="0"/>
                                  </p:stCondLst>
                                  <p:childTnLst>
                                    <p:set>
                                      <p:cBhvr>
                                        <p:cTn id="22" dur="1" fill="hold">
                                          <p:stCondLst>
                                            <p:cond delay="0"/>
                                          </p:stCondLst>
                                        </p:cTn>
                                        <p:tgtEl>
                                          <p:spTgt spid="2967"/>
                                        </p:tgtEl>
                                        <p:attrNameLst>
                                          <p:attrName>style.visibility</p:attrName>
                                        </p:attrNameLst>
                                      </p:cBhvr>
                                      <p:to>
                                        <p:strVal val="visible"/>
                                      </p:to>
                                    </p:set>
                                    <p:animEffect transition="in" filter="fade">
                                      <p:cBhvr>
                                        <p:cTn id="23" dur="1000"/>
                                        <p:tgtEl>
                                          <p:spTgt spid="2967"/>
                                        </p:tgtEl>
                                      </p:cBhvr>
                                    </p:animEffect>
                                  </p:childTnLst>
                                </p:cTn>
                              </p:par>
                              <p:par>
                                <p:cTn id="24" presetID="10" presetClass="entr" presetSubtype="0" fill="hold" nodeType="withEffect">
                                  <p:stCondLst>
                                    <p:cond delay="0"/>
                                  </p:stCondLst>
                                  <p:childTnLst>
                                    <p:set>
                                      <p:cBhvr>
                                        <p:cTn id="25" dur="1" fill="hold">
                                          <p:stCondLst>
                                            <p:cond delay="0"/>
                                          </p:stCondLst>
                                        </p:cTn>
                                        <p:tgtEl>
                                          <p:spTgt spid="2968"/>
                                        </p:tgtEl>
                                        <p:attrNameLst>
                                          <p:attrName>style.visibility</p:attrName>
                                        </p:attrNameLst>
                                      </p:cBhvr>
                                      <p:to>
                                        <p:strVal val="visible"/>
                                      </p:to>
                                    </p:set>
                                    <p:animEffect transition="in" filter="fade">
                                      <p:cBhvr>
                                        <p:cTn id="26" dur="1000"/>
                                        <p:tgtEl>
                                          <p:spTgt spid="2968"/>
                                        </p:tgtEl>
                                      </p:cBhvr>
                                    </p:animEffect>
                                  </p:childTnLst>
                                </p:cTn>
                              </p:par>
                              <p:par>
                                <p:cTn id="27" presetID="10" presetClass="entr" presetSubtype="0" fill="hold" nodeType="withEffect">
                                  <p:stCondLst>
                                    <p:cond delay="0"/>
                                  </p:stCondLst>
                                  <p:childTnLst>
                                    <p:set>
                                      <p:cBhvr>
                                        <p:cTn id="28" dur="1" fill="hold">
                                          <p:stCondLst>
                                            <p:cond delay="0"/>
                                          </p:stCondLst>
                                        </p:cTn>
                                        <p:tgtEl>
                                          <p:spTgt spid="2969"/>
                                        </p:tgtEl>
                                        <p:attrNameLst>
                                          <p:attrName>style.visibility</p:attrName>
                                        </p:attrNameLst>
                                      </p:cBhvr>
                                      <p:to>
                                        <p:strVal val="visible"/>
                                      </p:to>
                                    </p:set>
                                    <p:animEffect transition="in" filter="fade">
                                      <p:cBhvr>
                                        <p:cTn id="29" dur="1000"/>
                                        <p:tgtEl>
                                          <p:spTgt spid="2969"/>
                                        </p:tgtEl>
                                      </p:cBhvr>
                                    </p:animEffect>
                                  </p:childTnLst>
                                </p:cTn>
                              </p:par>
                              <p:par>
                                <p:cTn id="30" presetID="10" presetClass="entr" presetSubtype="0" fill="hold" nodeType="withEffect">
                                  <p:stCondLst>
                                    <p:cond delay="0"/>
                                  </p:stCondLst>
                                  <p:childTnLst>
                                    <p:set>
                                      <p:cBhvr>
                                        <p:cTn id="31" dur="1" fill="hold">
                                          <p:stCondLst>
                                            <p:cond delay="0"/>
                                          </p:stCondLst>
                                        </p:cTn>
                                        <p:tgtEl>
                                          <p:spTgt spid="2970"/>
                                        </p:tgtEl>
                                        <p:attrNameLst>
                                          <p:attrName>style.visibility</p:attrName>
                                        </p:attrNameLst>
                                      </p:cBhvr>
                                      <p:to>
                                        <p:strVal val="visible"/>
                                      </p:to>
                                    </p:set>
                                    <p:animEffect transition="in" filter="fade">
                                      <p:cBhvr>
                                        <p:cTn id="32" dur="1000"/>
                                        <p:tgtEl>
                                          <p:spTgt spid="2970"/>
                                        </p:tgtEl>
                                      </p:cBhvr>
                                    </p:animEffect>
                                  </p:childTnLst>
                                </p:cTn>
                              </p:par>
                              <p:par>
                                <p:cTn id="33" presetID="10"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3"/>
        <p:cNvGrpSpPr/>
        <p:nvPr/>
      </p:nvGrpSpPr>
      <p:grpSpPr>
        <a:xfrm>
          <a:off x="0" y="0"/>
          <a:ext cx="0" cy="0"/>
          <a:chOff x="0" y="0"/>
          <a:chExt cx="0" cy="0"/>
        </a:xfrm>
      </p:grpSpPr>
      <p:sp>
        <p:nvSpPr>
          <p:cNvPr id="2784" name="Google Shape;2784;p65"/>
          <p:cNvSpPr txBox="1">
            <a:spLocks noGrp="1"/>
          </p:cNvSpPr>
          <p:nvPr>
            <p:ph type="title"/>
          </p:nvPr>
        </p:nvSpPr>
        <p:spPr>
          <a:xfrm>
            <a:off x="433192" y="323135"/>
            <a:ext cx="6196208"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800" b="1" dirty="0"/>
              <a:t>DATA VISUALIZATION</a:t>
            </a:r>
            <a:endParaRPr sz="2800" b="1" dirty="0"/>
          </a:p>
        </p:txBody>
      </p:sp>
      <p:sp>
        <p:nvSpPr>
          <p:cNvPr id="2785" name="Google Shape;2785;p65"/>
          <p:cNvSpPr txBox="1">
            <a:spLocks noGrp="1"/>
          </p:cNvSpPr>
          <p:nvPr>
            <p:ph type="subTitle" idx="1"/>
          </p:nvPr>
        </p:nvSpPr>
        <p:spPr>
          <a:xfrm>
            <a:off x="5375812" y="1357010"/>
            <a:ext cx="2141369" cy="2505068"/>
          </a:xfrm>
          <a:prstGeom prst="rect">
            <a:avLst/>
          </a:prstGeom>
        </p:spPr>
        <p:txBody>
          <a:bodyPr spcFirstLastPara="1" wrap="square" lIns="91425" tIns="91425" rIns="91425" bIns="91425" anchor="t" anchorCtr="0">
            <a:noAutofit/>
          </a:bodyPr>
          <a:lstStyle/>
          <a:p>
            <a:pPr marL="0" lvl="0" indent="0">
              <a:spcAft>
                <a:spcPts val="1200"/>
              </a:spcAft>
            </a:pPr>
            <a:r>
              <a:rPr lang="en-US" sz="1200" dirty="0"/>
              <a:t>The figure beside is a distribution graph between categorical and numerical columns where, the data are spread quite differently, but almost every column is positively skewed</a:t>
            </a:r>
            <a:endParaRPr sz="1200" dirty="0"/>
          </a:p>
        </p:txBody>
      </p:sp>
      <p:grpSp>
        <p:nvGrpSpPr>
          <p:cNvPr id="2791" name="Google Shape;2791;p65"/>
          <p:cNvGrpSpPr/>
          <p:nvPr/>
        </p:nvGrpSpPr>
        <p:grpSpPr>
          <a:xfrm rot="10800000" flipH="1">
            <a:off x="7350014" y="2136383"/>
            <a:ext cx="793256" cy="182899"/>
            <a:chOff x="2685575" y="2835950"/>
            <a:chExt cx="433000" cy="99825"/>
          </a:xfrm>
        </p:grpSpPr>
        <p:sp>
          <p:nvSpPr>
            <p:cNvPr id="2792" name="Google Shape;2792;p65"/>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5"/>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5"/>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5"/>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65"/>
          <p:cNvGrpSpPr/>
          <p:nvPr/>
        </p:nvGrpSpPr>
        <p:grpSpPr>
          <a:xfrm flipH="1">
            <a:off x="8064196" y="370819"/>
            <a:ext cx="2019176" cy="2019176"/>
            <a:chOff x="1943325" y="-220375"/>
            <a:chExt cx="1298672" cy="1298672"/>
          </a:xfrm>
        </p:grpSpPr>
        <p:sp>
          <p:nvSpPr>
            <p:cNvPr id="2797" name="Google Shape;2797;p6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5" name="Google Shape;2845;p65"/>
          <p:cNvSpPr/>
          <p:nvPr/>
        </p:nvSpPr>
        <p:spPr>
          <a:xfrm rot="5400000" flipH="1">
            <a:off x="7369961" y="284407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6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Picture 12" descr="A red and blue bar graph&#10;&#10;Description automatically generated with low confidence">
            <a:extLst>
              <a:ext uri="{FF2B5EF4-FFF2-40B4-BE49-F238E27FC236}">
                <a16:creationId xmlns:a16="http://schemas.microsoft.com/office/drawing/2014/main" id="{8F090B5B-6B27-0999-82CD-61C95A4E077D}"/>
              </a:ext>
            </a:extLst>
          </p:cNvPr>
          <p:cNvPicPr>
            <a:picLocks noChangeAspect="1"/>
          </p:cNvPicPr>
          <p:nvPr/>
        </p:nvPicPr>
        <p:blipFill>
          <a:blip r:embed="rId4"/>
          <a:stretch>
            <a:fillRect/>
          </a:stretch>
        </p:blipFill>
        <p:spPr>
          <a:xfrm>
            <a:off x="222013" y="968658"/>
            <a:ext cx="4156452" cy="1711480"/>
          </a:xfrm>
          <a:prstGeom prst="rect">
            <a:avLst/>
          </a:prstGeom>
        </p:spPr>
      </p:pic>
      <p:pic>
        <p:nvPicPr>
          <p:cNvPr id="15" name="Picture 14" descr="A picture containing text, diagram, screenshot, plot&#10;&#10;Description automatically generated">
            <a:extLst>
              <a:ext uri="{FF2B5EF4-FFF2-40B4-BE49-F238E27FC236}">
                <a16:creationId xmlns:a16="http://schemas.microsoft.com/office/drawing/2014/main" id="{C6C5199F-D03A-ECDB-B11B-2669B17A9C22}"/>
              </a:ext>
            </a:extLst>
          </p:cNvPr>
          <p:cNvPicPr>
            <a:picLocks noChangeAspect="1"/>
          </p:cNvPicPr>
          <p:nvPr/>
        </p:nvPicPr>
        <p:blipFill>
          <a:blip r:embed="rId5"/>
          <a:stretch>
            <a:fillRect/>
          </a:stretch>
        </p:blipFill>
        <p:spPr>
          <a:xfrm>
            <a:off x="222013" y="2886729"/>
            <a:ext cx="4868374" cy="2006310"/>
          </a:xfrm>
          <a:prstGeom prst="rect">
            <a:avLst/>
          </a:prstGeom>
        </p:spPr>
      </p:pic>
      <p:sp>
        <p:nvSpPr>
          <p:cNvPr id="16" name="Google Shape;2785;p65">
            <a:extLst>
              <a:ext uri="{FF2B5EF4-FFF2-40B4-BE49-F238E27FC236}">
                <a16:creationId xmlns:a16="http://schemas.microsoft.com/office/drawing/2014/main" id="{7F9E9F5F-6E28-F044-6218-CB134B4431A7}"/>
              </a:ext>
            </a:extLst>
          </p:cNvPr>
          <p:cNvSpPr txBox="1">
            <a:spLocks/>
          </p:cNvSpPr>
          <p:nvPr/>
        </p:nvSpPr>
        <p:spPr>
          <a:xfrm>
            <a:off x="4305931" y="1107032"/>
            <a:ext cx="355951" cy="1243383"/>
          </a:xfrm>
          <a:prstGeom prst="rect">
            <a:avLst/>
          </a:prstGeom>
          <a:noFill/>
          <a:ln>
            <a:noFill/>
          </a:ln>
        </p:spPr>
        <p:txBody>
          <a:bodyPr spcFirstLastPara="1" vert="vert270"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spcAft>
                <a:spcPts val="1200"/>
              </a:spcAft>
            </a:pPr>
            <a:r>
              <a:rPr lang="en-US" sz="1200" dirty="0"/>
              <a:t>Categorical</a:t>
            </a:r>
          </a:p>
        </p:txBody>
      </p:sp>
      <p:sp>
        <p:nvSpPr>
          <p:cNvPr id="17" name="Google Shape;2785;p65">
            <a:extLst>
              <a:ext uri="{FF2B5EF4-FFF2-40B4-BE49-F238E27FC236}">
                <a16:creationId xmlns:a16="http://schemas.microsoft.com/office/drawing/2014/main" id="{CDDFAE15-BBC2-5187-859C-144D9082095D}"/>
              </a:ext>
            </a:extLst>
          </p:cNvPr>
          <p:cNvSpPr txBox="1">
            <a:spLocks/>
          </p:cNvSpPr>
          <p:nvPr/>
        </p:nvSpPr>
        <p:spPr>
          <a:xfrm>
            <a:off x="5067856" y="3318033"/>
            <a:ext cx="355951" cy="1243383"/>
          </a:xfrm>
          <a:prstGeom prst="rect">
            <a:avLst/>
          </a:prstGeom>
          <a:noFill/>
          <a:ln>
            <a:noFill/>
          </a:ln>
        </p:spPr>
        <p:txBody>
          <a:bodyPr spcFirstLastPara="1" vert="vert270"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spcAft>
                <a:spcPts val="1200"/>
              </a:spcAft>
            </a:pPr>
            <a:r>
              <a:rPr lang="en-US" sz="1200" dirty="0"/>
              <a:t>Numerical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84"/>
                                        </p:tgtEl>
                                        <p:attrNameLst>
                                          <p:attrName>style.visibility</p:attrName>
                                        </p:attrNameLst>
                                      </p:cBhvr>
                                      <p:to>
                                        <p:strVal val="visible"/>
                                      </p:to>
                                    </p:set>
                                    <p:anim calcmode="lin" valueType="num">
                                      <p:cBhvr additive="base">
                                        <p:cTn id="7" dur="1000"/>
                                        <p:tgtEl>
                                          <p:spTgt spid="278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791"/>
                                        </p:tgtEl>
                                        <p:attrNameLst>
                                          <p:attrName>style.visibility</p:attrName>
                                        </p:attrNameLst>
                                      </p:cBhvr>
                                      <p:to>
                                        <p:strVal val="visible"/>
                                      </p:to>
                                    </p:set>
                                    <p:anim calcmode="lin" valueType="num">
                                      <p:cBhvr additive="base">
                                        <p:cTn id="10" dur="1000"/>
                                        <p:tgtEl>
                                          <p:spTgt spid="2791"/>
                                        </p:tgtEl>
                                        <p:attrNameLst>
                                          <p:attrName>ppt_x</p:attrName>
                                        </p:attrNameLst>
                                      </p:cBhvr>
                                      <p:tavLst>
                                        <p:tav tm="0">
                                          <p:val>
                                            <p:strVal val="#ppt_x+1"/>
                                          </p:val>
                                        </p:tav>
                                        <p:tav tm="100000">
                                          <p:val>
                                            <p:strVal val="#ppt_x"/>
                                          </p:val>
                                        </p:tav>
                                      </p:tavLst>
                                    </p:anim>
                                  </p:childTnLst>
                                </p:cTn>
                              </p:par>
                              <p:par>
                                <p:cTn id="11" presetID="8" presetClass="emph" presetSubtype="0" fill="hold" nodeType="withEffect">
                                  <p:stCondLst>
                                    <p:cond delay="0"/>
                                  </p:stCondLst>
                                  <p:childTnLst>
                                    <p:animRot by="-21600000">
                                      <p:cBhvr>
                                        <p:cTn id="12" dur="1000" fill="hold"/>
                                        <p:tgtEl>
                                          <p:spTgt spid="2845"/>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2785"/>
                                        </p:tgtEl>
                                        <p:attrNameLst>
                                          <p:attrName>style.visibility</p:attrName>
                                        </p:attrNameLst>
                                      </p:cBhvr>
                                      <p:to>
                                        <p:strVal val="visible"/>
                                      </p:to>
                                    </p:set>
                                    <p:animEffect transition="in" filter="fade">
                                      <p:cBhvr>
                                        <p:cTn id="15" dur="1000"/>
                                        <p:tgtEl>
                                          <p:spTgt spid="2785"/>
                                        </p:tgtEl>
                                      </p:cBhvr>
                                    </p:animEffect>
                                  </p:childTnLst>
                                </p:cTn>
                              </p:par>
                              <p:par>
                                <p:cTn id="16" presetID="10" presetClass="entr" presetSubtype="0" fill="hold" nodeType="withEffect">
                                  <p:stCondLst>
                                    <p:cond delay="0"/>
                                  </p:stCondLst>
                                  <p:childTnLst>
                                    <p:set>
                                      <p:cBhvr>
                                        <p:cTn id="17" dur="1" fill="hold">
                                          <p:stCondLst>
                                            <p:cond delay="0"/>
                                          </p:stCondLst>
                                        </p:cTn>
                                        <p:tgtEl>
                                          <p:spTgt spid="2860"/>
                                        </p:tgtEl>
                                        <p:attrNameLst>
                                          <p:attrName>style.visibility</p:attrName>
                                        </p:attrNameLst>
                                      </p:cBhvr>
                                      <p:to>
                                        <p:strVal val="visible"/>
                                      </p:to>
                                    </p:set>
                                    <p:animEffect transition="in" filter="fade">
                                      <p:cBhvr>
                                        <p:cTn id="18" dur="1000"/>
                                        <p:tgtEl>
                                          <p:spTgt spid="2860"/>
                                        </p:tgtEl>
                                      </p:cBhvr>
                                    </p:animEffect>
                                  </p:childTnLst>
                                </p:cTn>
                              </p:par>
                              <p:par>
                                <p:cTn id="19" presetID="10" presetClass="entr" presetSubtype="0" fill="hold" nodeType="withEffect">
                                  <p:stCondLst>
                                    <p:cond delay="0"/>
                                  </p:stCondLst>
                                  <p:childTnLst>
                                    <p:set>
                                      <p:cBhvr>
                                        <p:cTn id="20" dur="1" fill="hold">
                                          <p:stCondLst>
                                            <p:cond delay="0"/>
                                          </p:stCondLst>
                                        </p:cTn>
                                        <p:tgtEl>
                                          <p:spTgt spid="2861"/>
                                        </p:tgtEl>
                                        <p:attrNameLst>
                                          <p:attrName>style.visibility</p:attrName>
                                        </p:attrNameLst>
                                      </p:cBhvr>
                                      <p:to>
                                        <p:strVal val="visible"/>
                                      </p:to>
                                    </p:set>
                                    <p:animEffect transition="in" filter="fade">
                                      <p:cBhvr>
                                        <p:cTn id="21" dur="1000"/>
                                        <p:tgtEl>
                                          <p:spTgt spid="2861"/>
                                        </p:tgtEl>
                                      </p:cBhvr>
                                    </p:animEffect>
                                  </p:childTnLst>
                                </p:cTn>
                              </p:par>
                              <p:par>
                                <p:cTn id="22" presetID="10" presetClass="entr" presetSubtype="0" fill="hold" nodeType="withEffect">
                                  <p:stCondLst>
                                    <p:cond delay="0"/>
                                  </p:stCondLst>
                                  <p:childTnLst>
                                    <p:set>
                                      <p:cBhvr>
                                        <p:cTn id="23" dur="1" fill="hold">
                                          <p:stCondLst>
                                            <p:cond delay="0"/>
                                          </p:stCondLst>
                                        </p:cTn>
                                        <p:tgtEl>
                                          <p:spTgt spid="2862"/>
                                        </p:tgtEl>
                                        <p:attrNameLst>
                                          <p:attrName>style.visibility</p:attrName>
                                        </p:attrNameLst>
                                      </p:cBhvr>
                                      <p:to>
                                        <p:strVal val="visible"/>
                                      </p:to>
                                    </p:set>
                                    <p:animEffect transition="in" filter="fade">
                                      <p:cBhvr>
                                        <p:cTn id="24" dur="1000"/>
                                        <p:tgtEl>
                                          <p:spTgt spid="2862"/>
                                        </p:tgtEl>
                                      </p:cBhvr>
                                    </p:animEffect>
                                  </p:childTnLst>
                                </p:cTn>
                              </p:par>
                              <p:par>
                                <p:cTn id="25" presetID="10" presetClass="entr" presetSubtype="0" fill="hold" nodeType="withEffect">
                                  <p:stCondLst>
                                    <p:cond delay="0"/>
                                  </p:stCondLst>
                                  <p:childTnLst>
                                    <p:set>
                                      <p:cBhvr>
                                        <p:cTn id="26" dur="1" fill="hold">
                                          <p:stCondLst>
                                            <p:cond delay="0"/>
                                          </p:stCondLst>
                                        </p:cTn>
                                        <p:tgtEl>
                                          <p:spTgt spid="2863"/>
                                        </p:tgtEl>
                                        <p:attrNameLst>
                                          <p:attrName>style.visibility</p:attrName>
                                        </p:attrNameLst>
                                      </p:cBhvr>
                                      <p:to>
                                        <p:strVal val="visible"/>
                                      </p:to>
                                    </p:set>
                                    <p:animEffect transition="in" filter="fade">
                                      <p:cBhvr>
                                        <p:cTn id="27" dur="1000"/>
                                        <p:tgtEl>
                                          <p:spTgt spid="2863"/>
                                        </p:tgtEl>
                                      </p:cBhvr>
                                    </p:animEffect>
                                  </p:childTnLst>
                                </p:cTn>
                              </p:par>
                              <p:par>
                                <p:cTn id="28" presetID="10" presetClass="entr" presetSubtype="0" fill="hold" nodeType="withEffect">
                                  <p:stCondLst>
                                    <p:cond delay="0"/>
                                  </p:stCondLst>
                                  <p:childTnLst>
                                    <p:set>
                                      <p:cBhvr>
                                        <p:cTn id="29" dur="1" fill="hold">
                                          <p:stCondLst>
                                            <p:cond delay="0"/>
                                          </p:stCondLst>
                                        </p:cTn>
                                        <p:tgtEl>
                                          <p:spTgt spid="2864"/>
                                        </p:tgtEl>
                                        <p:attrNameLst>
                                          <p:attrName>style.visibility</p:attrName>
                                        </p:attrNameLst>
                                      </p:cBhvr>
                                      <p:to>
                                        <p:strVal val="visible"/>
                                      </p:to>
                                    </p:set>
                                    <p:animEffect transition="in" filter="fade">
                                      <p:cBhvr>
                                        <p:cTn id="30" dur="1000"/>
                                        <p:tgtEl>
                                          <p:spTgt spid="2864"/>
                                        </p:tgtEl>
                                      </p:cBhvr>
                                    </p:animEffect>
                                  </p:childTnLst>
                                </p:cTn>
                              </p:par>
                              <p:par>
                                <p:cTn id="31" presetID="10"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childTnLst>
                                </p:cTn>
                              </p:par>
                              <p:par>
                                <p:cTn id="34" presetID="10"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3"/>
        <p:cNvGrpSpPr/>
        <p:nvPr/>
      </p:nvGrpSpPr>
      <p:grpSpPr>
        <a:xfrm>
          <a:off x="0" y="0"/>
          <a:ext cx="0" cy="0"/>
          <a:chOff x="0" y="0"/>
          <a:chExt cx="0" cy="0"/>
        </a:xfrm>
      </p:grpSpPr>
      <p:sp>
        <p:nvSpPr>
          <p:cNvPr id="2784" name="Google Shape;2784;p65"/>
          <p:cNvSpPr txBox="1">
            <a:spLocks noGrp="1"/>
          </p:cNvSpPr>
          <p:nvPr>
            <p:ph type="title"/>
          </p:nvPr>
        </p:nvSpPr>
        <p:spPr>
          <a:xfrm>
            <a:off x="348765" y="217075"/>
            <a:ext cx="6196208"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800" b="1" dirty="0"/>
              <a:t>DATA VISUALIZATION</a:t>
            </a:r>
            <a:endParaRPr sz="2800" b="1" dirty="0"/>
          </a:p>
        </p:txBody>
      </p:sp>
      <p:grpSp>
        <p:nvGrpSpPr>
          <p:cNvPr id="2791" name="Google Shape;2791;p65"/>
          <p:cNvGrpSpPr/>
          <p:nvPr/>
        </p:nvGrpSpPr>
        <p:grpSpPr>
          <a:xfrm rot="10800000" flipH="1">
            <a:off x="7350014" y="2136383"/>
            <a:ext cx="793256" cy="182899"/>
            <a:chOff x="2685575" y="2835950"/>
            <a:chExt cx="433000" cy="99825"/>
          </a:xfrm>
        </p:grpSpPr>
        <p:sp>
          <p:nvSpPr>
            <p:cNvPr id="2792" name="Google Shape;2792;p65"/>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5"/>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5"/>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5"/>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65"/>
          <p:cNvGrpSpPr/>
          <p:nvPr/>
        </p:nvGrpSpPr>
        <p:grpSpPr>
          <a:xfrm flipH="1">
            <a:off x="8064196" y="370819"/>
            <a:ext cx="2019176" cy="2019176"/>
            <a:chOff x="1943325" y="-220375"/>
            <a:chExt cx="1298672" cy="1298672"/>
          </a:xfrm>
        </p:grpSpPr>
        <p:sp>
          <p:nvSpPr>
            <p:cNvPr id="2797" name="Google Shape;2797;p6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5" name="Google Shape;2845;p65"/>
          <p:cNvSpPr/>
          <p:nvPr/>
        </p:nvSpPr>
        <p:spPr>
          <a:xfrm rot="16200000" flipH="1">
            <a:off x="3665517" y="4025033"/>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6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picture containing text, diagram, parallel, line&#10;&#10;Description automatically generated">
            <a:extLst>
              <a:ext uri="{FF2B5EF4-FFF2-40B4-BE49-F238E27FC236}">
                <a16:creationId xmlns:a16="http://schemas.microsoft.com/office/drawing/2014/main" id="{8FFCA3C5-598C-3FA4-2D60-1D65A55210A9}"/>
              </a:ext>
            </a:extLst>
          </p:cNvPr>
          <p:cNvPicPr>
            <a:picLocks noChangeAspect="1"/>
          </p:cNvPicPr>
          <p:nvPr/>
        </p:nvPicPr>
        <p:blipFill>
          <a:blip r:embed="rId4"/>
          <a:stretch>
            <a:fillRect/>
          </a:stretch>
        </p:blipFill>
        <p:spPr>
          <a:xfrm>
            <a:off x="4559027" y="716998"/>
            <a:ext cx="4020320" cy="3743580"/>
          </a:xfrm>
          <a:prstGeom prst="rect">
            <a:avLst/>
          </a:prstGeom>
        </p:spPr>
      </p:pic>
      <p:pic>
        <p:nvPicPr>
          <p:cNvPr id="11" name="Picture 10" descr="A picture containing text, screenshot, diagram, rectangle&#10;&#10;Description automatically generated">
            <a:extLst>
              <a:ext uri="{FF2B5EF4-FFF2-40B4-BE49-F238E27FC236}">
                <a16:creationId xmlns:a16="http://schemas.microsoft.com/office/drawing/2014/main" id="{CDA9CA47-4214-B7E4-FE7F-830BE51099E6}"/>
              </a:ext>
            </a:extLst>
          </p:cNvPr>
          <p:cNvPicPr>
            <a:picLocks noChangeAspect="1"/>
          </p:cNvPicPr>
          <p:nvPr/>
        </p:nvPicPr>
        <p:blipFill>
          <a:blip r:embed="rId5"/>
          <a:stretch>
            <a:fillRect/>
          </a:stretch>
        </p:blipFill>
        <p:spPr>
          <a:xfrm>
            <a:off x="644982" y="745928"/>
            <a:ext cx="2575817" cy="1992172"/>
          </a:xfrm>
          <a:prstGeom prst="rect">
            <a:avLst/>
          </a:prstGeom>
        </p:spPr>
      </p:pic>
      <p:pic>
        <p:nvPicPr>
          <p:cNvPr id="14" name="Picture 13" descr="A picture containing text, screenshot, square, rectangle&#10;&#10;Description automatically generated">
            <a:extLst>
              <a:ext uri="{FF2B5EF4-FFF2-40B4-BE49-F238E27FC236}">
                <a16:creationId xmlns:a16="http://schemas.microsoft.com/office/drawing/2014/main" id="{3A3A6B33-8333-335F-547D-8335A07C83D2}"/>
              </a:ext>
            </a:extLst>
          </p:cNvPr>
          <p:cNvPicPr>
            <a:picLocks noChangeAspect="1"/>
          </p:cNvPicPr>
          <p:nvPr/>
        </p:nvPicPr>
        <p:blipFill>
          <a:blip r:embed="rId6"/>
          <a:stretch>
            <a:fillRect/>
          </a:stretch>
        </p:blipFill>
        <p:spPr>
          <a:xfrm>
            <a:off x="249423" y="2797038"/>
            <a:ext cx="3436323" cy="2259864"/>
          </a:xfrm>
          <a:prstGeom prst="rect">
            <a:avLst/>
          </a:prstGeom>
        </p:spPr>
      </p:pic>
      <p:sp>
        <p:nvSpPr>
          <p:cNvPr id="18" name="Google Shape;2785;p65">
            <a:extLst>
              <a:ext uri="{FF2B5EF4-FFF2-40B4-BE49-F238E27FC236}">
                <a16:creationId xmlns:a16="http://schemas.microsoft.com/office/drawing/2014/main" id="{59136175-6102-25B2-98AE-15265AB849A4}"/>
              </a:ext>
            </a:extLst>
          </p:cNvPr>
          <p:cNvSpPr txBox="1">
            <a:spLocks/>
          </p:cNvSpPr>
          <p:nvPr/>
        </p:nvSpPr>
        <p:spPr>
          <a:xfrm>
            <a:off x="3133684" y="927785"/>
            <a:ext cx="355951" cy="1243383"/>
          </a:xfrm>
          <a:prstGeom prst="rect">
            <a:avLst/>
          </a:prstGeom>
          <a:noFill/>
          <a:ln>
            <a:noFill/>
          </a:ln>
        </p:spPr>
        <p:txBody>
          <a:bodyPr spcFirstLastPara="1" vert="vert270"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spcAft>
                <a:spcPts val="1200"/>
              </a:spcAft>
            </a:pPr>
            <a:r>
              <a:rPr lang="en-US" sz="1200" dirty="0" err="1"/>
              <a:t>Barplot</a:t>
            </a:r>
            <a:endParaRPr lang="en-US" sz="1200" dirty="0"/>
          </a:p>
        </p:txBody>
      </p:sp>
      <p:sp>
        <p:nvSpPr>
          <p:cNvPr id="19" name="Google Shape;2785;p65">
            <a:extLst>
              <a:ext uri="{FF2B5EF4-FFF2-40B4-BE49-F238E27FC236}">
                <a16:creationId xmlns:a16="http://schemas.microsoft.com/office/drawing/2014/main" id="{74850982-F138-FAC5-2A80-45A3688BD056}"/>
              </a:ext>
            </a:extLst>
          </p:cNvPr>
          <p:cNvSpPr txBox="1">
            <a:spLocks/>
          </p:cNvSpPr>
          <p:nvPr/>
        </p:nvSpPr>
        <p:spPr>
          <a:xfrm>
            <a:off x="3601950" y="3176298"/>
            <a:ext cx="355951" cy="1243383"/>
          </a:xfrm>
          <a:prstGeom prst="rect">
            <a:avLst/>
          </a:prstGeom>
          <a:noFill/>
          <a:ln>
            <a:noFill/>
          </a:ln>
        </p:spPr>
        <p:txBody>
          <a:bodyPr spcFirstLastPara="1" vert="vert270"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spcAft>
                <a:spcPts val="1200"/>
              </a:spcAft>
            </a:pPr>
            <a:r>
              <a:rPr lang="en-US" sz="1200" dirty="0"/>
              <a:t>Heatmap</a:t>
            </a:r>
          </a:p>
        </p:txBody>
      </p:sp>
      <p:sp>
        <p:nvSpPr>
          <p:cNvPr id="20" name="Google Shape;2785;p65">
            <a:extLst>
              <a:ext uri="{FF2B5EF4-FFF2-40B4-BE49-F238E27FC236}">
                <a16:creationId xmlns:a16="http://schemas.microsoft.com/office/drawing/2014/main" id="{1E33471C-F3B9-3A8E-501D-64FBD4D9154D}"/>
              </a:ext>
            </a:extLst>
          </p:cNvPr>
          <p:cNvSpPr txBox="1">
            <a:spLocks/>
          </p:cNvSpPr>
          <p:nvPr/>
        </p:nvSpPr>
        <p:spPr>
          <a:xfrm>
            <a:off x="8512810" y="2195501"/>
            <a:ext cx="355951" cy="1243383"/>
          </a:xfrm>
          <a:prstGeom prst="rect">
            <a:avLst/>
          </a:prstGeom>
          <a:noFill/>
          <a:ln>
            <a:noFill/>
          </a:ln>
        </p:spPr>
        <p:txBody>
          <a:bodyPr spcFirstLastPara="1" vert="vert270"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Bai Jamjuree"/>
              <a:buNone/>
              <a:defRPr sz="2100" b="0" i="0" u="none" strike="noStrike" cap="none">
                <a:solidFill>
                  <a:schemeClr val="lt1"/>
                </a:solidFill>
                <a:latin typeface="Aldrich"/>
                <a:ea typeface="Aldrich"/>
                <a:cs typeface="Aldrich"/>
                <a:sym typeface="Aldrich"/>
              </a:defRPr>
            </a:lvl1pPr>
            <a:lvl2pPr marL="914400" marR="0" lvl="1"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2pPr>
            <a:lvl3pPr marL="1371600" marR="0" lvl="2"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3pPr>
            <a:lvl4pPr marL="1828800" marR="0" lvl="3"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4pPr>
            <a:lvl5pPr marL="2286000" marR="0" lvl="4"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5pPr>
            <a:lvl6pPr marL="2743200" marR="0" lvl="5"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6pPr>
            <a:lvl7pPr marL="3200400" marR="0" lvl="6"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7pPr>
            <a:lvl8pPr marL="3657600" marR="0" lvl="7"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8pPr>
            <a:lvl9pPr marL="4114800" marR="0" lvl="8" indent="-317500" algn="l" rtl="0">
              <a:lnSpc>
                <a:spcPct val="115000"/>
              </a:lnSpc>
              <a:spcBef>
                <a:spcPts val="0"/>
              </a:spcBef>
              <a:spcAft>
                <a:spcPts val="0"/>
              </a:spcAft>
              <a:buClr>
                <a:schemeClr val="lt1"/>
              </a:buClr>
              <a:buSzPts val="1400"/>
              <a:buFont typeface="Bai Jamjuree"/>
              <a:buNone/>
              <a:defRPr sz="1400" b="0" i="0" u="none" strike="noStrike" cap="none">
                <a:solidFill>
                  <a:schemeClr val="lt1"/>
                </a:solidFill>
                <a:latin typeface="Bai Jamjuree"/>
                <a:ea typeface="Bai Jamjuree"/>
                <a:cs typeface="Bai Jamjuree"/>
                <a:sym typeface="Bai Jamjuree"/>
              </a:defRPr>
            </a:lvl9pPr>
          </a:lstStyle>
          <a:p>
            <a:pPr marL="0" indent="0">
              <a:spcAft>
                <a:spcPts val="1200"/>
              </a:spcAft>
            </a:pPr>
            <a:r>
              <a:rPr lang="en-US" sz="1200" dirty="0" err="1"/>
              <a:t>Pairplot</a:t>
            </a:r>
            <a:endParaRPr lang="en-US" sz="1200" dirty="0"/>
          </a:p>
        </p:txBody>
      </p:sp>
      <p:sp>
        <p:nvSpPr>
          <p:cNvPr id="21" name="Google Shape;2602;p59">
            <a:extLst>
              <a:ext uri="{FF2B5EF4-FFF2-40B4-BE49-F238E27FC236}">
                <a16:creationId xmlns:a16="http://schemas.microsoft.com/office/drawing/2014/main" id="{A85AE64C-22F9-297D-179B-5AD77FC1B682}"/>
              </a:ext>
            </a:extLst>
          </p:cNvPr>
          <p:cNvSpPr txBox="1"/>
          <p:nvPr/>
        </p:nvSpPr>
        <p:spPr>
          <a:xfrm>
            <a:off x="6420240" y="35671"/>
            <a:ext cx="31443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chemeClr val="lt1"/>
                </a:solidFill>
                <a:uFill>
                  <a:noFill/>
                </a:uFill>
                <a:latin typeface="Bai Jamjuree"/>
                <a:ea typeface="Bai Jamjuree"/>
                <a:cs typeface="Bai Jamjuree"/>
                <a:sym typeface="Bai Jamjuree"/>
              </a:rPr>
              <a:t>TSANIYA NUR SUKMA | 2023</a:t>
            </a:r>
            <a:endParaRPr sz="1000" b="1" dirty="0">
              <a:solidFill>
                <a:schemeClr val="lt1"/>
              </a:solidFill>
              <a:latin typeface="Bai Jamjuree"/>
              <a:ea typeface="Bai Jamjuree"/>
              <a:cs typeface="Bai Jamjuree"/>
              <a:sym typeface="Bai Jamjuree"/>
            </a:endParaRPr>
          </a:p>
        </p:txBody>
      </p:sp>
    </p:spTree>
    <p:extLst>
      <p:ext uri="{BB962C8B-B14F-4D97-AF65-F5344CB8AC3E}">
        <p14:creationId xmlns:p14="http://schemas.microsoft.com/office/powerpoint/2010/main" val="403446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84"/>
                                        </p:tgtEl>
                                        <p:attrNameLst>
                                          <p:attrName>style.visibility</p:attrName>
                                        </p:attrNameLst>
                                      </p:cBhvr>
                                      <p:to>
                                        <p:strVal val="visible"/>
                                      </p:to>
                                    </p:set>
                                    <p:anim calcmode="lin" valueType="num">
                                      <p:cBhvr additive="base">
                                        <p:cTn id="7" dur="1000"/>
                                        <p:tgtEl>
                                          <p:spTgt spid="278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791"/>
                                        </p:tgtEl>
                                        <p:attrNameLst>
                                          <p:attrName>style.visibility</p:attrName>
                                        </p:attrNameLst>
                                      </p:cBhvr>
                                      <p:to>
                                        <p:strVal val="visible"/>
                                      </p:to>
                                    </p:set>
                                    <p:anim calcmode="lin" valueType="num">
                                      <p:cBhvr additive="base">
                                        <p:cTn id="10" dur="1000"/>
                                        <p:tgtEl>
                                          <p:spTgt spid="2791"/>
                                        </p:tgtEl>
                                        <p:attrNameLst>
                                          <p:attrName>ppt_x</p:attrName>
                                        </p:attrNameLst>
                                      </p:cBhvr>
                                      <p:tavLst>
                                        <p:tav tm="0">
                                          <p:val>
                                            <p:strVal val="#ppt_x+1"/>
                                          </p:val>
                                        </p:tav>
                                        <p:tav tm="100000">
                                          <p:val>
                                            <p:strVal val="#ppt_x"/>
                                          </p:val>
                                        </p:tav>
                                      </p:tavLst>
                                    </p:anim>
                                  </p:childTnLst>
                                </p:cTn>
                              </p:par>
                              <p:par>
                                <p:cTn id="11" presetID="8" presetClass="emph" presetSubtype="0" fill="hold" nodeType="withEffect">
                                  <p:stCondLst>
                                    <p:cond delay="0"/>
                                  </p:stCondLst>
                                  <p:childTnLst>
                                    <p:animRot by="-21600000">
                                      <p:cBhvr>
                                        <p:cTn id="12" dur="1000" fill="hold"/>
                                        <p:tgtEl>
                                          <p:spTgt spid="2845"/>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2860"/>
                                        </p:tgtEl>
                                        <p:attrNameLst>
                                          <p:attrName>style.visibility</p:attrName>
                                        </p:attrNameLst>
                                      </p:cBhvr>
                                      <p:to>
                                        <p:strVal val="visible"/>
                                      </p:to>
                                    </p:set>
                                    <p:animEffect transition="in" filter="fade">
                                      <p:cBhvr>
                                        <p:cTn id="15" dur="1000"/>
                                        <p:tgtEl>
                                          <p:spTgt spid="2860"/>
                                        </p:tgtEl>
                                      </p:cBhvr>
                                    </p:animEffect>
                                  </p:childTnLst>
                                </p:cTn>
                              </p:par>
                              <p:par>
                                <p:cTn id="16" presetID="10" presetClass="entr" presetSubtype="0" fill="hold" nodeType="withEffect">
                                  <p:stCondLst>
                                    <p:cond delay="0"/>
                                  </p:stCondLst>
                                  <p:childTnLst>
                                    <p:set>
                                      <p:cBhvr>
                                        <p:cTn id="17" dur="1" fill="hold">
                                          <p:stCondLst>
                                            <p:cond delay="0"/>
                                          </p:stCondLst>
                                        </p:cTn>
                                        <p:tgtEl>
                                          <p:spTgt spid="2861"/>
                                        </p:tgtEl>
                                        <p:attrNameLst>
                                          <p:attrName>style.visibility</p:attrName>
                                        </p:attrNameLst>
                                      </p:cBhvr>
                                      <p:to>
                                        <p:strVal val="visible"/>
                                      </p:to>
                                    </p:set>
                                    <p:animEffect transition="in" filter="fade">
                                      <p:cBhvr>
                                        <p:cTn id="18" dur="1000"/>
                                        <p:tgtEl>
                                          <p:spTgt spid="2861"/>
                                        </p:tgtEl>
                                      </p:cBhvr>
                                    </p:animEffect>
                                  </p:childTnLst>
                                </p:cTn>
                              </p:par>
                              <p:par>
                                <p:cTn id="19" presetID="10" presetClass="entr" presetSubtype="0" fill="hold" nodeType="withEffect">
                                  <p:stCondLst>
                                    <p:cond delay="0"/>
                                  </p:stCondLst>
                                  <p:childTnLst>
                                    <p:set>
                                      <p:cBhvr>
                                        <p:cTn id="20" dur="1" fill="hold">
                                          <p:stCondLst>
                                            <p:cond delay="0"/>
                                          </p:stCondLst>
                                        </p:cTn>
                                        <p:tgtEl>
                                          <p:spTgt spid="2862"/>
                                        </p:tgtEl>
                                        <p:attrNameLst>
                                          <p:attrName>style.visibility</p:attrName>
                                        </p:attrNameLst>
                                      </p:cBhvr>
                                      <p:to>
                                        <p:strVal val="visible"/>
                                      </p:to>
                                    </p:set>
                                    <p:animEffect transition="in" filter="fade">
                                      <p:cBhvr>
                                        <p:cTn id="21" dur="1000"/>
                                        <p:tgtEl>
                                          <p:spTgt spid="2862"/>
                                        </p:tgtEl>
                                      </p:cBhvr>
                                    </p:animEffect>
                                  </p:childTnLst>
                                </p:cTn>
                              </p:par>
                              <p:par>
                                <p:cTn id="22" presetID="10" presetClass="entr" presetSubtype="0" fill="hold" nodeType="withEffect">
                                  <p:stCondLst>
                                    <p:cond delay="0"/>
                                  </p:stCondLst>
                                  <p:childTnLst>
                                    <p:set>
                                      <p:cBhvr>
                                        <p:cTn id="23" dur="1" fill="hold">
                                          <p:stCondLst>
                                            <p:cond delay="0"/>
                                          </p:stCondLst>
                                        </p:cTn>
                                        <p:tgtEl>
                                          <p:spTgt spid="2863"/>
                                        </p:tgtEl>
                                        <p:attrNameLst>
                                          <p:attrName>style.visibility</p:attrName>
                                        </p:attrNameLst>
                                      </p:cBhvr>
                                      <p:to>
                                        <p:strVal val="visible"/>
                                      </p:to>
                                    </p:set>
                                    <p:animEffect transition="in" filter="fade">
                                      <p:cBhvr>
                                        <p:cTn id="24" dur="1000"/>
                                        <p:tgtEl>
                                          <p:spTgt spid="2863"/>
                                        </p:tgtEl>
                                      </p:cBhvr>
                                    </p:animEffect>
                                  </p:childTnLst>
                                </p:cTn>
                              </p:par>
                              <p:par>
                                <p:cTn id="25" presetID="10" presetClass="entr" presetSubtype="0" fill="hold" nodeType="withEffect">
                                  <p:stCondLst>
                                    <p:cond delay="0"/>
                                  </p:stCondLst>
                                  <p:childTnLst>
                                    <p:set>
                                      <p:cBhvr>
                                        <p:cTn id="26" dur="1" fill="hold">
                                          <p:stCondLst>
                                            <p:cond delay="0"/>
                                          </p:stCondLst>
                                        </p:cTn>
                                        <p:tgtEl>
                                          <p:spTgt spid="2864"/>
                                        </p:tgtEl>
                                        <p:attrNameLst>
                                          <p:attrName>style.visibility</p:attrName>
                                        </p:attrNameLst>
                                      </p:cBhvr>
                                      <p:to>
                                        <p:strVal val="visible"/>
                                      </p:to>
                                    </p:set>
                                    <p:animEffect transition="in" filter="fade">
                                      <p:cBhvr>
                                        <p:cTn id="27" dur="1000"/>
                                        <p:tgtEl>
                                          <p:spTgt spid="2864"/>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1000"/>
                                        <p:tgtEl>
                                          <p:spTgt spid="19"/>
                                        </p:tgtEl>
                                      </p:cBhvr>
                                    </p:animEffect>
                                  </p:childTnLst>
                                </p:cTn>
                              </p:par>
                              <p:par>
                                <p:cTn id="34" presetID="10"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3"/>
        <p:cNvGrpSpPr/>
        <p:nvPr/>
      </p:nvGrpSpPr>
      <p:grpSpPr>
        <a:xfrm>
          <a:off x="0" y="0"/>
          <a:ext cx="0" cy="0"/>
          <a:chOff x="0" y="0"/>
          <a:chExt cx="0" cy="0"/>
        </a:xfrm>
      </p:grpSpPr>
      <p:sp>
        <p:nvSpPr>
          <p:cNvPr id="2784" name="Google Shape;2784;p65"/>
          <p:cNvSpPr txBox="1">
            <a:spLocks noGrp="1"/>
          </p:cNvSpPr>
          <p:nvPr>
            <p:ph type="title"/>
          </p:nvPr>
        </p:nvSpPr>
        <p:spPr>
          <a:xfrm>
            <a:off x="433192" y="323135"/>
            <a:ext cx="6196208"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sz="2800" b="1" dirty="0"/>
              <a:t>BUSINESS INSIGHT</a:t>
            </a:r>
            <a:endParaRPr sz="2800" b="1" dirty="0"/>
          </a:p>
        </p:txBody>
      </p:sp>
      <p:sp>
        <p:nvSpPr>
          <p:cNvPr id="2785" name="Google Shape;2785;p65"/>
          <p:cNvSpPr txBox="1">
            <a:spLocks noGrp="1"/>
          </p:cNvSpPr>
          <p:nvPr>
            <p:ph type="subTitle" idx="1"/>
          </p:nvPr>
        </p:nvSpPr>
        <p:spPr>
          <a:xfrm>
            <a:off x="1101139" y="920245"/>
            <a:ext cx="6722793" cy="3945126"/>
          </a:xfrm>
          <a:prstGeom prst="rect">
            <a:avLst/>
          </a:prstGeom>
        </p:spPr>
        <p:txBody>
          <a:bodyPr spcFirstLastPara="1" wrap="square" lIns="91425" tIns="91425" rIns="91425" bIns="91425" anchor="t" anchorCtr="0">
            <a:noAutofit/>
          </a:bodyPr>
          <a:lstStyle/>
          <a:p>
            <a:r>
              <a:rPr lang="en-US" sz="1200" dirty="0"/>
              <a:t>1. </a:t>
            </a:r>
            <a:r>
              <a:rPr lang="en-US" sz="1200" dirty="0" err="1"/>
              <a:t>Pairplots</a:t>
            </a:r>
            <a:r>
              <a:rPr lang="en-US" sz="1200" dirty="0"/>
              <a:t>:</a:t>
            </a:r>
          </a:p>
          <a:p>
            <a:r>
              <a:rPr lang="en-US" sz="1200" dirty="0"/>
              <a:t>there is a positive relationship between the number of loans granted (AMT_CREDIT) and ('AMT_INCOME_TOTAL'), this can provide insight that higher credit applications tend to be associated with higher income.</a:t>
            </a:r>
          </a:p>
          <a:p>
            <a:endParaRPr lang="en-US" sz="1200" dirty="0"/>
          </a:p>
          <a:p>
            <a:r>
              <a:rPr lang="en-US" sz="1200" dirty="0"/>
              <a:t>2. Boxplots:</a:t>
            </a:r>
          </a:p>
          <a:p>
            <a:r>
              <a:rPr lang="en-US" sz="1200" dirty="0"/>
              <a:t>if there are outliers in the variable amount of credit (AMT_CREDIT), this can indicate that there are unusual or specific cases that need further attention and investigation.</a:t>
            </a:r>
          </a:p>
          <a:p>
            <a:endParaRPr lang="en-US" sz="1200" dirty="0"/>
          </a:p>
          <a:p>
            <a:r>
              <a:rPr lang="en-US" sz="1200" dirty="0"/>
              <a:t>3. Heatmap:</a:t>
            </a:r>
          </a:p>
          <a:p>
            <a:r>
              <a:rPr lang="en-US" sz="1200" dirty="0"/>
              <a:t>there is a strong positive correlation between the amount of credits granted (AMT_CREDIT) and the total income of applicants (for example, features such as 'AMT_INCOME_TOTAL' or 'AMT_ANNUITY'), this may give an indication that income of applicants is an important factor in determining the amount of credits that can be granted.</a:t>
            </a:r>
            <a:endParaRPr lang="id-ID" sz="1200" dirty="0"/>
          </a:p>
        </p:txBody>
      </p:sp>
      <p:grpSp>
        <p:nvGrpSpPr>
          <p:cNvPr id="2791" name="Google Shape;2791;p65"/>
          <p:cNvGrpSpPr/>
          <p:nvPr/>
        </p:nvGrpSpPr>
        <p:grpSpPr>
          <a:xfrm rot="10800000" flipH="1">
            <a:off x="7873240" y="2921820"/>
            <a:ext cx="793256" cy="182899"/>
            <a:chOff x="2685575" y="2835950"/>
            <a:chExt cx="433000" cy="99825"/>
          </a:xfrm>
        </p:grpSpPr>
        <p:sp>
          <p:nvSpPr>
            <p:cNvPr id="2792" name="Google Shape;2792;p65"/>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5"/>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5"/>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5"/>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6" name="Google Shape;2796;p65"/>
          <p:cNvGrpSpPr/>
          <p:nvPr/>
        </p:nvGrpSpPr>
        <p:grpSpPr>
          <a:xfrm flipH="1">
            <a:off x="8064196" y="370819"/>
            <a:ext cx="2019176" cy="2019176"/>
            <a:chOff x="1943325" y="-220375"/>
            <a:chExt cx="1298672" cy="1298672"/>
          </a:xfrm>
        </p:grpSpPr>
        <p:sp>
          <p:nvSpPr>
            <p:cNvPr id="2797" name="Google Shape;2797;p65"/>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5"/>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5"/>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5"/>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5"/>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5"/>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5"/>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5"/>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5"/>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5"/>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5"/>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5"/>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5"/>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5"/>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5"/>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5"/>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5"/>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5"/>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5"/>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5"/>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5"/>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5"/>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5"/>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5"/>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5"/>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5"/>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5"/>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5"/>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5"/>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5"/>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5"/>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5"/>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5"/>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5"/>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5"/>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5"/>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5"/>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5"/>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5"/>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5"/>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5"/>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5"/>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5"/>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5"/>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5"/>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5"/>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5"/>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5"/>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5" name="Google Shape;2845;p65"/>
          <p:cNvSpPr/>
          <p:nvPr/>
        </p:nvSpPr>
        <p:spPr>
          <a:xfrm rot="5400000" flipH="1">
            <a:off x="8058877" y="2885713"/>
            <a:ext cx="445445" cy="1039280"/>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65"/>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65"/>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65">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65">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65">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602;p59">
            <a:extLst>
              <a:ext uri="{FF2B5EF4-FFF2-40B4-BE49-F238E27FC236}">
                <a16:creationId xmlns:a16="http://schemas.microsoft.com/office/drawing/2014/main" id="{744E4E3D-4795-F461-C94D-519D64678129}"/>
              </a:ext>
            </a:extLst>
          </p:cNvPr>
          <p:cNvSpPr txBox="1"/>
          <p:nvPr/>
        </p:nvSpPr>
        <p:spPr>
          <a:xfrm>
            <a:off x="6420240" y="35671"/>
            <a:ext cx="31443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chemeClr val="lt1"/>
                </a:solidFill>
                <a:uFill>
                  <a:noFill/>
                </a:uFill>
                <a:latin typeface="Bai Jamjuree"/>
                <a:ea typeface="Bai Jamjuree"/>
                <a:cs typeface="Bai Jamjuree"/>
                <a:sym typeface="Bai Jamjuree"/>
              </a:rPr>
              <a:t>TSANIYA NUR SUKMA | 2023</a:t>
            </a:r>
            <a:endParaRPr sz="1000" b="1" dirty="0">
              <a:solidFill>
                <a:schemeClr val="lt1"/>
              </a:solidFill>
              <a:latin typeface="Bai Jamjuree"/>
              <a:ea typeface="Bai Jamjuree"/>
              <a:cs typeface="Bai Jamjuree"/>
              <a:sym typeface="Bai Jamjuree"/>
            </a:endParaRPr>
          </a:p>
        </p:txBody>
      </p:sp>
    </p:spTree>
    <p:extLst>
      <p:ext uri="{BB962C8B-B14F-4D97-AF65-F5344CB8AC3E}">
        <p14:creationId xmlns:p14="http://schemas.microsoft.com/office/powerpoint/2010/main" val="2049317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84"/>
                                        </p:tgtEl>
                                        <p:attrNameLst>
                                          <p:attrName>style.visibility</p:attrName>
                                        </p:attrNameLst>
                                      </p:cBhvr>
                                      <p:to>
                                        <p:strVal val="visible"/>
                                      </p:to>
                                    </p:set>
                                    <p:anim calcmode="lin" valueType="num">
                                      <p:cBhvr additive="base">
                                        <p:cTn id="7" dur="1000"/>
                                        <p:tgtEl>
                                          <p:spTgt spid="278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791"/>
                                        </p:tgtEl>
                                        <p:attrNameLst>
                                          <p:attrName>style.visibility</p:attrName>
                                        </p:attrNameLst>
                                      </p:cBhvr>
                                      <p:to>
                                        <p:strVal val="visible"/>
                                      </p:to>
                                    </p:set>
                                    <p:anim calcmode="lin" valueType="num">
                                      <p:cBhvr additive="base">
                                        <p:cTn id="10" dur="1000"/>
                                        <p:tgtEl>
                                          <p:spTgt spid="2791"/>
                                        </p:tgtEl>
                                        <p:attrNameLst>
                                          <p:attrName>ppt_x</p:attrName>
                                        </p:attrNameLst>
                                      </p:cBhvr>
                                      <p:tavLst>
                                        <p:tav tm="0">
                                          <p:val>
                                            <p:strVal val="#ppt_x+1"/>
                                          </p:val>
                                        </p:tav>
                                        <p:tav tm="100000">
                                          <p:val>
                                            <p:strVal val="#ppt_x"/>
                                          </p:val>
                                        </p:tav>
                                      </p:tavLst>
                                    </p:anim>
                                  </p:childTnLst>
                                </p:cTn>
                              </p:par>
                              <p:par>
                                <p:cTn id="11" presetID="8" presetClass="emph" presetSubtype="0" fill="hold" nodeType="withEffect">
                                  <p:stCondLst>
                                    <p:cond delay="0"/>
                                  </p:stCondLst>
                                  <p:childTnLst>
                                    <p:animRot by="-21600000">
                                      <p:cBhvr>
                                        <p:cTn id="12" dur="1000" fill="hold"/>
                                        <p:tgtEl>
                                          <p:spTgt spid="2845"/>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2785"/>
                                        </p:tgtEl>
                                        <p:attrNameLst>
                                          <p:attrName>style.visibility</p:attrName>
                                        </p:attrNameLst>
                                      </p:cBhvr>
                                      <p:to>
                                        <p:strVal val="visible"/>
                                      </p:to>
                                    </p:set>
                                    <p:animEffect transition="in" filter="fade">
                                      <p:cBhvr>
                                        <p:cTn id="15" dur="1000"/>
                                        <p:tgtEl>
                                          <p:spTgt spid="2785"/>
                                        </p:tgtEl>
                                      </p:cBhvr>
                                    </p:animEffect>
                                  </p:childTnLst>
                                </p:cTn>
                              </p:par>
                              <p:par>
                                <p:cTn id="16" presetID="10" presetClass="entr" presetSubtype="0" fill="hold" nodeType="withEffect">
                                  <p:stCondLst>
                                    <p:cond delay="0"/>
                                  </p:stCondLst>
                                  <p:childTnLst>
                                    <p:set>
                                      <p:cBhvr>
                                        <p:cTn id="17" dur="1" fill="hold">
                                          <p:stCondLst>
                                            <p:cond delay="0"/>
                                          </p:stCondLst>
                                        </p:cTn>
                                        <p:tgtEl>
                                          <p:spTgt spid="2860"/>
                                        </p:tgtEl>
                                        <p:attrNameLst>
                                          <p:attrName>style.visibility</p:attrName>
                                        </p:attrNameLst>
                                      </p:cBhvr>
                                      <p:to>
                                        <p:strVal val="visible"/>
                                      </p:to>
                                    </p:set>
                                    <p:animEffect transition="in" filter="fade">
                                      <p:cBhvr>
                                        <p:cTn id="18" dur="1000"/>
                                        <p:tgtEl>
                                          <p:spTgt spid="2860"/>
                                        </p:tgtEl>
                                      </p:cBhvr>
                                    </p:animEffect>
                                  </p:childTnLst>
                                </p:cTn>
                              </p:par>
                              <p:par>
                                <p:cTn id="19" presetID="10" presetClass="entr" presetSubtype="0" fill="hold" nodeType="withEffect">
                                  <p:stCondLst>
                                    <p:cond delay="0"/>
                                  </p:stCondLst>
                                  <p:childTnLst>
                                    <p:set>
                                      <p:cBhvr>
                                        <p:cTn id="20" dur="1" fill="hold">
                                          <p:stCondLst>
                                            <p:cond delay="0"/>
                                          </p:stCondLst>
                                        </p:cTn>
                                        <p:tgtEl>
                                          <p:spTgt spid="2861"/>
                                        </p:tgtEl>
                                        <p:attrNameLst>
                                          <p:attrName>style.visibility</p:attrName>
                                        </p:attrNameLst>
                                      </p:cBhvr>
                                      <p:to>
                                        <p:strVal val="visible"/>
                                      </p:to>
                                    </p:set>
                                    <p:animEffect transition="in" filter="fade">
                                      <p:cBhvr>
                                        <p:cTn id="21" dur="1000"/>
                                        <p:tgtEl>
                                          <p:spTgt spid="2861"/>
                                        </p:tgtEl>
                                      </p:cBhvr>
                                    </p:animEffect>
                                  </p:childTnLst>
                                </p:cTn>
                              </p:par>
                              <p:par>
                                <p:cTn id="22" presetID="10" presetClass="entr" presetSubtype="0" fill="hold" nodeType="withEffect">
                                  <p:stCondLst>
                                    <p:cond delay="0"/>
                                  </p:stCondLst>
                                  <p:childTnLst>
                                    <p:set>
                                      <p:cBhvr>
                                        <p:cTn id="23" dur="1" fill="hold">
                                          <p:stCondLst>
                                            <p:cond delay="0"/>
                                          </p:stCondLst>
                                        </p:cTn>
                                        <p:tgtEl>
                                          <p:spTgt spid="2862"/>
                                        </p:tgtEl>
                                        <p:attrNameLst>
                                          <p:attrName>style.visibility</p:attrName>
                                        </p:attrNameLst>
                                      </p:cBhvr>
                                      <p:to>
                                        <p:strVal val="visible"/>
                                      </p:to>
                                    </p:set>
                                    <p:animEffect transition="in" filter="fade">
                                      <p:cBhvr>
                                        <p:cTn id="24" dur="1000"/>
                                        <p:tgtEl>
                                          <p:spTgt spid="2862"/>
                                        </p:tgtEl>
                                      </p:cBhvr>
                                    </p:animEffect>
                                  </p:childTnLst>
                                </p:cTn>
                              </p:par>
                              <p:par>
                                <p:cTn id="25" presetID="10" presetClass="entr" presetSubtype="0" fill="hold" nodeType="withEffect">
                                  <p:stCondLst>
                                    <p:cond delay="0"/>
                                  </p:stCondLst>
                                  <p:childTnLst>
                                    <p:set>
                                      <p:cBhvr>
                                        <p:cTn id="26" dur="1" fill="hold">
                                          <p:stCondLst>
                                            <p:cond delay="0"/>
                                          </p:stCondLst>
                                        </p:cTn>
                                        <p:tgtEl>
                                          <p:spTgt spid="2863"/>
                                        </p:tgtEl>
                                        <p:attrNameLst>
                                          <p:attrName>style.visibility</p:attrName>
                                        </p:attrNameLst>
                                      </p:cBhvr>
                                      <p:to>
                                        <p:strVal val="visible"/>
                                      </p:to>
                                    </p:set>
                                    <p:animEffect transition="in" filter="fade">
                                      <p:cBhvr>
                                        <p:cTn id="27" dur="1000"/>
                                        <p:tgtEl>
                                          <p:spTgt spid="2863"/>
                                        </p:tgtEl>
                                      </p:cBhvr>
                                    </p:animEffect>
                                  </p:childTnLst>
                                </p:cTn>
                              </p:par>
                              <p:par>
                                <p:cTn id="28" presetID="10" presetClass="entr" presetSubtype="0" fill="hold" nodeType="withEffect">
                                  <p:stCondLst>
                                    <p:cond delay="0"/>
                                  </p:stCondLst>
                                  <p:childTnLst>
                                    <p:set>
                                      <p:cBhvr>
                                        <p:cTn id="29" dur="1" fill="hold">
                                          <p:stCondLst>
                                            <p:cond delay="0"/>
                                          </p:stCondLst>
                                        </p:cTn>
                                        <p:tgtEl>
                                          <p:spTgt spid="2864"/>
                                        </p:tgtEl>
                                        <p:attrNameLst>
                                          <p:attrName>style.visibility</p:attrName>
                                        </p:attrNameLst>
                                      </p:cBhvr>
                                      <p:to>
                                        <p:strVal val="visible"/>
                                      </p:to>
                                    </p:set>
                                    <p:animEffect transition="in" filter="fade">
                                      <p:cBhvr>
                                        <p:cTn id="30" dur="1000"/>
                                        <p:tgtEl>
                                          <p:spTgt spid="2864"/>
                                        </p:tgtEl>
                                      </p:cBhvr>
                                    </p:animEffect>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8"/>
        <p:cNvGrpSpPr/>
        <p:nvPr/>
      </p:nvGrpSpPr>
      <p:grpSpPr>
        <a:xfrm>
          <a:off x="0" y="0"/>
          <a:ext cx="0" cy="0"/>
          <a:chOff x="0" y="0"/>
          <a:chExt cx="0" cy="0"/>
        </a:xfrm>
      </p:grpSpPr>
      <p:sp>
        <p:nvSpPr>
          <p:cNvPr id="2875" name="Google Shape;2875;p66"/>
          <p:cNvSpPr txBox="1">
            <a:spLocks noGrp="1"/>
          </p:cNvSpPr>
          <p:nvPr>
            <p:ph type="title"/>
          </p:nvPr>
        </p:nvSpPr>
        <p:spPr>
          <a:xfrm>
            <a:off x="245187" y="323400"/>
            <a:ext cx="6898563" cy="420600"/>
          </a:xfrm>
          <a:prstGeom prst="rect">
            <a:avLst/>
          </a:prstGeom>
        </p:spPr>
        <p:txBody>
          <a:bodyPr spcFirstLastPara="1" wrap="square" lIns="91425" tIns="0" rIns="91425" bIns="91425" anchor="t" anchorCtr="0">
            <a:noAutofit/>
          </a:bodyPr>
          <a:lstStyle/>
          <a:p>
            <a:r>
              <a:rPr lang="id-ID" sz="2800" dirty="0"/>
              <a:t>MACHINE LEARNING IMPLEMENTATION &amp; EVALUATION</a:t>
            </a:r>
            <a:br>
              <a:rPr lang="id-ID" sz="2800" dirty="0"/>
            </a:br>
            <a:endParaRPr sz="2800" dirty="0"/>
          </a:p>
        </p:txBody>
      </p:sp>
      <p:sp>
        <p:nvSpPr>
          <p:cNvPr id="2913" name="Google Shape;2913;p66"/>
          <p:cNvSpPr/>
          <p:nvPr/>
        </p:nvSpPr>
        <p:spPr>
          <a:xfrm>
            <a:off x="7415285" y="25295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66"/>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66"/>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66">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66">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66">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19" name="Google Shape;2919;p66"/>
          <p:cNvPicPr preferRelativeResize="0"/>
          <p:nvPr/>
        </p:nvPicPr>
        <p:blipFill>
          <a:blip r:embed="rId4">
            <a:alphaModFix/>
          </a:blip>
          <a:stretch>
            <a:fillRect/>
          </a:stretch>
        </p:blipFill>
        <p:spPr>
          <a:xfrm>
            <a:off x="7766493" y="222001"/>
            <a:ext cx="2527512" cy="2681250"/>
          </a:xfrm>
          <a:prstGeom prst="rect">
            <a:avLst/>
          </a:prstGeom>
          <a:noFill/>
          <a:ln>
            <a:noFill/>
          </a:ln>
        </p:spPr>
      </p:pic>
      <p:sp>
        <p:nvSpPr>
          <p:cNvPr id="15" name="Subtitle 14">
            <a:extLst>
              <a:ext uri="{FF2B5EF4-FFF2-40B4-BE49-F238E27FC236}">
                <a16:creationId xmlns:a16="http://schemas.microsoft.com/office/drawing/2014/main" id="{BFB8ABC6-CB93-9095-B6F7-17A619DB6923}"/>
              </a:ext>
            </a:extLst>
          </p:cNvPr>
          <p:cNvSpPr>
            <a:spLocks noGrp="1"/>
          </p:cNvSpPr>
          <p:nvPr>
            <p:ph type="subTitle" idx="7"/>
          </p:nvPr>
        </p:nvSpPr>
        <p:spPr>
          <a:xfrm>
            <a:off x="1330075" y="1719596"/>
            <a:ext cx="6041710" cy="2975943"/>
          </a:xfrm>
        </p:spPr>
        <p:txBody>
          <a:bodyPr/>
          <a:lstStyle/>
          <a:p>
            <a:pPr algn="just"/>
            <a:r>
              <a:rPr lang="en-US" sz="1300" dirty="0"/>
              <a:t>The model is made with Logistic Regression by first training the model after it has been balanced.</a:t>
            </a:r>
          </a:p>
          <a:p>
            <a:pPr algn="just"/>
            <a:endParaRPr lang="en-US" sz="1300" dirty="0"/>
          </a:p>
          <a:p>
            <a:pPr algn="just"/>
            <a:r>
              <a:rPr lang="en-US" sz="1300" dirty="0"/>
              <a:t>in this model a prediction of the target value for the data being tested is carried out by changing the scale to 1 where the metric used is AUC_ROC.</a:t>
            </a:r>
          </a:p>
          <a:p>
            <a:pPr algn="just"/>
            <a:endParaRPr lang="en-US" sz="1300" dirty="0"/>
          </a:p>
          <a:p>
            <a:pPr algn="just"/>
            <a:r>
              <a:rPr lang="en-US" sz="1300" dirty="0"/>
              <a:t>when calculating the metric score, the result is 1, which means that the model is perfect in distinguishing positive and negative classes. However, to investigate further, several other metrics such as precision, accuracy and recall were carried out and the results showed 1.0 so that the model achieved perfect performance on the test data and cross-validation that had been carried out.</a:t>
            </a:r>
            <a:endParaRPr lang="id-ID" sz="1300" dirty="0"/>
          </a:p>
        </p:txBody>
      </p:sp>
      <p:sp>
        <p:nvSpPr>
          <p:cNvPr id="18" name="Google Shape;2602;p59">
            <a:extLst>
              <a:ext uri="{FF2B5EF4-FFF2-40B4-BE49-F238E27FC236}">
                <a16:creationId xmlns:a16="http://schemas.microsoft.com/office/drawing/2014/main" id="{DFDD940E-F946-707F-4896-6A33079E8448}"/>
              </a:ext>
            </a:extLst>
          </p:cNvPr>
          <p:cNvSpPr txBox="1"/>
          <p:nvPr/>
        </p:nvSpPr>
        <p:spPr>
          <a:xfrm>
            <a:off x="6420240" y="35671"/>
            <a:ext cx="31443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dirty="0">
                <a:solidFill>
                  <a:schemeClr val="lt1"/>
                </a:solidFill>
                <a:uFill>
                  <a:noFill/>
                </a:uFill>
                <a:latin typeface="Bai Jamjuree"/>
                <a:ea typeface="Bai Jamjuree"/>
                <a:cs typeface="Bai Jamjuree"/>
                <a:sym typeface="Bai Jamjuree"/>
              </a:rPr>
              <a:t>TSANIYA NUR SUKMA | 2023</a:t>
            </a:r>
            <a:endParaRPr sz="1000" b="1" dirty="0">
              <a:solidFill>
                <a:schemeClr val="lt1"/>
              </a:solidFill>
              <a:latin typeface="Bai Jamjuree"/>
              <a:ea typeface="Bai Jamjuree"/>
              <a:cs typeface="Bai Jamjuree"/>
              <a:sym typeface="Bai Jamjure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19"/>
                                        </p:tgtEl>
                                        <p:attrNameLst>
                                          <p:attrName>style.visibility</p:attrName>
                                        </p:attrNameLst>
                                      </p:cBhvr>
                                      <p:to>
                                        <p:strVal val="visible"/>
                                      </p:to>
                                    </p:set>
                                    <p:animEffect transition="in" filter="fade">
                                      <p:cBhvr>
                                        <p:cTn id="7" dur="1000"/>
                                        <p:tgtEl>
                                          <p:spTgt spid="2919"/>
                                        </p:tgtEl>
                                      </p:cBhvr>
                                    </p:animEffect>
                                  </p:childTnLst>
                                </p:cTn>
                              </p:par>
                              <p:par>
                                <p:cTn id="8" presetID="2" presetClass="entr" presetSubtype="8" fill="hold" nodeType="withEffect">
                                  <p:stCondLst>
                                    <p:cond delay="0"/>
                                  </p:stCondLst>
                                  <p:childTnLst>
                                    <p:set>
                                      <p:cBhvr>
                                        <p:cTn id="9" dur="1" fill="hold">
                                          <p:stCondLst>
                                            <p:cond delay="0"/>
                                          </p:stCondLst>
                                        </p:cTn>
                                        <p:tgtEl>
                                          <p:spTgt spid="2875"/>
                                        </p:tgtEl>
                                        <p:attrNameLst>
                                          <p:attrName>style.visibility</p:attrName>
                                        </p:attrNameLst>
                                      </p:cBhvr>
                                      <p:to>
                                        <p:strVal val="visible"/>
                                      </p:to>
                                    </p:set>
                                    <p:anim calcmode="lin" valueType="num">
                                      <p:cBhvr additive="base">
                                        <p:cTn id="10" dur="1000"/>
                                        <p:tgtEl>
                                          <p:spTgt spid="2875"/>
                                        </p:tgtEl>
                                        <p:attrNameLst>
                                          <p:attrName>ppt_x</p:attrName>
                                        </p:attrNameLst>
                                      </p:cBhvr>
                                      <p:tavLst>
                                        <p:tav tm="0">
                                          <p:val>
                                            <p:strVal val="#ppt_x-1"/>
                                          </p:val>
                                        </p:tav>
                                        <p:tav tm="100000">
                                          <p:val>
                                            <p:strVal val="#ppt_x"/>
                                          </p:val>
                                        </p:tav>
                                      </p:tavLst>
                                    </p:anim>
                                  </p:childTnLst>
                                </p:cTn>
                              </p:par>
                              <p:par>
                                <p:cTn id="11" presetID="8" presetClass="emph" presetSubtype="0" fill="hold" nodeType="withEffect">
                                  <p:stCondLst>
                                    <p:cond delay="0"/>
                                  </p:stCondLst>
                                  <p:childTnLst>
                                    <p:animRot by="-21600000">
                                      <p:cBhvr>
                                        <p:cTn id="12" dur="1000" fill="hold"/>
                                        <p:tgtEl>
                                          <p:spTgt spid="2913"/>
                                        </p:tgtEl>
                                        <p:attrNameLst>
                                          <p:attrName>r</p:attrName>
                                        </p:attrNameLst>
                                      </p:cBhvr>
                                    </p:animRot>
                                  </p:childTnLst>
                                </p:cTn>
                              </p:par>
                              <p:par>
                                <p:cTn id="13" presetID="10" presetClass="entr" presetSubtype="0" fill="hold" nodeType="withEffect">
                                  <p:stCondLst>
                                    <p:cond delay="0"/>
                                  </p:stCondLst>
                                  <p:childTnLst>
                                    <p:set>
                                      <p:cBhvr>
                                        <p:cTn id="14" dur="1" fill="hold">
                                          <p:stCondLst>
                                            <p:cond delay="0"/>
                                          </p:stCondLst>
                                        </p:cTn>
                                        <p:tgtEl>
                                          <p:spTgt spid="2914"/>
                                        </p:tgtEl>
                                        <p:attrNameLst>
                                          <p:attrName>style.visibility</p:attrName>
                                        </p:attrNameLst>
                                      </p:cBhvr>
                                      <p:to>
                                        <p:strVal val="visible"/>
                                      </p:to>
                                    </p:set>
                                    <p:animEffect transition="in" filter="fade">
                                      <p:cBhvr>
                                        <p:cTn id="15" dur="1000"/>
                                        <p:tgtEl>
                                          <p:spTgt spid="2914"/>
                                        </p:tgtEl>
                                      </p:cBhvr>
                                    </p:animEffect>
                                  </p:childTnLst>
                                </p:cTn>
                              </p:par>
                              <p:par>
                                <p:cTn id="16" presetID="10" presetClass="entr" presetSubtype="0" fill="hold" nodeType="withEffect">
                                  <p:stCondLst>
                                    <p:cond delay="0"/>
                                  </p:stCondLst>
                                  <p:childTnLst>
                                    <p:set>
                                      <p:cBhvr>
                                        <p:cTn id="17" dur="1" fill="hold">
                                          <p:stCondLst>
                                            <p:cond delay="0"/>
                                          </p:stCondLst>
                                        </p:cTn>
                                        <p:tgtEl>
                                          <p:spTgt spid="2915"/>
                                        </p:tgtEl>
                                        <p:attrNameLst>
                                          <p:attrName>style.visibility</p:attrName>
                                        </p:attrNameLst>
                                      </p:cBhvr>
                                      <p:to>
                                        <p:strVal val="visible"/>
                                      </p:to>
                                    </p:set>
                                    <p:animEffect transition="in" filter="fade">
                                      <p:cBhvr>
                                        <p:cTn id="18" dur="1000"/>
                                        <p:tgtEl>
                                          <p:spTgt spid="2915"/>
                                        </p:tgtEl>
                                      </p:cBhvr>
                                    </p:animEffect>
                                  </p:childTnLst>
                                </p:cTn>
                              </p:par>
                              <p:par>
                                <p:cTn id="19" presetID="10" presetClass="entr" presetSubtype="0" fill="hold" nodeType="withEffect">
                                  <p:stCondLst>
                                    <p:cond delay="0"/>
                                  </p:stCondLst>
                                  <p:childTnLst>
                                    <p:set>
                                      <p:cBhvr>
                                        <p:cTn id="20" dur="1" fill="hold">
                                          <p:stCondLst>
                                            <p:cond delay="0"/>
                                          </p:stCondLst>
                                        </p:cTn>
                                        <p:tgtEl>
                                          <p:spTgt spid="2916"/>
                                        </p:tgtEl>
                                        <p:attrNameLst>
                                          <p:attrName>style.visibility</p:attrName>
                                        </p:attrNameLst>
                                      </p:cBhvr>
                                      <p:to>
                                        <p:strVal val="visible"/>
                                      </p:to>
                                    </p:set>
                                    <p:animEffect transition="in" filter="fade">
                                      <p:cBhvr>
                                        <p:cTn id="21" dur="1000"/>
                                        <p:tgtEl>
                                          <p:spTgt spid="2916"/>
                                        </p:tgtEl>
                                      </p:cBhvr>
                                    </p:animEffect>
                                  </p:childTnLst>
                                </p:cTn>
                              </p:par>
                              <p:par>
                                <p:cTn id="22" presetID="10" presetClass="entr" presetSubtype="0" fill="hold" nodeType="withEffect">
                                  <p:stCondLst>
                                    <p:cond delay="0"/>
                                  </p:stCondLst>
                                  <p:childTnLst>
                                    <p:set>
                                      <p:cBhvr>
                                        <p:cTn id="23" dur="1" fill="hold">
                                          <p:stCondLst>
                                            <p:cond delay="0"/>
                                          </p:stCondLst>
                                        </p:cTn>
                                        <p:tgtEl>
                                          <p:spTgt spid="2917"/>
                                        </p:tgtEl>
                                        <p:attrNameLst>
                                          <p:attrName>style.visibility</p:attrName>
                                        </p:attrNameLst>
                                      </p:cBhvr>
                                      <p:to>
                                        <p:strVal val="visible"/>
                                      </p:to>
                                    </p:set>
                                    <p:animEffect transition="in" filter="fade">
                                      <p:cBhvr>
                                        <p:cTn id="24" dur="1000"/>
                                        <p:tgtEl>
                                          <p:spTgt spid="2917"/>
                                        </p:tgtEl>
                                      </p:cBhvr>
                                    </p:animEffect>
                                  </p:childTnLst>
                                </p:cTn>
                              </p:par>
                              <p:par>
                                <p:cTn id="25" presetID="10" presetClass="entr" presetSubtype="0" fill="hold" nodeType="withEffect">
                                  <p:stCondLst>
                                    <p:cond delay="0"/>
                                  </p:stCondLst>
                                  <p:childTnLst>
                                    <p:set>
                                      <p:cBhvr>
                                        <p:cTn id="26" dur="1" fill="hold">
                                          <p:stCondLst>
                                            <p:cond delay="0"/>
                                          </p:stCondLst>
                                        </p:cTn>
                                        <p:tgtEl>
                                          <p:spTgt spid="2918"/>
                                        </p:tgtEl>
                                        <p:attrNameLst>
                                          <p:attrName>style.visibility</p:attrName>
                                        </p:attrNameLst>
                                      </p:cBhvr>
                                      <p:to>
                                        <p:strVal val="visible"/>
                                      </p:to>
                                    </p:set>
                                    <p:animEffect transition="in" filter="fade">
                                      <p:cBhvr>
                                        <p:cTn id="27" dur="1000"/>
                                        <p:tgtEl>
                                          <p:spTgt spid="2918"/>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594</Words>
  <Application>Microsoft Office PowerPoint</Application>
  <PresentationFormat>On-screen Show (16:9)</PresentationFormat>
  <Paragraphs>60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Bai Jamjuree</vt:lpstr>
      <vt:lpstr>Aldrich</vt:lpstr>
      <vt:lpstr>Data Science Project Proposal XL by Slidesgo</vt:lpstr>
      <vt:lpstr>Final Task Project- Based Intern : Data Scientist Home Credit</vt:lpstr>
      <vt:lpstr>TABLE OF CONTENTS</vt:lpstr>
      <vt:lpstr>01</vt:lpstr>
      <vt:lpstr>DATA PRE-PROCESSING</vt:lpstr>
      <vt:lpstr>DATA PRE-PROCESSING</vt:lpstr>
      <vt:lpstr>DATA VISUALIZATION</vt:lpstr>
      <vt:lpstr>DATA VISUALIZATION</vt:lpstr>
      <vt:lpstr>BUSINESS INSIGHT</vt:lpstr>
      <vt:lpstr>MACHINE LEARNING IMPLEMENTATION &amp; EVALUATION </vt:lpstr>
      <vt:lpstr>Business Recommendation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Task Project- Based Intern : Data Scientist Home Credit</dc:title>
  <dc:creator>Tsaniya Nur Sukma</dc:creator>
  <cp:lastModifiedBy>Tsaniya Nur Sukma</cp:lastModifiedBy>
  <cp:revision>2</cp:revision>
  <dcterms:modified xsi:type="dcterms:W3CDTF">2023-06-02T19:57:21Z</dcterms:modified>
</cp:coreProperties>
</file>