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3"/>
  </p:notesMasterIdLst>
  <p:sldIdLst>
    <p:sldId id="256" r:id="rId2"/>
    <p:sldId id="294" r:id="rId3"/>
    <p:sldId id="407" r:id="rId4"/>
    <p:sldId id="434" r:id="rId5"/>
    <p:sldId id="296" r:id="rId6"/>
    <p:sldId id="408" r:id="rId7"/>
    <p:sldId id="409" r:id="rId8"/>
    <p:sldId id="410" r:id="rId9"/>
    <p:sldId id="411" r:id="rId10"/>
    <p:sldId id="412" r:id="rId11"/>
    <p:sldId id="413" r:id="rId12"/>
    <p:sldId id="414" r:id="rId13"/>
    <p:sldId id="415" r:id="rId14"/>
    <p:sldId id="435" r:id="rId15"/>
    <p:sldId id="416" r:id="rId16"/>
    <p:sldId id="417" r:id="rId17"/>
    <p:sldId id="418" r:id="rId18"/>
    <p:sldId id="419" r:id="rId19"/>
    <p:sldId id="420" r:id="rId20"/>
    <p:sldId id="436" r:id="rId21"/>
    <p:sldId id="421" r:id="rId22"/>
    <p:sldId id="422" r:id="rId23"/>
    <p:sldId id="423" r:id="rId24"/>
    <p:sldId id="424" r:id="rId25"/>
    <p:sldId id="425" r:id="rId26"/>
    <p:sldId id="426" r:id="rId27"/>
    <p:sldId id="427" r:id="rId28"/>
    <p:sldId id="428" r:id="rId29"/>
    <p:sldId id="429" r:id="rId30"/>
    <p:sldId id="430" r:id="rId31"/>
    <p:sldId id="431" r:id="rId32"/>
    <p:sldId id="444" r:id="rId33"/>
    <p:sldId id="432" r:id="rId34"/>
    <p:sldId id="433" r:id="rId35"/>
    <p:sldId id="437" r:id="rId36"/>
    <p:sldId id="438" r:id="rId37"/>
    <p:sldId id="439" r:id="rId38"/>
    <p:sldId id="440" r:id="rId39"/>
    <p:sldId id="441" r:id="rId40"/>
    <p:sldId id="442" r:id="rId41"/>
    <p:sldId id="443" r:id="rId42"/>
  </p:sldIdLst>
  <p:sldSz cx="12192000" cy="6858000"/>
  <p:notesSz cx="6735763" cy="98663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22" autoAdjust="0"/>
    <p:restoredTop sz="93979" autoAdjust="0"/>
  </p:normalViewPr>
  <p:slideViewPr>
    <p:cSldViewPr snapToGrid="0" showGuides="1">
      <p:cViewPr varScale="1">
        <p:scale>
          <a:sx n="70" d="100"/>
          <a:sy n="70" d="100"/>
        </p:scale>
        <p:origin x="414" y="5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9DCA107-A59F-4777-8CD6-085144B03B49}" type="datetimeFigureOut">
              <a:rPr lang="fr-FR" smtClean="0"/>
              <a:pPr/>
              <a:t>11/10/2023</a:t>
            </a:fld>
            <a:endParaRPr lang="fr-FR"/>
          </a:p>
        </p:txBody>
      </p:sp>
      <p:sp>
        <p:nvSpPr>
          <p:cNvPr id="4" name="Espace réservé de l'image des diapositives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A41D9AB-E5FE-4ABF-ABD8-51B68230F6A7}" type="slidenum">
              <a:rPr lang="fr-FR" smtClean="0"/>
              <a:pPr/>
              <a:t>‹N°›</a:t>
            </a:fld>
            <a:endParaRPr lang="fr-FR"/>
          </a:p>
        </p:txBody>
      </p:sp>
    </p:spTree>
    <p:extLst>
      <p:ext uri="{BB962C8B-B14F-4D97-AF65-F5344CB8AC3E}">
        <p14:creationId xmlns:p14="http://schemas.microsoft.com/office/powerpoint/2010/main" val="4223695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3048000" y="3124200"/>
            <a:ext cx="82296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10733828" y="1110597"/>
            <a:ext cx="2286000" cy="508000"/>
          </a:xfrm>
        </p:spPr>
        <p:txBody>
          <a:bodyPr/>
          <a:lstStyle/>
          <a:p>
            <a:fld id="{E0D7B5BB-7652-403D-8A8C-FAC64A621715}" type="datetime1">
              <a:rPr lang="fr-FR" smtClean="0"/>
              <a:pPr/>
              <a:t>11/10/2023</a:t>
            </a:fld>
            <a:endParaRPr lang="fr-FR"/>
          </a:p>
        </p:txBody>
      </p:sp>
      <p:sp>
        <p:nvSpPr>
          <p:cNvPr id="17" name="Espace réservé du pied de page 16"/>
          <p:cNvSpPr>
            <a:spLocks noGrp="1"/>
          </p:cNvSpPr>
          <p:nvPr>
            <p:ph type="ftr" sz="quarter" idx="11"/>
          </p:nvPr>
        </p:nvSpPr>
        <p:spPr bwMode="auto">
          <a:xfrm rot="5400000">
            <a:off x="10045959" y="4117661"/>
            <a:ext cx="3657600" cy="512064"/>
          </a:xfrm>
        </p:spPr>
        <p:txBody>
          <a:bodyPr/>
          <a:lstStyle/>
          <a:p>
            <a:endParaRPr lang="fr-FR"/>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767392" y="4928702"/>
            <a:ext cx="812800" cy="517524"/>
          </a:xfrm>
        </p:spPr>
        <p:txBody>
          <a:bodyPr/>
          <a:lstStyle/>
          <a:p>
            <a:fld id="{67A25849-9095-485C-8758-7CC9FA5611B6}"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43AED0-B833-48A1-85A4-CA2C58EAC5FB}" type="datetime1">
              <a:rPr lang="fr-FR" smtClean="0"/>
              <a:pPr/>
              <a:t>11/10/2023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A25849-9095-485C-8758-7CC9FA5611B6}" type="slidenum">
              <a:rPr lang="fr-FR" smtClean="0"/>
              <a:pPr/>
              <a:t>‹N°›</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2352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A2A7F95-FE3A-4B84-9D32-3FD7C51B161C}" type="datetime1">
              <a:rPr lang="fr-FR" smtClean="0"/>
              <a:pPr/>
              <a:t>11/10/2023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A25849-9095-485C-8758-7CC9FA5611B6}" type="slidenum">
              <a:rPr lang="fr-FR" smtClean="0"/>
              <a:pPr/>
              <a:t>‹N°›</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609600" y="1600200"/>
            <a:ext cx="99568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EE134643-B6E5-479D-B318-6B3ED2850AAA}" type="datetime1">
              <a:rPr lang="fr-FR" smtClean="0"/>
              <a:pPr/>
              <a:t>11/10/2023</a:t>
            </a:fld>
            <a:endParaRPr lang="fr-FR"/>
          </a:p>
        </p:txBody>
      </p:sp>
      <p:sp>
        <p:nvSpPr>
          <p:cNvPr id="9" name="Espace réservé du numéro de diapositive 8"/>
          <p:cNvSpPr>
            <a:spLocks noGrp="1"/>
          </p:cNvSpPr>
          <p:nvPr>
            <p:ph type="sldNum" sz="quarter" idx="15"/>
          </p:nvPr>
        </p:nvSpPr>
        <p:spPr/>
        <p:txBody>
          <a:bodyPr rtlCol="0"/>
          <a:lstStyle/>
          <a:p>
            <a:fld id="{67A25849-9095-485C-8758-7CC9FA5611B6}"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48000" y="2895600"/>
            <a:ext cx="82296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10732008" y="1106932"/>
            <a:ext cx="2286000" cy="508000"/>
          </a:xfrm>
        </p:spPr>
        <p:txBody>
          <a:bodyPr/>
          <a:lstStyle/>
          <a:p>
            <a:fld id="{B0177A57-FA0E-4C68-905A-EF27CE91E1A6}" type="datetime1">
              <a:rPr lang="fr-FR" smtClean="0"/>
              <a:pPr/>
              <a:t>11/10/2023</a:t>
            </a:fld>
            <a:endParaRPr lang="fr-FR"/>
          </a:p>
        </p:txBody>
      </p:sp>
      <p:sp>
        <p:nvSpPr>
          <p:cNvPr id="5" name="Espace réservé du pied de page 4"/>
          <p:cNvSpPr>
            <a:spLocks noGrp="1"/>
          </p:cNvSpPr>
          <p:nvPr>
            <p:ph type="ftr" sz="quarter" idx="11"/>
          </p:nvPr>
        </p:nvSpPr>
        <p:spPr bwMode="auto">
          <a:xfrm rot="5400000">
            <a:off x="10046208" y="4114800"/>
            <a:ext cx="3657600" cy="512064"/>
          </a:xfrm>
        </p:spPr>
        <p:txBody>
          <a:bodyPr/>
          <a:lstStyle/>
          <a:p>
            <a:endParaRPr lang="fr-FR"/>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787488" y="4928702"/>
            <a:ext cx="812800" cy="517524"/>
          </a:xfrm>
        </p:spPr>
        <p:txBody>
          <a:bodyPr/>
          <a:lstStyle/>
          <a:p>
            <a:fld id="{67A25849-9095-485C-8758-7CC9FA5611B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3CE11D80-9DFC-4FD1-8EE6-9135879C3BD4}" type="datetime1">
              <a:rPr lang="fr-FR" smtClean="0"/>
              <a:pPr/>
              <a:t>11/10/2023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A25849-9095-485C-8758-7CC9FA5611B6}" type="slidenum">
              <a:rPr lang="fr-FR" smtClean="0"/>
              <a:pPr/>
              <a:t>‹N°›</a:t>
            </a:fld>
            <a:endParaRPr lang="fr-FR"/>
          </a:p>
        </p:txBody>
      </p:sp>
      <p:sp>
        <p:nvSpPr>
          <p:cNvPr id="9" name="Espace réservé du contenu 8"/>
          <p:cNvSpPr>
            <a:spLocks noGrp="1"/>
          </p:cNvSpPr>
          <p:nvPr>
            <p:ph sz="quarter" idx="1"/>
          </p:nvPr>
        </p:nvSpPr>
        <p:spPr>
          <a:xfrm>
            <a:off x="609600" y="1600200"/>
            <a:ext cx="48768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5693664" y="1600200"/>
            <a:ext cx="48768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100584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46D22563-79C0-40D1-873B-D4FBF959EDCE}" type="datetime1">
              <a:rPr lang="fr-FR" smtClean="0"/>
              <a:pPr/>
              <a:t>11/10/2023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7A25849-9095-485C-8758-7CC9FA5611B6}" type="slidenum">
              <a:rPr lang="fr-FR" smtClean="0"/>
              <a:pPr/>
              <a:t>‹N°›</a:t>
            </a:fld>
            <a:endParaRPr lang="fr-FR"/>
          </a:p>
        </p:txBody>
      </p:sp>
      <p:sp>
        <p:nvSpPr>
          <p:cNvPr id="11" name="Espace réservé du contenu 10"/>
          <p:cNvSpPr>
            <a:spLocks noGrp="1"/>
          </p:cNvSpPr>
          <p:nvPr>
            <p:ph sz="quarter" idx="2"/>
          </p:nvPr>
        </p:nvSpPr>
        <p:spPr>
          <a:xfrm>
            <a:off x="609600" y="2362200"/>
            <a:ext cx="48768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5829300" y="2362200"/>
            <a:ext cx="48768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5DAED85A-8DCB-4437-A6E9-0363FBB23DB4}" type="datetime1">
              <a:rPr lang="fr-FR" smtClean="0"/>
              <a:pPr/>
              <a:t>11/10/2023</a:t>
            </a:fld>
            <a:endParaRPr lang="fr-FR"/>
          </a:p>
        </p:txBody>
      </p:sp>
      <p:sp>
        <p:nvSpPr>
          <p:cNvPr id="7" name="Espace réservé du numéro de diapositive 6"/>
          <p:cNvSpPr>
            <a:spLocks noGrp="1"/>
          </p:cNvSpPr>
          <p:nvPr>
            <p:ph type="sldNum" sz="quarter" idx="11"/>
          </p:nvPr>
        </p:nvSpPr>
        <p:spPr/>
        <p:txBody>
          <a:bodyPr rtlCol="0"/>
          <a:lstStyle/>
          <a:p>
            <a:fld id="{67A25849-9095-485C-8758-7CC9FA5611B6}"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9D5A6A9-776C-4F36-B7E5-F6C6A08967E4}" type="datetime1">
              <a:rPr lang="fr-FR" smtClean="0"/>
              <a:pPr/>
              <a:t>11/10/2023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7A25849-9095-485C-8758-7CC9FA5611B6}" type="slidenum">
              <a:rPr lang="fr-FR" smtClean="0"/>
              <a:pPr/>
              <a:t>‹N°›</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406400" y="274320"/>
            <a:ext cx="75184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354A0CFB-9889-4F07-951B-2D1CC3757A37}" type="datetime1">
              <a:rPr lang="fr-FR" smtClean="0"/>
              <a:pPr/>
              <a:t>11/10/2023</a:t>
            </a:fld>
            <a:endParaRPr lang="fr-FR"/>
          </a:p>
        </p:txBody>
      </p:sp>
      <p:sp>
        <p:nvSpPr>
          <p:cNvPr id="22" name="Espace réservé du numéro de diapositive 21"/>
          <p:cNvSpPr>
            <a:spLocks noGrp="1"/>
          </p:cNvSpPr>
          <p:nvPr>
            <p:ph type="sldNum" sz="quarter" idx="15"/>
          </p:nvPr>
        </p:nvSpPr>
        <p:spPr/>
        <p:txBody>
          <a:bodyPr rtlCol="0"/>
          <a:lstStyle/>
          <a:p>
            <a:fld id="{67A25849-9095-485C-8758-7CC9FA5611B6}"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5518404" y="3124200"/>
            <a:ext cx="6309360" cy="6096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0BB4392D-B735-49C8-A45E-A326C2BEE0EF}" type="datetime1">
              <a:rPr lang="fr-FR" smtClean="0"/>
              <a:pPr/>
              <a:t>11/10/2023</a:t>
            </a:fld>
            <a:endParaRPr lang="fr-FR"/>
          </a:p>
        </p:txBody>
      </p:sp>
      <p:sp>
        <p:nvSpPr>
          <p:cNvPr id="18" name="Espace réservé du numéro de diapositive 17"/>
          <p:cNvSpPr>
            <a:spLocks noGrp="1"/>
          </p:cNvSpPr>
          <p:nvPr>
            <p:ph type="sldNum" sz="quarter" idx="11"/>
          </p:nvPr>
        </p:nvSpPr>
        <p:spPr/>
        <p:txBody>
          <a:bodyPr rtlCol="0"/>
          <a:lstStyle/>
          <a:p>
            <a:fld id="{67A25849-9095-485C-8758-7CC9FA5611B6}"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609600" y="274638"/>
            <a:ext cx="99568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5D466239-A3D2-4B64-AC59-FB6436AE8FB4}" type="datetime1">
              <a:rPr lang="fr-FR" smtClean="0"/>
              <a:pPr/>
              <a:t>11/10/2023</a:t>
            </a:fld>
            <a:endParaRPr lang="fr-FR"/>
          </a:p>
        </p:txBody>
      </p:sp>
      <p:sp>
        <p:nvSpPr>
          <p:cNvPr id="3" name="Espace réservé du pied de page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7A25849-9095-485C-8758-7CC9FA5611B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mc:Choice xmlns:p14="http://schemas.microsoft.com/office/powerpoint/2010/main" Requires="p14">
      <p:transition spd="slow" p14:dur="2000" advTm="5000"/>
    </mc:Choice>
    <mc:Fallback>
      <p:transition spd="slow" advTm="5000"/>
    </mc:Fallback>
  </mc:AlternateConten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73.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48000" y="2572390"/>
            <a:ext cx="8229600" cy="1368981"/>
          </a:xfrm>
        </p:spPr>
        <p:txBody>
          <a:bodyPr/>
          <a:lstStyle/>
          <a:p>
            <a:pPr algn="ctr"/>
            <a:r>
              <a:rPr lang="fr-FR" sz="6600" dirty="0" smtClean="0">
                <a:solidFill>
                  <a:srgbClr val="FF0000"/>
                </a:solidFill>
              </a:rPr>
              <a:t>Mécanique</a:t>
            </a:r>
            <a:endParaRPr lang="fr-FR" sz="6600" dirty="0">
              <a:solidFill>
                <a:srgbClr val="FF0000"/>
              </a:solidFill>
            </a:endParaRPr>
          </a:p>
        </p:txBody>
      </p:sp>
      <p:sp>
        <p:nvSpPr>
          <p:cNvPr id="3" name="Sous-titre 2"/>
          <p:cNvSpPr>
            <a:spLocks noGrp="1"/>
          </p:cNvSpPr>
          <p:nvPr>
            <p:ph type="subTitle" idx="1"/>
          </p:nvPr>
        </p:nvSpPr>
        <p:spPr/>
        <p:txBody>
          <a:bodyPr>
            <a:normAutofit lnSpcReduction="10000"/>
          </a:bodyPr>
          <a:lstStyle/>
          <a:p>
            <a:r>
              <a:rPr lang="fr-FR" dirty="0" smtClean="0"/>
              <a:t>Informatique et technologies</a:t>
            </a:r>
          </a:p>
          <a:p>
            <a:endParaRPr lang="fr-FR" dirty="0" smtClean="0"/>
          </a:p>
          <a:p>
            <a:endParaRPr lang="fr-FR" dirty="0" smtClean="0"/>
          </a:p>
          <a:p>
            <a:r>
              <a:rPr lang="fr-FR" dirty="0" smtClean="0"/>
              <a:t>RANDRIANANDRAINA </a:t>
            </a:r>
            <a:r>
              <a:rPr lang="fr-FR" dirty="0" err="1" smtClean="0"/>
              <a:t>Hery</a:t>
            </a:r>
            <a:r>
              <a:rPr lang="fr-FR" dirty="0" smtClean="0"/>
              <a:t> </a:t>
            </a:r>
            <a:r>
              <a:rPr lang="fr-FR" dirty="0" err="1" smtClean="0"/>
              <a:t>Zo</a:t>
            </a:r>
            <a:r>
              <a:rPr lang="fr-FR" dirty="0" smtClean="0"/>
              <a:t> – 2023</a:t>
            </a:r>
            <a:endParaRPr lang="fr-FR" dirty="0"/>
          </a:p>
        </p:txBody>
      </p:sp>
      <p:sp>
        <p:nvSpPr>
          <p:cNvPr id="4" name="Titre 1"/>
          <p:cNvSpPr txBox="1">
            <a:spLocks/>
          </p:cNvSpPr>
          <p:nvPr/>
        </p:nvSpPr>
        <p:spPr>
          <a:xfrm>
            <a:off x="3052920" y="518724"/>
            <a:ext cx="8229600" cy="18943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000" b="1" i="0" u="none" strike="noStrike" kern="1200" cap="small" spc="0" normalizeH="0" baseline="0" noProof="0" dirty="0" smtClean="0">
                <a:ln>
                  <a:noFill/>
                </a:ln>
                <a:solidFill>
                  <a:schemeClr val="tx2"/>
                </a:solidFill>
                <a:effectLst/>
                <a:uLnTx/>
                <a:uFillTx/>
                <a:latin typeface="+mj-lt"/>
                <a:ea typeface="+mj-ea"/>
                <a:cs typeface="+mj-cs"/>
              </a:rPr>
              <a:t>Université d’Antananarivo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000" b="1" i="0" u="none" strike="noStrike" kern="1200" cap="small" spc="0" normalizeH="0" baseline="0" noProof="0" dirty="0" smtClean="0">
                <a:ln>
                  <a:noFill/>
                </a:ln>
                <a:solidFill>
                  <a:schemeClr val="tx2"/>
                </a:solidFill>
                <a:effectLst/>
                <a:uLnTx/>
                <a:uFillTx/>
                <a:latin typeface="+mj-lt"/>
                <a:ea typeface="+mj-ea"/>
                <a:cs typeface="+mj-cs"/>
              </a:rPr>
              <a:t>Sciences</a:t>
            </a:r>
            <a:r>
              <a:rPr kumimoji="0" lang="fr-FR" sz="3000" b="1" i="0" u="none" strike="noStrike" kern="1200" cap="small" spc="0" normalizeH="0" noProof="0" dirty="0" smtClean="0">
                <a:ln>
                  <a:noFill/>
                </a:ln>
                <a:solidFill>
                  <a:schemeClr val="tx2"/>
                </a:solidFill>
                <a:effectLst/>
                <a:uLnTx/>
                <a:uFillTx/>
                <a:latin typeface="+mj-lt"/>
                <a:ea typeface="+mj-ea"/>
                <a:cs typeface="+mj-cs"/>
              </a:rPr>
              <a:t> et technologies</a:t>
            </a:r>
          </a:p>
          <a:p>
            <a:pPr marL="0" marR="0" lvl="0" indent="0" algn="l" defTabSz="914400" rtl="0" eaLnBrk="1" fontAlgn="auto" latinLnBrk="0" hangingPunct="1">
              <a:lnSpc>
                <a:spcPct val="100000"/>
              </a:lnSpc>
              <a:spcBef>
                <a:spcPct val="0"/>
              </a:spcBef>
              <a:spcAft>
                <a:spcPts val="0"/>
              </a:spcAft>
              <a:buClrTx/>
              <a:buSzTx/>
              <a:buFontTx/>
              <a:buNone/>
              <a:tabLst/>
              <a:defRPr/>
            </a:pPr>
            <a:r>
              <a:rPr lang="fr-FR" sz="3000" b="1" cap="small" baseline="0" dirty="0" smtClean="0">
                <a:solidFill>
                  <a:schemeClr val="tx2"/>
                </a:solidFill>
                <a:latin typeface="+mj-lt"/>
                <a:ea typeface="+mj-ea"/>
                <a:cs typeface="+mj-cs"/>
              </a:rPr>
              <a:t>Informatique</a:t>
            </a:r>
            <a:r>
              <a:rPr lang="fr-FR" sz="3000" b="1" cap="small" dirty="0" smtClean="0">
                <a:solidFill>
                  <a:schemeClr val="tx2"/>
                </a:solidFill>
                <a:latin typeface="+mj-lt"/>
                <a:ea typeface="+mj-ea"/>
                <a:cs typeface="+mj-cs"/>
              </a:rPr>
              <a:t> et technologies</a:t>
            </a:r>
            <a:endParaRPr kumimoji="0" lang="fr-FR" sz="30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Introduction à la cinématique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marL="342900" indent="-342900">
              <a:spcBef>
                <a:spcPts val="2400"/>
              </a:spcBef>
              <a:buNone/>
            </a:pPr>
            <a:r>
              <a:rPr lang="fr-FR" b="1" kern="0" dirty="0" smtClean="0">
                <a:solidFill>
                  <a:srgbClr val="FF0000"/>
                </a:solidFill>
                <a:latin typeface="Cambria"/>
                <a:ea typeface="Times New Roman"/>
                <a:cs typeface="Times New Roman"/>
              </a:rPr>
              <a:t>I.2. Repérer un point dans l’espace</a:t>
            </a:r>
          </a:p>
          <a:p>
            <a:pPr algn="just">
              <a:buNone/>
            </a:pPr>
            <a:r>
              <a:rPr lang="fr-FR" sz="2000" b="1" i="1" dirty="0" smtClean="0"/>
              <a:t>	I.2.2. Référentiel </a:t>
            </a:r>
          </a:p>
          <a:p>
            <a:pPr algn="just"/>
            <a:r>
              <a:rPr lang="fr-FR" sz="2000" dirty="0" smtClean="0"/>
              <a:t>Pour définir des différents points de l’espace géométrique, un observateur utilisera un repère d’espace et une horloge pour mesurer le temps. Ce repère espace-temps est appelé référentiel. </a:t>
            </a:r>
          </a:p>
          <a:p>
            <a:pPr algn="just"/>
            <a:endParaRPr lang="fr-FR" sz="2000" dirty="0" smtClean="0"/>
          </a:p>
          <a:p>
            <a:pPr algn="ctr">
              <a:buNone/>
            </a:pPr>
            <a:r>
              <a:rPr lang="fr-FR" sz="2000" b="1" dirty="0" smtClean="0"/>
              <a:t>Référentiel = Repère d’espace + Repère de temps</a:t>
            </a:r>
          </a:p>
          <a:p>
            <a:pPr algn="ctr">
              <a:buNone/>
            </a:pPr>
            <a:endParaRPr lang="fr-FR" sz="2000" dirty="0" smtClean="0"/>
          </a:p>
          <a:p>
            <a:pPr algn="just"/>
            <a:r>
              <a:rPr lang="fr-FR" sz="2000" dirty="0" smtClean="0"/>
              <a:t>Dans un problème de mécanique, il est fondamental de préciser le référentiel choisi. Ce choix dépendra du problème étudié et en particulier ses symétries ou bien les quantités que l’on cherche à déterminer.</a:t>
            </a:r>
          </a:p>
          <a:p>
            <a:pPr algn="just"/>
            <a:endParaRPr lang="fr-FR" sz="2000" dirty="0" smtClean="0"/>
          </a:p>
          <a:p>
            <a:pPr algn="just">
              <a:buNone/>
            </a:pPr>
            <a:endParaRPr lang="fr-FR" sz="2000" dirty="0" smtClean="0"/>
          </a:p>
          <a:p>
            <a:pPr marL="342900" indent="-342900">
              <a:spcBef>
                <a:spcPts val="2400"/>
              </a:spcBef>
              <a:buNone/>
            </a:pPr>
            <a:r>
              <a:rPr lang="fr-FR" b="1" kern="0" dirty="0" smtClean="0">
                <a:solidFill>
                  <a:srgbClr val="FF0000"/>
                </a:solidFill>
                <a:latin typeface="Cambria"/>
                <a:ea typeface="Times New Roman"/>
                <a:cs typeface="Times New Roman"/>
              </a:rPr>
              <a:t>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10</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8" name="Image 7"/>
          <p:cNvPicPr/>
          <p:nvPr/>
        </p:nvPicPr>
        <p:blipFill>
          <a:blip r:embed="rId2"/>
          <a:srcRect/>
          <a:stretch>
            <a:fillRect/>
          </a:stretch>
        </p:blipFill>
        <p:spPr bwMode="auto">
          <a:xfrm>
            <a:off x="4601153" y="4367049"/>
            <a:ext cx="3045110" cy="227007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Introduction à la cinématique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marL="342900" indent="-342900">
              <a:spcBef>
                <a:spcPts val="2400"/>
              </a:spcBef>
              <a:buNone/>
            </a:pPr>
            <a:r>
              <a:rPr lang="fr-FR" b="1" kern="0" dirty="0" smtClean="0">
                <a:solidFill>
                  <a:srgbClr val="FF0000"/>
                </a:solidFill>
                <a:latin typeface="Cambria"/>
                <a:ea typeface="Times New Roman"/>
                <a:cs typeface="Times New Roman"/>
              </a:rPr>
              <a:t>I.3. Système de coordonnées</a:t>
            </a:r>
          </a:p>
          <a:p>
            <a:pPr algn="just"/>
            <a:r>
              <a:rPr lang="fr-FR" sz="2000" dirty="0" smtClean="0"/>
              <a:t>On exprime la position d’un objet par rapport à un système de coordonnées qui est constitué d’un ensemble de trois axes dont chacun correspond à une direction de l’espace et qui est considéré comme fixe par rapport à un repère d’espace. On dit que le système de coordonnées est lié au repère. Dans la suite, nous allons utiliser les systèmes de coordonnées suivants : </a:t>
            </a:r>
          </a:p>
          <a:p>
            <a:pPr lvl="2" algn="just">
              <a:buFont typeface="Wingdings" pitchFamily="2" charset="2"/>
              <a:buChar char="v"/>
            </a:pPr>
            <a:r>
              <a:rPr lang="fr-FR" sz="2000" dirty="0" smtClean="0"/>
              <a:t>Cartésien </a:t>
            </a:r>
          </a:p>
          <a:p>
            <a:pPr lvl="2" algn="just">
              <a:buFont typeface="Wingdings" pitchFamily="2" charset="2"/>
              <a:buChar char="v"/>
            </a:pPr>
            <a:r>
              <a:rPr lang="fr-FR" sz="2000" dirty="0" smtClean="0"/>
              <a:t>Polaire (cylindrique à 2D) </a:t>
            </a:r>
          </a:p>
          <a:p>
            <a:pPr lvl="2" algn="just">
              <a:buFont typeface="Wingdings" pitchFamily="2" charset="2"/>
              <a:buChar char="v"/>
            </a:pPr>
            <a:r>
              <a:rPr lang="fr-FR" sz="2000" dirty="0" smtClean="0"/>
              <a:t>Cylindrique </a:t>
            </a:r>
          </a:p>
          <a:p>
            <a:pPr lvl="2" algn="just">
              <a:buFont typeface="Wingdings" pitchFamily="2" charset="2"/>
              <a:buChar char="v"/>
            </a:pPr>
            <a:r>
              <a:rPr lang="fr-FR" sz="2000" dirty="0" smtClean="0"/>
              <a:t>Sphérique </a:t>
            </a:r>
          </a:p>
          <a:p>
            <a:pPr algn="just"/>
            <a:r>
              <a:rPr lang="fr-FR" sz="2000" dirty="0" smtClean="0"/>
              <a:t>Un système ne possédant pas de symétrie particulière sera décrit en général avec des coordonnées cartésiennes. </a:t>
            </a:r>
          </a:p>
          <a:p>
            <a:pPr algn="just"/>
            <a:r>
              <a:rPr lang="fr-FR" sz="2000" dirty="0" smtClean="0"/>
              <a:t>Un système possédant une symétrie axiale sera généralement étudié avec des coordonnées cylindriques (2D =&gt; polaire). </a:t>
            </a:r>
          </a:p>
          <a:p>
            <a:pPr algn="just"/>
            <a:r>
              <a:rPr lang="fr-FR" sz="2000" dirty="0" smtClean="0"/>
              <a:t>Un système possédant une symétrie centrale sera généralement étudié avec des coordonnées sphériques.</a:t>
            </a:r>
          </a:p>
          <a:p>
            <a:pPr algn="just"/>
            <a:endParaRPr lang="fr-FR" sz="2000" dirty="0" smtClean="0"/>
          </a:p>
          <a:p>
            <a:pPr algn="just"/>
            <a:endParaRPr lang="fr-FR" sz="2000" dirty="0" smtClean="0"/>
          </a:p>
          <a:p>
            <a:pPr algn="just">
              <a:buNone/>
            </a:pPr>
            <a:endParaRPr lang="fr-FR" sz="2000" dirty="0" smtClean="0"/>
          </a:p>
          <a:p>
            <a:pPr marL="342900" indent="-342900">
              <a:spcBef>
                <a:spcPts val="2400"/>
              </a:spcBef>
              <a:buNone/>
            </a:pPr>
            <a:r>
              <a:rPr lang="fr-FR" b="1" kern="0" dirty="0" smtClean="0">
                <a:solidFill>
                  <a:srgbClr val="FF0000"/>
                </a:solidFill>
                <a:latin typeface="Cambria"/>
                <a:ea typeface="Times New Roman"/>
                <a:cs typeface="Times New Roman"/>
              </a:rPr>
              <a:t>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11</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Introduction à la cinématique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marL="342900" indent="-342900">
              <a:spcBef>
                <a:spcPts val="2400"/>
              </a:spcBef>
              <a:buNone/>
            </a:pPr>
            <a:r>
              <a:rPr lang="fr-FR" b="1" kern="0" dirty="0" smtClean="0">
                <a:solidFill>
                  <a:srgbClr val="FF0000"/>
                </a:solidFill>
                <a:latin typeface="Cambria"/>
                <a:ea typeface="Times New Roman"/>
                <a:cs typeface="Times New Roman"/>
              </a:rPr>
              <a:t>I.4. Position et trajectoire</a:t>
            </a:r>
          </a:p>
          <a:p>
            <a:pPr algn="just"/>
            <a:r>
              <a:rPr lang="fr-FR" sz="2000" dirty="0" smtClean="0"/>
              <a:t>La trajectoire d’un point M par rapport au référentiel R est l’ensemble des positions successives occupées par le mobile. C’est une ligne continue qui relie le point de départ au point. </a:t>
            </a:r>
          </a:p>
          <a:p>
            <a:pPr lvl="2" algn="just"/>
            <a:r>
              <a:rPr lang="fr-FR" sz="2000" dirty="0" smtClean="0"/>
              <a:t>La trajectoire définit la nature du mouvement. </a:t>
            </a:r>
          </a:p>
          <a:p>
            <a:pPr lvl="2" algn="just"/>
            <a:r>
              <a:rPr lang="fr-FR" sz="2000" dirty="0" smtClean="0"/>
              <a:t>Si la trajectoire est rectiligne, le mouvement est rectiligne </a:t>
            </a:r>
          </a:p>
          <a:p>
            <a:pPr lvl="2" algn="just"/>
            <a:r>
              <a:rPr lang="fr-FR" sz="2000" dirty="0" smtClean="0"/>
              <a:t>et si elle est curviligne le mouvement est curviligne.</a:t>
            </a:r>
          </a:p>
          <a:p>
            <a:pPr algn="just"/>
            <a:r>
              <a:rPr lang="fr-FR" sz="2000" dirty="0" smtClean="0"/>
              <a:t>La position d’un mobile à un instant t est déterminée, par rapport à un repère, par un vecteur 𝑂M qu’on appelle vecteur position. Son origine est le centre du repère O et son extrémité est le mobile M. Suivant le repère cartésien dans l’espace,	 	le vecteur position s’écrit : </a:t>
            </a:r>
          </a:p>
          <a:p>
            <a:pPr algn="just"/>
            <a:endParaRPr lang="fr-FR" sz="2000" dirty="0" smtClean="0"/>
          </a:p>
          <a:p>
            <a:pPr algn="just"/>
            <a:endParaRPr lang="fr-FR" sz="2000" dirty="0" smtClean="0"/>
          </a:p>
          <a:p>
            <a:pPr algn="just">
              <a:buNone/>
            </a:pPr>
            <a:r>
              <a:rPr lang="fr-FR" sz="2000" dirty="0" smtClean="0"/>
              <a:t>				Avec </a:t>
            </a:r>
          </a:p>
          <a:p>
            <a:pPr algn="just"/>
            <a:endParaRPr lang="fr-FR" sz="2000" dirty="0" smtClean="0"/>
          </a:p>
          <a:p>
            <a:pPr algn="just"/>
            <a:endParaRPr lang="fr-FR" sz="2000" dirty="0" smtClean="0"/>
          </a:p>
          <a:p>
            <a:pPr algn="just">
              <a:buNone/>
            </a:pPr>
            <a:endParaRPr lang="fr-FR" sz="2000" dirty="0" smtClean="0"/>
          </a:p>
          <a:p>
            <a:pPr marL="342900" indent="-342900">
              <a:spcBef>
                <a:spcPts val="2400"/>
              </a:spcBef>
              <a:buNone/>
            </a:pPr>
            <a:r>
              <a:rPr lang="fr-FR" b="1" kern="0" dirty="0" smtClean="0">
                <a:solidFill>
                  <a:srgbClr val="FF0000"/>
                </a:solidFill>
                <a:latin typeface="Cambria"/>
                <a:ea typeface="Times New Roman"/>
                <a:cs typeface="Times New Roman"/>
              </a:rPr>
              <a:t>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12</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667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22827" y="3874094"/>
            <a:ext cx="1261241" cy="475550"/>
          </a:xfrm>
          <a:prstGeom prst="rect">
            <a:avLst/>
          </a:prstGeom>
          <a:noFill/>
        </p:spPr>
      </p:pic>
      <p:pic>
        <p:nvPicPr>
          <p:cNvPr id="8" name="Image 7"/>
          <p:cNvPicPr/>
          <p:nvPr/>
        </p:nvPicPr>
        <p:blipFill>
          <a:blip r:embed="rId3"/>
          <a:srcRect/>
          <a:stretch>
            <a:fillRect/>
          </a:stretch>
        </p:blipFill>
        <p:spPr bwMode="auto">
          <a:xfrm>
            <a:off x="4603542" y="4356379"/>
            <a:ext cx="2979682" cy="593999"/>
          </a:xfrm>
          <a:prstGeom prst="rect">
            <a:avLst/>
          </a:prstGeom>
          <a:noFill/>
          <a:ln w="9525">
            <a:noFill/>
            <a:miter lim="800000"/>
            <a:headEnd/>
            <a:tailEnd/>
          </a:ln>
        </p:spPr>
      </p:pic>
      <p:pic>
        <p:nvPicPr>
          <p:cNvPr id="9" name="Image 8"/>
          <p:cNvPicPr/>
          <p:nvPr/>
        </p:nvPicPr>
        <p:blipFill>
          <a:blip r:embed="rId4"/>
          <a:srcRect r="12157"/>
          <a:stretch>
            <a:fillRect/>
          </a:stretch>
        </p:blipFill>
        <p:spPr bwMode="auto">
          <a:xfrm>
            <a:off x="4824251" y="5249919"/>
            <a:ext cx="2527739" cy="52765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Introduction à la cinématique </a:t>
            </a:r>
            <a:endParaRPr lang="fr-FR" b="1" dirty="0"/>
          </a:p>
        </p:txBody>
      </p:sp>
      <p:sp>
        <p:nvSpPr>
          <p:cNvPr id="3" name="Espace réservé du contenu 2"/>
          <p:cNvSpPr>
            <a:spLocks noGrp="1"/>
          </p:cNvSpPr>
          <p:nvPr>
            <p:ph sz="quarter" idx="1"/>
          </p:nvPr>
        </p:nvSpPr>
        <p:spPr>
          <a:xfrm>
            <a:off x="609599" y="678426"/>
            <a:ext cx="5523187" cy="5943600"/>
          </a:xfrm>
        </p:spPr>
        <p:txBody>
          <a:bodyPr>
            <a:noAutofit/>
          </a:bodyPr>
          <a:lstStyle/>
          <a:p>
            <a:pPr marL="342900" indent="-342900">
              <a:spcBef>
                <a:spcPts val="2400"/>
              </a:spcBef>
              <a:buNone/>
            </a:pPr>
            <a:r>
              <a:rPr lang="fr-FR" b="1" kern="0" dirty="0" smtClean="0">
                <a:solidFill>
                  <a:srgbClr val="FF0000"/>
                </a:solidFill>
                <a:latin typeface="Cambria"/>
                <a:ea typeface="Times New Roman"/>
                <a:cs typeface="Times New Roman"/>
              </a:rPr>
              <a:t>I.4. Position et trajectoire</a:t>
            </a:r>
          </a:p>
          <a:p>
            <a:pPr algn="just"/>
            <a:r>
              <a:rPr lang="fr-FR" sz="2000" dirty="0" smtClean="0"/>
              <a:t>Les composantes x, y et z du vecteur position dans la base cartésienne sont les coordonnées cartésiennes du mobile M. </a:t>
            </a:r>
          </a:p>
          <a:p>
            <a:pPr algn="just"/>
            <a:r>
              <a:rPr lang="fr-FR" sz="2000" dirty="0" smtClean="0"/>
              <a:t>Ces coordonnées changent avec le temps car le mobile M est en mouvement : x(t), y(t), z(t). </a:t>
            </a:r>
          </a:p>
          <a:p>
            <a:pPr algn="just"/>
            <a:r>
              <a:rPr lang="fr-FR" sz="2000" dirty="0" smtClean="0"/>
              <a:t>Les fonctions x(t), y(t) et z(t) sont appelées les équations horaires du mouvement. </a:t>
            </a:r>
          </a:p>
          <a:p>
            <a:pPr algn="just"/>
            <a:endParaRPr lang="fr-FR" sz="2000" dirty="0" smtClean="0"/>
          </a:p>
          <a:p>
            <a:pPr algn="just"/>
            <a:endParaRPr lang="fr-FR" sz="2000" dirty="0" smtClean="0"/>
          </a:p>
          <a:p>
            <a:pPr algn="just">
              <a:buNone/>
            </a:pPr>
            <a:endParaRPr lang="fr-FR" sz="2000" dirty="0" smtClean="0"/>
          </a:p>
          <a:p>
            <a:pPr marL="342900" indent="-342900">
              <a:spcBef>
                <a:spcPts val="2400"/>
              </a:spcBef>
              <a:buNone/>
            </a:pPr>
            <a:r>
              <a:rPr lang="fr-FR" b="1" kern="0" dirty="0" smtClean="0">
                <a:solidFill>
                  <a:srgbClr val="FF0000"/>
                </a:solidFill>
                <a:latin typeface="Cambria"/>
                <a:ea typeface="Times New Roman"/>
                <a:cs typeface="Times New Roman"/>
              </a:rPr>
              <a:t>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13</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0" name="Image 9"/>
          <p:cNvPicPr/>
          <p:nvPr/>
        </p:nvPicPr>
        <p:blipFill>
          <a:blip r:embed="rId2"/>
          <a:srcRect/>
          <a:stretch>
            <a:fillRect/>
          </a:stretch>
        </p:blipFill>
        <p:spPr bwMode="auto">
          <a:xfrm>
            <a:off x="6148553" y="1198179"/>
            <a:ext cx="5530904" cy="565982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solidFill>
                  <a:schemeClr val="bg1">
                    <a:lumMod val="75000"/>
                  </a:schemeClr>
                </a:solidFill>
              </a:rPr>
              <a:t>Contenu </a:t>
            </a:r>
            <a:endParaRPr lang="fr-FR" b="1" dirty="0">
              <a:solidFill>
                <a:schemeClr val="bg1">
                  <a:lumMod val="75000"/>
                </a:schemeClr>
              </a:solidFill>
            </a:endParaRPr>
          </a:p>
        </p:txBody>
      </p:sp>
      <p:sp>
        <p:nvSpPr>
          <p:cNvPr id="3" name="Espace réservé du contenu 2"/>
          <p:cNvSpPr>
            <a:spLocks noGrp="1"/>
          </p:cNvSpPr>
          <p:nvPr>
            <p:ph sz="quarter" idx="1"/>
          </p:nvPr>
        </p:nvSpPr>
        <p:spPr>
          <a:xfrm>
            <a:off x="609599" y="678426"/>
            <a:ext cx="11012129" cy="5943600"/>
          </a:xfrm>
        </p:spPr>
        <p:txBody>
          <a:bodyPr>
            <a:normAutofit/>
          </a:bodyPr>
          <a:lstStyle/>
          <a:p>
            <a:pPr marL="0" indent="0" algn="just">
              <a:buFont typeface="Wingdings" pitchFamily="2" charset="2"/>
              <a:buChar char="v"/>
            </a:pPr>
            <a:r>
              <a:rPr lang="fr-FR" sz="3600" dirty="0" smtClean="0">
                <a:solidFill>
                  <a:schemeClr val="bg1">
                    <a:lumMod val="75000"/>
                  </a:schemeClr>
                </a:solidFill>
              </a:rPr>
              <a:t> Introduction à la cinématique</a:t>
            </a:r>
          </a:p>
          <a:p>
            <a:pPr marL="0" indent="0" algn="just">
              <a:buFont typeface="Wingdings" pitchFamily="2" charset="2"/>
              <a:buChar char="v"/>
            </a:pPr>
            <a:r>
              <a:rPr lang="fr-FR" sz="3600" dirty="0" smtClean="0">
                <a:solidFill>
                  <a:schemeClr val="bg1">
                    <a:lumMod val="75000"/>
                  </a:schemeClr>
                </a:solidFill>
              </a:rPr>
              <a:t> </a:t>
            </a:r>
            <a:r>
              <a:rPr lang="fr-FR" sz="3600" b="1" dirty="0" smtClean="0"/>
              <a:t>Equations en coordonnées cartésiennes</a:t>
            </a:r>
          </a:p>
          <a:p>
            <a:pPr marL="0" indent="0" algn="just">
              <a:buFont typeface="Wingdings" pitchFamily="2" charset="2"/>
              <a:buChar char="v"/>
            </a:pPr>
            <a:r>
              <a:rPr lang="fr-FR" sz="3600" dirty="0" smtClean="0">
                <a:solidFill>
                  <a:schemeClr val="bg1">
                    <a:lumMod val="75000"/>
                  </a:schemeClr>
                </a:solidFill>
              </a:rPr>
              <a:t> Etude de quelques mouvements particuliers</a:t>
            </a:r>
          </a:p>
          <a:p>
            <a:pPr marL="0" indent="0" algn="just">
              <a:buFont typeface="Wingdings" pitchFamily="2" charset="2"/>
              <a:buChar char="v"/>
            </a:pPr>
            <a:r>
              <a:rPr lang="fr-FR" sz="3600" dirty="0" smtClean="0">
                <a:solidFill>
                  <a:schemeClr val="bg1">
                    <a:lumMod val="75000"/>
                  </a:schemeClr>
                </a:solidFill>
              </a:rPr>
              <a:t> Changement de base</a:t>
            </a:r>
          </a:p>
          <a:p>
            <a:pPr marL="0" indent="0" algn="just">
              <a:buFont typeface="Wingdings" pitchFamily="2" charset="2"/>
              <a:buChar char="v"/>
            </a:pPr>
            <a:r>
              <a:rPr lang="fr-FR" sz="3600" dirty="0" smtClean="0">
                <a:solidFill>
                  <a:schemeClr val="bg1">
                    <a:lumMod val="75000"/>
                  </a:schemeClr>
                </a:solidFill>
              </a:rPr>
              <a:t> Différents systèmes de coordonnées </a:t>
            </a:r>
          </a:p>
          <a:p>
            <a:pPr algn="just">
              <a:buNone/>
            </a:pPr>
            <a:endParaRPr lang="fr-FR" sz="3600" dirty="0" smtClean="0">
              <a:solidFill>
                <a:schemeClr val="bg1">
                  <a:lumMod val="75000"/>
                </a:schemeClr>
              </a:solidFill>
            </a:endParaRPr>
          </a:p>
          <a:p>
            <a:pPr algn="just"/>
            <a:endParaRPr lang="fr-FR" sz="3600" dirty="0" smtClean="0">
              <a:solidFill>
                <a:schemeClr val="bg1">
                  <a:lumMod val="75000"/>
                </a:schemeClr>
              </a:solidFill>
            </a:endParaRPr>
          </a:p>
          <a:p>
            <a:pPr algn="just">
              <a:buNone/>
            </a:pPr>
            <a:endParaRPr lang="fr-FR" sz="3600" dirty="0" smtClean="0">
              <a:solidFill>
                <a:schemeClr val="bg1">
                  <a:lumMod val="75000"/>
                </a:schemeClr>
              </a:solidFill>
            </a:endParaRPr>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14</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Equations en coordonnes Cartésiennes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II.1. Equation de la trajectoire</a:t>
            </a:r>
            <a:endParaRPr lang="fr-FR" sz="2000" dirty="0" smtClean="0"/>
          </a:p>
          <a:p>
            <a:pPr algn="just"/>
            <a:r>
              <a:rPr lang="fr-FR" sz="2000" dirty="0" smtClean="0"/>
              <a:t>C’est la relation qui lie les coordonnées du mobile x, y, z entre eux indépendamment du temps. Pour trouver l’équation de la trajectoire, il faut éliminer le temps entre les équations horaires. </a:t>
            </a:r>
          </a:p>
          <a:p>
            <a:pPr algn="just"/>
            <a:endParaRPr lang="fr-FR" sz="2000" dirty="0" smtClean="0"/>
          </a:p>
          <a:p>
            <a:pPr algn="just"/>
            <a:endParaRPr lang="fr-FR" sz="2000" dirty="0" smtClean="0"/>
          </a:p>
          <a:p>
            <a:pPr algn="just">
              <a:buNone/>
            </a:pPr>
            <a:endParaRPr lang="fr-FR" sz="2000" dirty="0" smtClean="0"/>
          </a:p>
          <a:p>
            <a:pPr marL="342900" indent="-342900">
              <a:spcBef>
                <a:spcPts val="2400"/>
              </a:spcBef>
              <a:buNone/>
            </a:pPr>
            <a:r>
              <a:rPr lang="fr-FR" b="1" kern="0" dirty="0" smtClean="0">
                <a:solidFill>
                  <a:srgbClr val="FF0000"/>
                </a:solidFill>
                <a:latin typeface="Cambria"/>
                <a:ea typeface="Times New Roman"/>
                <a:cs typeface="Times New Roman"/>
              </a:rPr>
              <a:t>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15</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0" name="Image 9"/>
          <p:cNvPicPr/>
          <p:nvPr/>
        </p:nvPicPr>
        <p:blipFill>
          <a:blip r:embed="rId2"/>
          <a:srcRect/>
          <a:stretch>
            <a:fillRect/>
          </a:stretch>
        </p:blipFill>
        <p:spPr bwMode="auto">
          <a:xfrm>
            <a:off x="220711" y="2538261"/>
            <a:ext cx="8150772" cy="3247697"/>
          </a:xfrm>
          <a:prstGeom prst="rect">
            <a:avLst/>
          </a:prstGeom>
          <a:noFill/>
          <a:ln w="9525">
            <a:noFill/>
            <a:miter lim="800000"/>
            <a:headEnd/>
            <a:tailEnd/>
          </a:ln>
        </p:spPr>
      </p:pic>
      <p:pic>
        <p:nvPicPr>
          <p:cNvPr id="11" name="Image 10"/>
          <p:cNvPicPr/>
          <p:nvPr/>
        </p:nvPicPr>
        <p:blipFill>
          <a:blip r:embed="rId3"/>
          <a:srcRect/>
          <a:stretch>
            <a:fillRect/>
          </a:stretch>
        </p:blipFill>
        <p:spPr bwMode="auto">
          <a:xfrm>
            <a:off x="8355724" y="2304771"/>
            <a:ext cx="3396155" cy="338659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Equations en coordonnes Cartésiennes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II.2. Vitesse</a:t>
            </a:r>
          </a:p>
          <a:p>
            <a:pPr algn="just">
              <a:buNone/>
            </a:pPr>
            <a:r>
              <a:rPr lang="fr-FR" sz="2000" b="1" i="1" dirty="0" smtClean="0"/>
              <a:t>	II.2.1. Vitesse moyenne</a:t>
            </a:r>
          </a:p>
          <a:p>
            <a:pPr algn="just"/>
            <a:r>
              <a:rPr lang="fr-FR" sz="2000" dirty="0" smtClean="0"/>
              <a:t>La vitesse moyenne est la variation de la distance entre deux positions M</a:t>
            </a:r>
            <a:r>
              <a:rPr lang="fr-FR" sz="2000" baseline="-25000" dirty="0" smtClean="0"/>
              <a:t>1</a:t>
            </a:r>
            <a:r>
              <a:rPr lang="fr-FR" sz="2000" dirty="0" smtClean="0"/>
              <a:t>, M</a:t>
            </a:r>
            <a:r>
              <a:rPr lang="fr-FR" sz="2000" baseline="-25000" dirty="0" smtClean="0"/>
              <a:t>2</a:t>
            </a:r>
            <a:r>
              <a:rPr lang="fr-FR" sz="2000" dirty="0" smtClean="0"/>
              <a:t> occupées par le mobile par rapport au temps écoulé entre ces deux positions. Elle est définit comme suit : </a:t>
            </a:r>
          </a:p>
          <a:p>
            <a:pPr algn="just"/>
            <a:endParaRPr lang="fr-FR" sz="2000" dirty="0" smtClean="0"/>
          </a:p>
          <a:p>
            <a:pPr algn="just">
              <a:buNone/>
            </a:pPr>
            <a:r>
              <a:rPr lang="fr-FR" sz="2000" dirty="0" smtClean="0"/>
              <a:t>x</a:t>
            </a:r>
            <a:r>
              <a:rPr lang="fr-FR" sz="2000" baseline="-25000" dirty="0" smtClean="0"/>
              <a:t>1</a:t>
            </a:r>
            <a:r>
              <a:rPr lang="fr-FR" sz="2000" dirty="0" smtClean="0"/>
              <a:t> et x</a:t>
            </a:r>
            <a:r>
              <a:rPr lang="fr-FR" sz="2000" baseline="-25000" dirty="0" smtClean="0"/>
              <a:t>2</a:t>
            </a:r>
            <a:r>
              <a:rPr lang="fr-FR" sz="2000" dirty="0" smtClean="0"/>
              <a:t> sont respectivement les coordonnées de M</a:t>
            </a:r>
            <a:r>
              <a:rPr lang="fr-FR" sz="2000" baseline="-25000" dirty="0" smtClean="0"/>
              <a:t>1</a:t>
            </a:r>
            <a:r>
              <a:rPr lang="fr-FR" sz="2000" dirty="0" smtClean="0"/>
              <a:t>, M</a:t>
            </a:r>
            <a:r>
              <a:rPr lang="fr-FR" sz="2000" baseline="-25000" dirty="0" smtClean="0"/>
              <a:t>2</a:t>
            </a:r>
            <a:r>
              <a:rPr lang="fr-FR" sz="2000" dirty="0" smtClean="0"/>
              <a:t>. </a:t>
            </a:r>
          </a:p>
          <a:p>
            <a:pPr algn="just">
              <a:buNone/>
            </a:pPr>
            <a:r>
              <a:rPr lang="fr-FR" sz="2000" b="1" i="1" dirty="0" smtClean="0"/>
              <a:t>	II.2.2. Vitesse instantanée</a:t>
            </a:r>
          </a:p>
          <a:p>
            <a:pPr algn="just">
              <a:buNone/>
            </a:pPr>
            <a:r>
              <a:rPr lang="fr-FR" sz="2000" dirty="0" smtClean="0"/>
              <a:t>C’est la vitesse à un instant t donné et elle est définit comme suit : </a:t>
            </a:r>
          </a:p>
          <a:p>
            <a:pPr algn="just">
              <a:buNone/>
            </a:pPr>
            <a:endParaRPr lang="fr-FR" sz="2000" dirty="0" smtClean="0"/>
          </a:p>
          <a:p>
            <a:pPr marL="0" indent="0">
              <a:spcBef>
                <a:spcPts val="2400"/>
              </a:spcBef>
              <a:buNone/>
            </a:pPr>
            <a:r>
              <a:rPr lang="fr-FR" sz="2000" i="1" dirty="0" smtClean="0">
                <a:solidFill>
                  <a:srgbClr val="FF0000"/>
                </a:solidFill>
              </a:rPr>
              <a:t> </a:t>
            </a:r>
            <a:r>
              <a:rPr lang="fr-FR" sz="2000" b="1" i="1" dirty="0" smtClean="0">
                <a:solidFill>
                  <a:srgbClr val="FF0000"/>
                </a:solidFill>
              </a:rPr>
              <a:t>Le vecteur de la vitesse instantanée est tangent à la trajectoire et sa direction suivant la direction du mouvement</a:t>
            </a:r>
            <a:r>
              <a:rPr lang="fr-FR" sz="2000" dirty="0" smtClean="0"/>
              <a:t>. Sachant que : </a:t>
            </a:r>
          </a:p>
          <a:p>
            <a:pPr marL="0" indent="-342900">
              <a:spcBef>
                <a:spcPts val="2400"/>
              </a:spcBef>
              <a:buNone/>
            </a:pPr>
            <a:r>
              <a:rPr lang="fr-FR" sz="2000" dirty="0" smtClean="0"/>
              <a:t>Donc, les coordonnées du vecteur vitesse suivant les coordonnées cartésiennes sont : </a:t>
            </a:r>
          </a:p>
          <a:p>
            <a:pPr marL="342900" indent="-342900">
              <a:spcBef>
                <a:spcPts val="2400"/>
              </a:spcBef>
              <a:buNone/>
            </a:pPr>
            <a:endParaRPr lang="fr-FR" b="1" kern="0" dirty="0" smtClean="0">
              <a:solidFill>
                <a:srgbClr val="FF0000"/>
              </a:solidFill>
              <a:latin typeface="Cambria"/>
              <a:ea typeface="Times New Roman"/>
              <a:cs typeface="Times New Roman"/>
            </a:endParaRP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16</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9" name="Image 8"/>
          <p:cNvPicPr/>
          <p:nvPr/>
        </p:nvPicPr>
        <p:blipFill>
          <a:blip r:embed="rId2"/>
          <a:srcRect t="8444" b="17268"/>
          <a:stretch>
            <a:fillRect/>
          </a:stretch>
        </p:blipFill>
        <p:spPr bwMode="auto">
          <a:xfrm>
            <a:off x="3673398" y="2207170"/>
            <a:ext cx="4925246" cy="693683"/>
          </a:xfrm>
          <a:prstGeom prst="rect">
            <a:avLst/>
          </a:prstGeom>
          <a:noFill/>
          <a:ln w="9525">
            <a:noFill/>
            <a:miter lim="800000"/>
            <a:headEnd/>
            <a:tailEnd/>
          </a:ln>
        </p:spPr>
      </p:pic>
      <p:pic>
        <p:nvPicPr>
          <p:cNvPr id="12" name="Image 11"/>
          <p:cNvPicPr/>
          <p:nvPr/>
        </p:nvPicPr>
        <p:blipFill>
          <a:blip r:embed="rId3"/>
          <a:srcRect/>
          <a:stretch>
            <a:fillRect/>
          </a:stretch>
        </p:blipFill>
        <p:spPr bwMode="auto">
          <a:xfrm>
            <a:off x="3610305" y="3939556"/>
            <a:ext cx="4949387" cy="805848"/>
          </a:xfrm>
          <a:prstGeom prst="rect">
            <a:avLst/>
          </a:prstGeom>
          <a:noFill/>
          <a:ln w="9525">
            <a:noFill/>
            <a:miter lim="800000"/>
            <a:headEnd/>
            <a:tailEnd/>
          </a:ln>
        </p:spPr>
      </p:pic>
      <p:pic>
        <p:nvPicPr>
          <p:cNvPr id="13" name="Image 12"/>
          <p:cNvPicPr/>
          <p:nvPr/>
        </p:nvPicPr>
        <p:blipFill>
          <a:blip r:embed="rId4"/>
          <a:srcRect/>
          <a:stretch>
            <a:fillRect/>
          </a:stretch>
        </p:blipFill>
        <p:spPr bwMode="auto">
          <a:xfrm>
            <a:off x="7047178" y="4966725"/>
            <a:ext cx="2317585" cy="330490"/>
          </a:xfrm>
          <a:prstGeom prst="rect">
            <a:avLst/>
          </a:prstGeom>
          <a:noFill/>
          <a:ln w="9525">
            <a:noFill/>
            <a:miter lim="800000"/>
            <a:headEnd/>
            <a:tailEnd/>
          </a:ln>
        </p:spPr>
      </p:pic>
      <p:pic>
        <p:nvPicPr>
          <p:cNvPr id="14" name="Image 13"/>
          <p:cNvPicPr/>
          <p:nvPr/>
        </p:nvPicPr>
        <p:blipFill>
          <a:blip r:embed="rId5"/>
          <a:srcRect/>
          <a:stretch>
            <a:fillRect/>
          </a:stretch>
        </p:blipFill>
        <p:spPr bwMode="auto">
          <a:xfrm>
            <a:off x="4012040" y="5927834"/>
            <a:ext cx="4154498" cy="69368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Equations en coordonnes Cartésiennes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II.3. Accélération </a:t>
            </a:r>
          </a:p>
          <a:p>
            <a:pPr algn="just">
              <a:buNone/>
            </a:pPr>
            <a:r>
              <a:rPr lang="fr-FR" sz="2000" b="1" i="1" dirty="0" smtClean="0"/>
              <a:t>	II.3.1. Accélération moyenne </a:t>
            </a:r>
          </a:p>
          <a:p>
            <a:pPr algn="just">
              <a:buNone/>
            </a:pPr>
            <a:r>
              <a:rPr lang="fr-FR" sz="2000" b="1" i="1" dirty="0" smtClean="0"/>
              <a:t>	</a:t>
            </a:r>
            <a:r>
              <a:rPr lang="fr-FR" sz="2000" dirty="0" smtClean="0"/>
              <a:t>L’accélération moyenne est la variation de la vitesse entre deux positions par rapport au temps. Soit v</a:t>
            </a:r>
            <a:r>
              <a:rPr lang="fr-FR" sz="2000" baseline="-25000" dirty="0" smtClean="0"/>
              <a:t>1</a:t>
            </a:r>
            <a:r>
              <a:rPr lang="fr-FR" sz="2000" dirty="0" smtClean="0"/>
              <a:t> la vitesse du mobile à un instant t</a:t>
            </a:r>
            <a:r>
              <a:rPr lang="fr-FR" sz="2000" baseline="-25000" dirty="0" smtClean="0"/>
              <a:t>1</a:t>
            </a:r>
            <a:r>
              <a:rPr lang="fr-FR" sz="2000" dirty="0" smtClean="0"/>
              <a:t> et v</a:t>
            </a:r>
            <a:r>
              <a:rPr lang="fr-FR" sz="2000" baseline="-25000" dirty="0" smtClean="0"/>
              <a:t>2</a:t>
            </a:r>
            <a:r>
              <a:rPr lang="fr-FR" sz="2000" dirty="0" smtClean="0"/>
              <a:t> sa vitesse à instant t</a:t>
            </a:r>
            <a:r>
              <a:rPr lang="fr-FR" sz="2000" baseline="-25000" dirty="0" smtClean="0"/>
              <a:t>2</a:t>
            </a:r>
            <a:r>
              <a:rPr lang="fr-FR" sz="2000" dirty="0" smtClean="0"/>
              <a:t>. Le mobile subit une accélération moyenne telle que :</a:t>
            </a:r>
          </a:p>
          <a:p>
            <a:pPr algn="just">
              <a:buNone/>
            </a:pPr>
            <a:endParaRPr lang="fr-FR" sz="2000" b="1" i="1" dirty="0" smtClean="0"/>
          </a:p>
          <a:p>
            <a:pPr algn="just">
              <a:buNone/>
            </a:pPr>
            <a:endParaRPr lang="fr-FR" sz="2000" b="1" i="1" dirty="0" smtClean="0"/>
          </a:p>
          <a:p>
            <a:pPr algn="just">
              <a:buNone/>
            </a:pPr>
            <a:r>
              <a:rPr lang="fr-FR" sz="2000" dirty="0" smtClean="0"/>
              <a:t>Le vecteur  	est // à ∆   et il se dirige vers la concavité de la trajectoire.</a:t>
            </a:r>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17</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1" name="Image 10"/>
          <p:cNvPicPr/>
          <p:nvPr/>
        </p:nvPicPr>
        <p:blipFill>
          <a:blip r:embed="rId2"/>
          <a:srcRect/>
          <a:stretch>
            <a:fillRect/>
          </a:stretch>
        </p:blipFill>
        <p:spPr bwMode="auto">
          <a:xfrm>
            <a:off x="4776971" y="2475172"/>
            <a:ext cx="2702144" cy="673154"/>
          </a:xfrm>
          <a:prstGeom prst="rect">
            <a:avLst/>
          </a:prstGeom>
          <a:noFill/>
          <a:ln w="9525">
            <a:noFill/>
            <a:miter lim="800000"/>
            <a:headEnd/>
            <a:tailEnd/>
          </a:ln>
        </p:spPr>
      </p:pic>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4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02223" y="3309586"/>
            <a:ext cx="346841" cy="365096"/>
          </a:xfrm>
          <a:prstGeom prst="rect">
            <a:avLst/>
          </a:prstGeom>
          <a:noFill/>
        </p:spPr>
      </p:pic>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4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99943" y="3319954"/>
            <a:ext cx="141890" cy="3547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Equations en coordonnes Cartésiennes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II.3. Accélération </a:t>
            </a:r>
          </a:p>
          <a:p>
            <a:pPr algn="just">
              <a:buNone/>
            </a:pPr>
            <a:r>
              <a:rPr lang="fr-FR" sz="2000" b="1" i="1" dirty="0" smtClean="0"/>
              <a:t>	II.3.2. Accélération instantanée </a:t>
            </a:r>
          </a:p>
          <a:p>
            <a:pPr algn="just">
              <a:buNone/>
            </a:pPr>
            <a:r>
              <a:rPr lang="fr-FR" sz="2000" b="1" i="1" dirty="0" smtClean="0"/>
              <a:t>	</a:t>
            </a:r>
            <a:r>
              <a:rPr lang="fr-FR" sz="2000" dirty="0" smtClean="0"/>
              <a:t>L’accélération instantanée est l’accélération à un instant t donné :</a:t>
            </a:r>
          </a:p>
          <a:p>
            <a:pPr algn="just">
              <a:buNone/>
            </a:pPr>
            <a:endParaRPr lang="fr-FR" sz="2000" dirty="0" smtClean="0"/>
          </a:p>
          <a:p>
            <a:pPr algn="just">
              <a:buNone/>
            </a:pPr>
            <a:endParaRPr lang="fr-FR" sz="2000" b="1" i="1" dirty="0" smtClean="0"/>
          </a:p>
          <a:p>
            <a:pPr algn="just">
              <a:buNone/>
            </a:pPr>
            <a:r>
              <a:rPr lang="fr-FR" sz="2000" dirty="0" smtClean="0"/>
              <a:t>Le vecteur  	est // à ∆   et il se dirige vers la concavité de la trajectoire.</a:t>
            </a:r>
          </a:p>
          <a:p>
            <a:pPr algn="just">
              <a:buNone/>
            </a:pPr>
            <a:endParaRPr lang="fr-FR" sz="2000" dirty="0" smtClean="0"/>
          </a:p>
          <a:p>
            <a:pPr algn="just">
              <a:buNone/>
            </a:pPr>
            <a:endParaRPr lang="fr-FR" sz="2000" dirty="0" smtClean="0"/>
          </a:p>
          <a:p>
            <a:pPr algn="just">
              <a:buNone/>
            </a:pPr>
            <a:r>
              <a:rPr lang="fr-FR" sz="2000" b="1" i="1" smtClean="0">
                <a:solidFill>
                  <a:srgbClr val="FF0000"/>
                </a:solidFill>
              </a:rPr>
              <a:t>L’accélération se </a:t>
            </a:r>
            <a:r>
              <a:rPr lang="fr-FR" sz="2000" b="1" i="1" dirty="0" smtClean="0">
                <a:solidFill>
                  <a:srgbClr val="FF0000"/>
                </a:solidFill>
              </a:rPr>
              <a:t>dirige vers la concavité de la trajectoire.</a:t>
            </a:r>
            <a:endParaRPr lang="fr-FR" sz="2000" dirty="0" smtClean="0">
              <a:solidFill>
                <a:srgbClr val="FF0000"/>
              </a:solidFill>
            </a:endParaRPr>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18</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02223" y="2726244"/>
            <a:ext cx="346841" cy="365096"/>
          </a:xfrm>
          <a:prstGeom prst="rect">
            <a:avLst/>
          </a:prstGeom>
          <a:noFill/>
        </p:spPr>
      </p:pic>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4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99943" y="2705080"/>
            <a:ext cx="141890" cy="354725"/>
          </a:xfrm>
          <a:prstGeom prst="rect">
            <a:avLst/>
          </a:prstGeom>
          <a:noFill/>
        </p:spPr>
      </p:pic>
      <p:pic>
        <p:nvPicPr>
          <p:cNvPr id="12" name="Image 11"/>
          <p:cNvPicPr/>
          <p:nvPr/>
        </p:nvPicPr>
        <p:blipFill>
          <a:blip r:embed="rId4"/>
          <a:srcRect/>
          <a:stretch>
            <a:fillRect/>
          </a:stretch>
        </p:blipFill>
        <p:spPr bwMode="auto">
          <a:xfrm>
            <a:off x="3787666" y="1860331"/>
            <a:ext cx="4646886" cy="828182"/>
          </a:xfrm>
          <a:prstGeom prst="rect">
            <a:avLst/>
          </a:prstGeom>
          <a:noFill/>
          <a:ln w="9525">
            <a:noFill/>
            <a:miter lim="800000"/>
            <a:headEnd/>
            <a:tailEnd/>
          </a:ln>
        </p:spPr>
      </p:pic>
      <p:pic>
        <p:nvPicPr>
          <p:cNvPr id="13" name="Image 12"/>
          <p:cNvPicPr/>
          <p:nvPr/>
        </p:nvPicPr>
        <p:blipFill>
          <a:blip r:embed="rId5"/>
          <a:srcRect b="27160"/>
          <a:stretch>
            <a:fillRect/>
          </a:stretch>
        </p:blipFill>
        <p:spPr bwMode="auto">
          <a:xfrm>
            <a:off x="3641853" y="3042748"/>
            <a:ext cx="4867767" cy="76183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Equations en coordonnes Cartésiennes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II.4. Déplacement élémentaires  </a:t>
            </a:r>
          </a:p>
          <a:p>
            <a:pPr algn="just">
              <a:buNone/>
            </a:pPr>
            <a:r>
              <a:rPr lang="fr-FR" sz="2000" b="1" i="1" dirty="0" smtClean="0"/>
              <a:t>	</a:t>
            </a: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19</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4" name="Image 13"/>
          <p:cNvPicPr/>
          <p:nvPr/>
        </p:nvPicPr>
        <p:blipFill>
          <a:blip r:embed="rId2"/>
          <a:srcRect t="16216"/>
          <a:stretch>
            <a:fillRect/>
          </a:stretch>
        </p:blipFill>
        <p:spPr bwMode="auto">
          <a:xfrm>
            <a:off x="1371625" y="1245475"/>
            <a:ext cx="9443544" cy="3153924"/>
          </a:xfrm>
          <a:prstGeom prst="rect">
            <a:avLst/>
          </a:prstGeom>
          <a:noFill/>
          <a:ln w="9525">
            <a:noFill/>
            <a:miter lim="800000"/>
            <a:headEnd/>
            <a:tailEnd/>
          </a:ln>
        </p:spPr>
      </p:pic>
      <p:pic>
        <p:nvPicPr>
          <p:cNvPr id="15" name="Image 14"/>
          <p:cNvPicPr/>
          <p:nvPr/>
        </p:nvPicPr>
        <p:blipFill>
          <a:blip r:embed="rId3"/>
          <a:srcRect/>
          <a:stretch>
            <a:fillRect/>
          </a:stretch>
        </p:blipFill>
        <p:spPr bwMode="auto">
          <a:xfrm>
            <a:off x="2396384" y="4457371"/>
            <a:ext cx="7400760" cy="99749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A savoir :</a:t>
            </a:r>
            <a:endParaRPr lang="fr-FR" b="1" dirty="0"/>
          </a:p>
        </p:txBody>
      </p:sp>
      <p:sp>
        <p:nvSpPr>
          <p:cNvPr id="3" name="Espace réservé du contenu 2"/>
          <p:cNvSpPr>
            <a:spLocks noGrp="1"/>
          </p:cNvSpPr>
          <p:nvPr>
            <p:ph sz="quarter" idx="1"/>
          </p:nvPr>
        </p:nvSpPr>
        <p:spPr>
          <a:xfrm>
            <a:off x="609599" y="678426"/>
            <a:ext cx="11012129" cy="5943600"/>
          </a:xfrm>
        </p:spPr>
        <p:txBody>
          <a:bodyPr>
            <a:normAutofit/>
          </a:bodyPr>
          <a:lstStyle/>
          <a:p>
            <a:r>
              <a:rPr lang="fr-FR" sz="2000" dirty="0" smtClean="0"/>
              <a:t>Physique pour IT = 4 composants </a:t>
            </a:r>
          </a:p>
          <a:p>
            <a:pPr lvl="2">
              <a:buFont typeface="Wingdings" pitchFamily="2" charset="2"/>
              <a:buChar char="v"/>
            </a:pPr>
            <a:r>
              <a:rPr lang="fr-FR" sz="2000" dirty="0" smtClean="0"/>
              <a:t>mécanique, optique, (semestre 1)</a:t>
            </a:r>
          </a:p>
          <a:p>
            <a:pPr lvl="2">
              <a:buFont typeface="Wingdings" pitchFamily="2" charset="2"/>
              <a:buChar char="v"/>
            </a:pPr>
            <a:r>
              <a:rPr lang="fr-FR" sz="2000" dirty="0" smtClean="0"/>
              <a:t>électricité, introduction à la simulation numérique (semestre 2)</a:t>
            </a:r>
          </a:p>
          <a:p>
            <a:r>
              <a:rPr lang="fr-FR" sz="2000" dirty="0" smtClean="0"/>
              <a:t>Notions plus ou moins connues</a:t>
            </a:r>
          </a:p>
          <a:p>
            <a:r>
              <a:rPr lang="fr-FR" sz="2000" dirty="0" smtClean="0"/>
              <a:t>Quelques applications courantes : </a:t>
            </a:r>
          </a:p>
          <a:p>
            <a:pPr lvl="2">
              <a:buFont typeface="Wingdings" pitchFamily="2" charset="2"/>
              <a:buChar char="v"/>
            </a:pPr>
            <a:r>
              <a:rPr lang="fr-FR" sz="2000" dirty="0" smtClean="0"/>
              <a:t>Machine CNC (</a:t>
            </a:r>
            <a:r>
              <a:rPr lang="fr-FR" sz="2000" i="1" dirty="0" smtClean="0"/>
              <a:t>computer </a:t>
            </a:r>
            <a:r>
              <a:rPr lang="fr-FR" sz="2000" i="1" dirty="0" err="1" smtClean="0"/>
              <a:t>numerical</a:t>
            </a:r>
            <a:r>
              <a:rPr lang="fr-FR" sz="2000" i="1" dirty="0" smtClean="0"/>
              <a:t> control)(</a:t>
            </a:r>
            <a:r>
              <a:rPr lang="fr-FR" sz="2000" i="1" dirty="0" err="1" smtClean="0"/>
              <a:t>machine-outils</a:t>
            </a:r>
            <a:r>
              <a:rPr lang="fr-FR" sz="2000" i="1" dirty="0" smtClean="0"/>
              <a:t> à commande numérique) </a:t>
            </a:r>
            <a:r>
              <a:rPr lang="fr-FR" sz="2000" dirty="0" smtClean="0"/>
              <a:t>dans le domaine de la fabrication mécanique</a:t>
            </a:r>
          </a:p>
          <a:p>
            <a:pPr lvl="3"/>
            <a:r>
              <a:rPr lang="fr-FR" sz="2000" dirty="0" smtClean="0"/>
              <a:t> Fraisage </a:t>
            </a:r>
          </a:p>
          <a:p>
            <a:pPr lvl="3"/>
            <a:r>
              <a:rPr lang="fr-FR" sz="2000" dirty="0" smtClean="0"/>
              <a:t> Tournage </a:t>
            </a:r>
          </a:p>
          <a:p>
            <a:pPr lvl="3"/>
            <a:r>
              <a:rPr lang="fr-FR" sz="2000" dirty="0" smtClean="0"/>
              <a:t> Découpe</a:t>
            </a:r>
          </a:p>
          <a:p>
            <a:pPr lvl="3"/>
            <a:r>
              <a:rPr lang="fr-FR" sz="2000" dirty="0" smtClean="0"/>
              <a:t> Soudage...</a:t>
            </a:r>
          </a:p>
          <a:p>
            <a:pPr lvl="2">
              <a:buFont typeface="Wingdings" pitchFamily="2" charset="2"/>
              <a:buChar char="v"/>
            </a:pPr>
            <a:r>
              <a:rPr lang="fr-FR" sz="2000" dirty="0" smtClean="0"/>
              <a:t>Impression 3D </a:t>
            </a:r>
          </a:p>
          <a:p>
            <a:pPr algn="just">
              <a:buNone/>
            </a:pPr>
            <a:endParaRPr lang="fr-FR" sz="36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solidFill>
                  <a:schemeClr val="bg1">
                    <a:lumMod val="75000"/>
                  </a:schemeClr>
                </a:solidFill>
              </a:rPr>
              <a:t>Contenu </a:t>
            </a:r>
            <a:endParaRPr lang="fr-FR" b="1" dirty="0">
              <a:solidFill>
                <a:schemeClr val="bg1">
                  <a:lumMod val="75000"/>
                </a:schemeClr>
              </a:solidFill>
            </a:endParaRPr>
          </a:p>
        </p:txBody>
      </p:sp>
      <p:sp>
        <p:nvSpPr>
          <p:cNvPr id="3" name="Espace réservé du contenu 2"/>
          <p:cNvSpPr>
            <a:spLocks noGrp="1"/>
          </p:cNvSpPr>
          <p:nvPr>
            <p:ph sz="quarter" idx="1"/>
          </p:nvPr>
        </p:nvSpPr>
        <p:spPr>
          <a:xfrm>
            <a:off x="609599" y="678426"/>
            <a:ext cx="11012129" cy="5943600"/>
          </a:xfrm>
        </p:spPr>
        <p:txBody>
          <a:bodyPr>
            <a:normAutofit/>
          </a:bodyPr>
          <a:lstStyle/>
          <a:p>
            <a:pPr marL="0" indent="0" algn="just">
              <a:buFont typeface="Wingdings" pitchFamily="2" charset="2"/>
              <a:buChar char="v"/>
            </a:pPr>
            <a:r>
              <a:rPr lang="fr-FR" sz="3600" dirty="0" smtClean="0">
                <a:solidFill>
                  <a:schemeClr val="bg1">
                    <a:lumMod val="75000"/>
                  </a:schemeClr>
                </a:solidFill>
              </a:rPr>
              <a:t> Introduction à la cinématique</a:t>
            </a:r>
          </a:p>
          <a:p>
            <a:pPr marL="0" indent="0" algn="just">
              <a:buFont typeface="Wingdings" pitchFamily="2" charset="2"/>
              <a:buChar char="v"/>
            </a:pPr>
            <a:r>
              <a:rPr lang="fr-FR" sz="3600" dirty="0" smtClean="0">
                <a:solidFill>
                  <a:schemeClr val="bg1">
                    <a:lumMod val="75000"/>
                  </a:schemeClr>
                </a:solidFill>
              </a:rPr>
              <a:t> Equations en coordonnées cartésiennes</a:t>
            </a:r>
          </a:p>
          <a:p>
            <a:pPr marL="0" indent="0" algn="just">
              <a:buFont typeface="Wingdings" pitchFamily="2" charset="2"/>
              <a:buChar char="v"/>
            </a:pPr>
            <a:r>
              <a:rPr lang="fr-FR" sz="3600" dirty="0" smtClean="0">
                <a:solidFill>
                  <a:schemeClr val="bg1">
                    <a:lumMod val="75000"/>
                  </a:schemeClr>
                </a:solidFill>
              </a:rPr>
              <a:t> </a:t>
            </a:r>
            <a:r>
              <a:rPr lang="fr-FR" sz="3600" dirty="0" smtClean="0"/>
              <a:t>Etude de quelques mouvements particuliers</a:t>
            </a:r>
          </a:p>
          <a:p>
            <a:pPr marL="0" indent="0" algn="just">
              <a:buFont typeface="Wingdings" pitchFamily="2" charset="2"/>
              <a:buChar char="v"/>
            </a:pPr>
            <a:r>
              <a:rPr lang="fr-FR" sz="3600" dirty="0" smtClean="0">
                <a:solidFill>
                  <a:schemeClr val="bg1">
                    <a:lumMod val="75000"/>
                  </a:schemeClr>
                </a:solidFill>
              </a:rPr>
              <a:t> Changement de base</a:t>
            </a:r>
          </a:p>
          <a:p>
            <a:pPr marL="0" indent="0" algn="just">
              <a:buFont typeface="Wingdings" pitchFamily="2" charset="2"/>
              <a:buChar char="v"/>
            </a:pPr>
            <a:r>
              <a:rPr lang="fr-FR" sz="3600" dirty="0" smtClean="0">
                <a:solidFill>
                  <a:schemeClr val="bg1">
                    <a:lumMod val="75000"/>
                  </a:schemeClr>
                </a:solidFill>
              </a:rPr>
              <a:t> Différents systèmes de coordonnées </a:t>
            </a:r>
          </a:p>
          <a:p>
            <a:pPr algn="just">
              <a:buNone/>
            </a:pPr>
            <a:endParaRPr lang="fr-FR" sz="3600" dirty="0" smtClean="0">
              <a:solidFill>
                <a:schemeClr val="bg1">
                  <a:lumMod val="75000"/>
                </a:schemeClr>
              </a:solidFill>
            </a:endParaRPr>
          </a:p>
          <a:p>
            <a:pPr algn="just"/>
            <a:endParaRPr lang="fr-FR" sz="3600" dirty="0" smtClean="0">
              <a:solidFill>
                <a:schemeClr val="bg1">
                  <a:lumMod val="75000"/>
                </a:schemeClr>
              </a:solidFill>
            </a:endParaRPr>
          </a:p>
          <a:p>
            <a:pPr algn="just">
              <a:buNone/>
            </a:pPr>
            <a:endParaRPr lang="fr-FR" sz="3600" dirty="0" smtClean="0">
              <a:solidFill>
                <a:schemeClr val="bg1">
                  <a:lumMod val="75000"/>
                </a:schemeClr>
              </a:solidFill>
            </a:endParaRPr>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20</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III.1. Mouvements rectilignes</a:t>
            </a:r>
          </a:p>
          <a:p>
            <a:pPr algn="just">
              <a:buNone/>
            </a:pPr>
            <a:r>
              <a:rPr lang="fr-FR" dirty="0" smtClean="0"/>
              <a:t>	</a:t>
            </a:r>
            <a:r>
              <a:rPr lang="fr-FR" sz="2000" dirty="0" smtClean="0"/>
              <a:t>Le mouvement rectiligne est caractérisé par une trajectoire sous forme d’une droite. Le mobile M est repéré par les coordonnées cartésiennes selon la droite </a:t>
            </a:r>
            <a:r>
              <a:rPr lang="fr-FR" sz="2000" dirty="0" err="1" smtClean="0"/>
              <a:t>Ox</a:t>
            </a:r>
            <a:r>
              <a:rPr lang="fr-FR" sz="2000" dirty="0" smtClean="0"/>
              <a:t> (si le mouvement est linéaire suivant </a:t>
            </a:r>
            <a:r>
              <a:rPr lang="fr-FR" sz="2000" dirty="0" err="1" smtClean="0"/>
              <a:t>Ox</a:t>
            </a:r>
            <a:r>
              <a:rPr lang="fr-FR" sz="2000" dirty="0" smtClean="0"/>
              <a:t>). Le vecteur position s’écrit :</a:t>
            </a:r>
          </a:p>
          <a:p>
            <a:pPr algn="just">
              <a:buNone/>
            </a:pPr>
            <a:endParaRPr lang="fr-FR" sz="2000" dirty="0" smtClean="0"/>
          </a:p>
          <a:p>
            <a:pPr algn="just">
              <a:buNone/>
            </a:pPr>
            <a:r>
              <a:rPr lang="fr-FR" sz="2000" b="1" i="1" dirty="0" smtClean="0"/>
              <a:t>	II.1.1. Mouvement rectiligne uniforme</a:t>
            </a:r>
          </a:p>
          <a:p>
            <a:pPr algn="just">
              <a:buNone/>
            </a:pPr>
            <a:r>
              <a:rPr lang="fr-FR" sz="2000" dirty="0" smtClean="0"/>
              <a:t>	Le mouvement rectiligne uniforme est caractérisé par une vitesse constante et par conséquent : </a:t>
            </a:r>
          </a:p>
          <a:p>
            <a:pPr algn="just">
              <a:buNone/>
            </a:pPr>
            <a:r>
              <a:rPr lang="fr-FR" sz="2000" dirty="0" smtClean="0"/>
              <a:t>l’accélération est nulle	:			Le vecteur vitesse est :</a:t>
            </a:r>
          </a:p>
          <a:p>
            <a:pPr algn="just">
              <a:buNone/>
            </a:pPr>
            <a:endParaRPr lang="fr-FR" sz="2000" dirty="0" smtClean="0"/>
          </a:p>
          <a:p>
            <a:pPr algn="just">
              <a:buNone/>
            </a:pPr>
            <a:r>
              <a:rPr lang="fr-FR" sz="2000" dirty="0" smtClean="0"/>
              <a:t>Soit 				Avec : x</a:t>
            </a:r>
            <a:r>
              <a:rPr lang="fr-FR" sz="2000" baseline="-25000" dirty="0" smtClean="0"/>
              <a:t>0</a:t>
            </a:r>
            <a:r>
              <a:rPr lang="fr-FR" sz="2000" dirty="0" smtClean="0"/>
              <a:t> est l’abscisse (la position) de M à l’instant initiale t</a:t>
            </a:r>
            <a:r>
              <a:rPr lang="fr-FR" sz="2000" baseline="-25000" dirty="0" smtClean="0"/>
              <a:t>0</a:t>
            </a:r>
          </a:p>
          <a:p>
            <a:pPr algn="just">
              <a:buNone/>
            </a:pPr>
            <a:endParaRPr lang="fr-FR" sz="2000" baseline="-25000" dirty="0" smtClean="0"/>
          </a:p>
          <a:p>
            <a:pPr algn="just">
              <a:buNone/>
            </a:pPr>
            <a:endParaRPr lang="fr-FR" sz="2000" baseline="-25000" dirty="0" smtClean="0"/>
          </a:p>
          <a:p>
            <a:pPr algn="just">
              <a:buNone/>
            </a:pPr>
            <a:endParaRPr lang="fr-FR" sz="2000" baseline="-25000" dirty="0" smtClean="0"/>
          </a:p>
          <a:p>
            <a:pPr algn="just">
              <a:buNone/>
            </a:pPr>
            <a:r>
              <a:rPr lang="fr-FR" sz="2000" dirty="0" smtClean="0"/>
              <a:t>D’où				Cette équation est appelée </a:t>
            </a:r>
            <a:r>
              <a:rPr lang="fr-FR" sz="2000" dirty="0" smtClean="0">
                <a:solidFill>
                  <a:srgbClr val="FF0000"/>
                </a:solidFill>
              </a:rPr>
              <a:t>l’équation horaire du mouvement rectiligne uniforme</a:t>
            </a:r>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21</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2" name="Image 11"/>
          <p:cNvPicPr/>
          <p:nvPr/>
        </p:nvPicPr>
        <p:blipFill>
          <a:blip r:embed="rId2"/>
          <a:srcRect/>
          <a:stretch>
            <a:fillRect/>
          </a:stretch>
        </p:blipFill>
        <p:spPr bwMode="auto">
          <a:xfrm>
            <a:off x="5234158" y="2144109"/>
            <a:ext cx="1732893" cy="360471"/>
          </a:xfrm>
          <a:prstGeom prst="rect">
            <a:avLst/>
          </a:prstGeom>
          <a:noFill/>
          <a:ln w="9525">
            <a:noFill/>
            <a:miter lim="800000"/>
            <a:headEnd/>
            <a:tailEnd/>
          </a:ln>
        </p:spPr>
      </p:pic>
      <p:pic>
        <p:nvPicPr>
          <p:cNvPr id="13" name="Image 12"/>
          <p:cNvPicPr/>
          <p:nvPr/>
        </p:nvPicPr>
        <p:blipFill>
          <a:blip r:embed="rId3"/>
          <a:srcRect/>
          <a:stretch>
            <a:fillRect/>
          </a:stretch>
        </p:blipFill>
        <p:spPr bwMode="auto">
          <a:xfrm>
            <a:off x="3590432" y="3574339"/>
            <a:ext cx="1454534" cy="508931"/>
          </a:xfrm>
          <a:prstGeom prst="rect">
            <a:avLst/>
          </a:prstGeom>
          <a:noFill/>
          <a:ln w="9525">
            <a:noFill/>
            <a:miter lim="800000"/>
            <a:headEnd/>
            <a:tailEnd/>
          </a:ln>
        </p:spPr>
      </p:pic>
      <p:pic>
        <p:nvPicPr>
          <p:cNvPr id="14" name="Image 13"/>
          <p:cNvPicPr/>
          <p:nvPr/>
        </p:nvPicPr>
        <p:blipFill>
          <a:blip r:embed="rId4"/>
          <a:srcRect b="10658"/>
          <a:stretch>
            <a:fillRect/>
          </a:stretch>
        </p:blipFill>
        <p:spPr bwMode="auto">
          <a:xfrm>
            <a:off x="9022011" y="3531477"/>
            <a:ext cx="1950818" cy="551793"/>
          </a:xfrm>
          <a:prstGeom prst="rect">
            <a:avLst/>
          </a:prstGeom>
          <a:noFill/>
          <a:ln w="9525">
            <a:noFill/>
            <a:miter lim="800000"/>
            <a:headEnd/>
            <a:tailEnd/>
          </a:ln>
        </p:spPr>
      </p:pic>
      <p:pic>
        <p:nvPicPr>
          <p:cNvPr id="15" name="Image 14"/>
          <p:cNvPicPr/>
          <p:nvPr/>
        </p:nvPicPr>
        <p:blipFill>
          <a:blip r:embed="rId5"/>
          <a:srcRect/>
          <a:stretch>
            <a:fillRect/>
          </a:stretch>
        </p:blipFill>
        <p:spPr bwMode="auto">
          <a:xfrm>
            <a:off x="1588540" y="4334694"/>
            <a:ext cx="1123129" cy="316132"/>
          </a:xfrm>
          <a:prstGeom prst="rect">
            <a:avLst/>
          </a:prstGeom>
          <a:noFill/>
          <a:ln w="9525">
            <a:noFill/>
            <a:miter lim="800000"/>
            <a:headEnd/>
            <a:tailEnd/>
          </a:ln>
        </p:spPr>
      </p:pic>
      <p:pic>
        <p:nvPicPr>
          <p:cNvPr id="16" name="Image 15"/>
          <p:cNvPicPr/>
          <p:nvPr/>
        </p:nvPicPr>
        <p:blipFill>
          <a:blip r:embed="rId6"/>
          <a:srcRect/>
          <a:stretch>
            <a:fillRect/>
          </a:stretch>
        </p:blipFill>
        <p:spPr bwMode="auto">
          <a:xfrm>
            <a:off x="1171565" y="4690402"/>
            <a:ext cx="2154949" cy="591044"/>
          </a:xfrm>
          <a:prstGeom prst="rect">
            <a:avLst/>
          </a:prstGeom>
          <a:noFill/>
          <a:ln w="9525">
            <a:noFill/>
            <a:miter lim="800000"/>
            <a:headEnd/>
            <a:tailEnd/>
          </a:ln>
        </p:spPr>
      </p:pic>
      <p:pic>
        <p:nvPicPr>
          <p:cNvPr id="18" name="Image 17"/>
          <p:cNvPicPr/>
          <p:nvPr/>
        </p:nvPicPr>
        <p:blipFill>
          <a:blip r:embed="rId7"/>
          <a:srcRect/>
          <a:stretch>
            <a:fillRect/>
          </a:stretch>
        </p:blipFill>
        <p:spPr bwMode="auto">
          <a:xfrm>
            <a:off x="1373734" y="5608416"/>
            <a:ext cx="2646473" cy="41401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III.1. Mouvements rectilignes</a:t>
            </a:r>
          </a:p>
          <a:p>
            <a:pPr algn="just">
              <a:buNone/>
            </a:pPr>
            <a:r>
              <a:rPr lang="fr-FR" dirty="0" smtClean="0"/>
              <a:t>	</a:t>
            </a:r>
            <a:r>
              <a:rPr lang="fr-FR" sz="2000" b="1" i="1" dirty="0" smtClean="0"/>
              <a:t>II.1.1. Mouvement rectiligne uniformément varié</a:t>
            </a:r>
          </a:p>
          <a:p>
            <a:pPr algn="just">
              <a:buNone/>
            </a:pPr>
            <a:r>
              <a:rPr lang="fr-FR" sz="2000" dirty="0" smtClean="0"/>
              <a:t>Le mouvement rectiligne uniformément varié est caractérisé par une accélération constante</a:t>
            </a:r>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r>
              <a:rPr lang="fr-FR" sz="2000" dirty="0" smtClean="0"/>
              <a:t>Avec v</a:t>
            </a:r>
            <a:r>
              <a:rPr lang="fr-FR" sz="2000" baseline="-25000" dirty="0" smtClean="0"/>
              <a:t>0</a:t>
            </a:r>
            <a:r>
              <a:rPr lang="fr-FR" sz="2000" dirty="0" smtClean="0"/>
              <a:t> est la vitesse initiale à l’instant t</a:t>
            </a:r>
            <a:r>
              <a:rPr lang="fr-FR" sz="2000" baseline="-25000" dirty="0" smtClean="0"/>
              <a:t>0</a:t>
            </a:r>
          </a:p>
          <a:p>
            <a:pPr algn="just">
              <a:buNone/>
            </a:pPr>
            <a:endParaRPr lang="fr-FR" sz="2000" baseline="-25000" dirty="0" smtClean="0"/>
          </a:p>
          <a:p>
            <a:pPr algn="just">
              <a:buNone/>
            </a:pPr>
            <a:endParaRPr lang="fr-FR" sz="2000" baseline="-25000" dirty="0" smtClean="0"/>
          </a:p>
          <a:p>
            <a:pPr algn="just">
              <a:buNone/>
            </a:pPr>
            <a:r>
              <a:rPr lang="fr-FR" sz="2000" dirty="0" smtClean="0"/>
              <a:t>D’autre part, </a:t>
            </a:r>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22</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7" name="Image 16"/>
          <p:cNvPicPr/>
          <p:nvPr/>
        </p:nvPicPr>
        <p:blipFill>
          <a:blip r:embed="rId2"/>
          <a:srcRect/>
          <a:stretch>
            <a:fillRect/>
          </a:stretch>
        </p:blipFill>
        <p:spPr bwMode="auto">
          <a:xfrm>
            <a:off x="4619297" y="1923393"/>
            <a:ext cx="2943225" cy="1740119"/>
          </a:xfrm>
          <a:prstGeom prst="rect">
            <a:avLst/>
          </a:prstGeom>
          <a:noFill/>
          <a:ln w="9525">
            <a:noFill/>
            <a:miter lim="800000"/>
            <a:headEnd/>
            <a:tailEnd/>
          </a:ln>
        </p:spPr>
      </p:pic>
      <p:pic>
        <p:nvPicPr>
          <p:cNvPr id="19" name="Image 18"/>
          <p:cNvPicPr/>
          <p:nvPr/>
        </p:nvPicPr>
        <p:blipFill>
          <a:blip r:embed="rId3"/>
          <a:srcRect/>
          <a:stretch>
            <a:fillRect/>
          </a:stretch>
        </p:blipFill>
        <p:spPr bwMode="auto">
          <a:xfrm>
            <a:off x="4776958" y="4205286"/>
            <a:ext cx="2601146" cy="350947"/>
          </a:xfrm>
          <a:prstGeom prst="rect">
            <a:avLst/>
          </a:prstGeom>
          <a:noFill/>
          <a:ln w="9525">
            <a:noFill/>
            <a:miter lim="800000"/>
            <a:headEnd/>
            <a:tailEnd/>
          </a:ln>
        </p:spPr>
      </p:pic>
      <p:pic>
        <p:nvPicPr>
          <p:cNvPr id="20" name="Image 19"/>
          <p:cNvPicPr/>
          <p:nvPr/>
        </p:nvPicPr>
        <p:blipFill>
          <a:blip r:embed="rId4"/>
          <a:srcRect/>
          <a:stretch>
            <a:fillRect/>
          </a:stretch>
        </p:blipFill>
        <p:spPr bwMode="auto">
          <a:xfrm>
            <a:off x="2272697" y="4677268"/>
            <a:ext cx="1195717" cy="683009"/>
          </a:xfrm>
          <a:prstGeom prst="rect">
            <a:avLst/>
          </a:prstGeom>
          <a:noFill/>
          <a:ln w="9525">
            <a:noFill/>
            <a:miter lim="800000"/>
            <a:headEnd/>
            <a:tailEnd/>
          </a:ln>
        </p:spPr>
      </p:pic>
      <p:pic>
        <p:nvPicPr>
          <p:cNvPr id="21" name="Image 20"/>
          <p:cNvPicPr/>
          <p:nvPr/>
        </p:nvPicPr>
        <p:blipFill>
          <a:blip r:embed="rId5"/>
          <a:srcRect/>
          <a:stretch>
            <a:fillRect/>
          </a:stretch>
        </p:blipFill>
        <p:spPr bwMode="auto">
          <a:xfrm>
            <a:off x="4477409" y="4840670"/>
            <a:ext cx="1639612" cy="361950"/>
          </a:xfrm>
          <a:prstGeom prst="rect">
            <a:avLst/>
          </a:prstGeom>
          <a:noFill/>
          <a:ln w="9525">
            <a:noFill/>
            <a:miter lim="800000"/>
            <a:headEnd/>
            <a:tailEnd/>
          </a:ln>
        </p:spPr>
      </p:pic>
      <p:pic>
        <p:nvPicPr>
          <p:cNvPr id="22" name="Image 21"/>
          <p:cNvPicPr/>
          <p:nvPr/>
        </p:nvPicPr>
        <p:blipFill>
          <a:blip r:embed="rId6"/>
          <a:srcRect/>
          <a:stretch>
            <a:fillRect/>
          </a:stretch>
        </p:blipFill>
        <p:spPr bwMode="auto">
          <a:xfrm>
            <a:off x="7173309" y="4650830"/>
            <a:ext cx="4987159" cy="804041"/>
          </a:xfrm>
          <a:prstGeom prst="rect">
            <a:avLst/>
          </a:prstGeom>
          <a:noFill/>
          <a:ln w="9525">
            <a:noFill/>
            <a:miter lim="800000"/>
            <a:headEnd/>
            <a:tailEnd/>
          </a:ln>
        </p:spPr>
      </p:pic>
      <p:sp>
        <p:nvSpPr>
          <p:cNvPr id="23" name="Flèche droite 22"/>
          <p:cNvSpPr/>
          <p:nvPr/>
        </p:nvSpPr>
        <p:spPr>
          <a:xfrm>
            <a:off x="3767961" y="4903076"/>
            <a:ext cx="457200"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droite 23"/>
          <p:cNvSpPr/>
          <p:nvPr/>
        </p:nvSpPr>
        <p:spPr>
          <a:xfrm>
            <a:off x="6505906" y="4913586"/>
            <a:ext cx="457200"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p:cNvPicPr/>
          <p:nvPr/>
        </p:nvPicPr>
        <p:blipFill>
          <a:blip r:embed="rId7"/>
          <a:srcRect/>
          <a:stretch>
            <a:fillRect/>
          </a:stretch>
        </p:blipFill>
        <p:spPr bwMode="auto">
          <a:xfrm>
            <a:off x="3594528" y="5858539"/>
            <a:ext cx="5010642" cy="668392"/>
          </a:xfrm>
          <a:prstGeom prst="rect">
            <a:avLst/>
          </a:prstGeom>
          <a:noFill/>
          <a:ln w="9525">
            <a:noFill/>
            <a:miter lim="800000"/>
            <a:headEnd/>
            <a:tailEnd/>
          </a:ln>
        </p:spPr>
      </p:pic>
      <p:sp>
        <p:nvSpPr>
          <p:cNvPr id="26" name="Flèche droite 25"/>
          <p:cNvSpPr/>
          <p:nvPr/>
        </p:nvSpPr>
        <p:spPr>
          <a:xfrm>
            <a:off x="3016471" y="6090744"/>
            <a:ext cx="457200"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III.1. Mouvements rectilignes</a:t>
            </a:r>
          </a:p>
          <a:p>
            <a:pPr algn="just">
              <a:buNone/>
            </a:pPr>
            <a:r>
              <a:rPr lang="fr-FR" dirty="0" smtClean="0"/>
              <a:t>	</a:t>
            </a:r>
            <a:r>
              <a:rPr lang="fr-FR" sz="2000" b="1" i="1" dirty="0" smtClean="0"/>
              <a:t>II.1.1. Mouvement rectiligne uniformément varié</a:t>
            </a:r>
          </a:p>
          <a:p>
            <a:pPr algn="just">
              <a:buNone/>
            </a:pPr>
            <a:endParaRPr lang="fr-FR" sz="2000" b="1" i="1" dirty="0" smtClean="0"/>
          </a:p>
          <a:p>
            <a:pPr algn="just">
              <a:buNone/>
            </a:pPr>
            <a:r>
              <a:rPr lang="fr-FR" sz="2000" dirty="0" smtClean="0"/>
              <a:t>Si t</a:t>
            </a:r>
            <a:r>
              <a:rPr lang="fr-FR" sz="2000" baseline="-25000" dirty="0" smtClean="0"/>
              <a:t>0</a:t>
            </a:r>
            <a:r>
              <a:rPr lang="fr-FR" sz="2000" dirty="0" smtClean="0"/>
              <a:t>=0, l’équation horaire du mouvement rectiligne uniformément varié devient :</a:t>
            </a:r>
          </a:p>
          <a:p>
            <a:pPr algn="just">
              <a:buNone/>
            </a:pPr>
            <a:endParaRPr lang="fr-FR" sz="2000" dirty="0" smtClean="0"/>
          </a:p>
          <a:p>
            <a:pPr algn="just">
              <a:buNone/>
            </a:pPr>
            <a:endParaRPr lang="fr-FR" sz="2000" dirty="0" smtClean="0"/>
          </a:p>
          <a:p>
            <a:r>
              <a:rPr lang="fr-FR" sz="2000" dirty="0" smtClean="0"/>
              <a:t>Si 		, le mouvement est uniformément accéléré </a:t>
            </a:r>
          </a:p>
          <a:p>
            <a:r>
              <a:rPr lang="fr-FR" sz="2000" dirty="0" smtClean="0"/>
              <a:t>Si		 , le mouvement est uniformément retardé</a:t>
            </a:r>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23</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5" name="Image 24"/>
          <p:cNvPicPr/>
          <p:nvPr/>
        </p:nvPicPr>
        <p:blipFill>
          <a:blip r:embed="rId2"/>
          <a:srcRect/>
          <a:stretch>
            <a:fillRect/>
          </a:stretch>
        </p:blipFill>
        <p:spPr bwMode="auto">
          <a:xfrm>
            <a:off x="3673364" y="1507123"/>
            <a:ext cx="4916039" cy="558160"/>
          </a:xfrm>
          <a:prstGeom prst="rect">
            <a:avLst/>
          </a:prstGeom>
          <a:noFill/>
          <a:ln w="9525">
            <a:noFill/>
            <a:miter lim="800000"/>
            <a:headEnd/>
            <a:tailEnd/>
          </a:ln>
        </p:spPr>
      </p:pic>
      <p:pic>
        <p:nvPicPr>
          <p:cNvPr id="18" name="Image 17"/>
          <p:cNvPicPr/>
          <p:nvPr/>
        </p:nvPicPr>
        <p:blipFill>
          <a:blip r:embed="rId3"/>
          <a:srcRect t="9095"/>
          <a:stretch>
            <a:fillRect/>
          </a:stretch>
        </p:blipFill>
        <p:spPr bwMode="auto">
          <a:xfrm>
            <a:off x="4597622" y="2286003"/>
            <a:ext cx="3001360" cy="520259"/>
          </a:xfrm>
          <a:prstGeom prst="rect">
            <a:avLst/>
          </a:prstGeom>
          <a:noFill/>
          <a:ln w="9525">
            <a:noFill/>
            <a:miter lim="800000"/>
            <a:headEnd/>
            <a:tailEnd/>
          </a:ln>
        </p:spPr>
      </p:pic>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63841"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450429" y="3185951"/>
            <a:ext cx="835572" cy="315310"/>
          </a:xfrm>
          <a:prstGeom prst="rect">
            <a:avLst/>
          </a:prstGeom>
          <a:noFill/>
        </p:spPr>
      </p:pic>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63843"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450427" y="3526484"/>
            <a:ext cx="804041" cy="32161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III.1. Mouvements rectilignes</a:t>
            </a:r>
          </a:p>
          <a:p>
            <a:pPr algn="just">
              <a:buNone/>
            </a:pPr>
            <a:r>
              <a:rPr lang="fr-FR" dirty="0" smtClean="0"/>
              <a:t>	</a:t>
            </a:r>
            <a:r>
              <a:rPr lang="fr-FR" sz="2000" b="1" i="1" dirty="0" smtClean="0"/>
              <a:t>II.1.1. Mouvement rectiligne uniformément varié</a:t>
            </a:r>
          </a:p>
          <a:p>
            <a:pPr algn="just">
              <a:buNone/>
            </a:pPr>
            <a:r>
              <a:rPr lang="fr-FR" sz="2000" dirty="0" smtClean="0"/>
              <a:t>	Le mouvement rectiligne uniformément varié est caractérisé par une accélération constante qui peut être calculé comme suit :</a:t>
            </a:r>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r>
              <a:rPr lang="fr-FR" sz="2000" dirty="0" smtClean="0"/>
              <a:t>x</a:t>
            </a:r>
            <a:r>
              <a:rPr lang="fr-FR" sz="2000" baseline="-25000" dirty="0" smtClean="0"/>
              <a:t>1</a:t>
            </a:r>
            <a:r>
              <a:rPr lang="fr-FR" sz="2000" dirty="0" smtClean="0"/>
              <a:t> est v</a:t>
            </a:r>
            <a:r>
              <a:rPr lang="fr-FR" sz="2000" baseline="-25000" dirty="0" smtClean="0"/>
              <a:t>1</a:t>
            </a:r>
            <a:r>
              <a:rPr lang="fr-FR" sz="2000" dirty="0" smtClean="0"/>
              <a:t> sont respectivement la position et la vitesse de M à l’instant t</a:t>
            </a:r>
            <a:r>
              <a:rPr lang="fr-FR" sz="2000" baseline="-25000" dirty="0" smtClean="0"/>
              <a:t>1</a:t>
            </a:r>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24</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6" name="Image 15"/>
          <p:cNvPicPr/>
          <p:nvPr/>
        </p:nvPicPr>
        <p:blipFill>
          <a:blip r:embed="rId2"/>
          <a:srcRect/>
          <a:stretch>
            <a:fillRect/>
          </a:stretch>
        </p:blipFill>
        <p:spPr bwMode="auto">
          <a:xfrm>
            <a:off x="4210193" y="2217519"/>
            <a:ext cx="3751398" cy="352112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III.1. Mouvements rectilignes</a:t>
            </a:r>
          </a:p>
          <a:p>
            <a:pPr algn="just">
              <a:buNone/>
            </a:pPr>
            <a:r>
              <a:rPr lang="fr-FR" dirty="0" smtClean="0"/>
              <a:t>	</a:t>
            </a:r>
            <a:r>
              <a:rPr lang="fr-FR" sz="2000" b="1" i="1" dirty="0" smtClean="0"/>
              <a:t>II.1.1. Mouvement rectiligne sinusoïdale</a:t>
            </a:r>
          </a:p>
          <a:p>
            <a:pPr algn="just">
              <a:buNone/>
            </a:pPr>
            <a:r>
              <a:rPr lang="fr-FR" sz="2000" dirty="0" smtClean="0"/>
              <a:t>	 L’équation horaire du mouvement rectiligne sinusoïdal s’écrit sous la forme sinusoïdale en fonction du cosinus ou sinus tel que : </a:t>
            </a:r>
          </a:p>
          <a:p>
            <a:pPr algn="just">
              <a:buNone/>
            </a:pPr>
            <a:endParaRPr lang="fr-FR" sz="2000" dirty="0" smtClean="0"/>
          </a:p>
          <a:p>
            <a:r>
              <a:rPr lang="fr-FR" sz="2000" dirty="0" err="1" smtClean="0"/>
              <a:t>x</a:t>
            </a:r>
            <a:r>
              <a:rPr lang="fr-FR" sz="2000" baseline="-25000" dirty="0" err="1" smtClean="0"/>
              <a:t>m</a:t>
            </a:r>
            <a:r>
              <a:rPr lang="fr-FR" sz="2000" dirty="0" smtClean="0"/>
              <a:t> est l’amplitude maximale </a:t>
            </a:r>
          </a:p>
          <a:p>
            <a:r>
              <a:rPr lang="fr-FR" sz="2000" dirty="0" smtClean="0"/>
              <a:t>ω est la pulsation du mouvement </a:t>
            </a:r>
          </a:p>
          <a:p>
            <a:r>
              <a:rPr lang="fr-FR" sz="2000" dirty="0" smtClean="0"/>
              <a:t>ϕ est la phase initiale et elle est déterminée par les conditions initiales </a:t>
            </a:r>
          </a:p>
          <a:p>
            <a:pPr>
              <a:buNone/>
            </a:pPr>
            <a:r>
              <a:rPr lang="fr-FR" sz="2000" dirty="0" smtClean="0"/>
              <a:t>	La vitesse est la dérivée de x(t) telle que :</a:t>
            </a:r>
          </a:p>
          <a:p>
            <a:pPr>
              <a:buNone/>
            </a:pPr>
            <a:endParaRPr lang="fr-FR" sz="2000" dirty="0" smtClean="0"/>
          </a:p>
          <a:p>
            <a:pPr>
              <a:buNone/>
            </a:pPr>
            <a:endParaRPr lang="fr-FR" sz="2000" dirty="0" smtClean="0"/>
          </a:p>
          <a:p>
            <a:pPr>
              <a:buNone/>
            </a:pPr>
            <a:r>
              <a:rPr lang="fr-FR" sz="2000" dirty="0" smtClean="0"/>
              <a:t>	L’accélération est la dérivée de la vitesse telle que :</a:t>
            </a:r>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25</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2" name="Image 11"/>
          <p:cNvPicPr/>
          <p:nvPr/>
        </p:nvPicPr>
        <p:blipFill>
          <a:blip r:embed="rId2"/>
          <a:srcRect/>
          <a:stretch>
            <a:fillRect/>
          </a:stretch>
        </p:blipFill>
        <p:spPr bwMode="auto">
          <a:xfrm>
            <a:off x="4808490" y="2222909"/>
            <a:ext cx="2546459" cy="393481"/>
          </a:xfrm>
          <a:prstGeom prst="rect">
            <a:avLst/>
          </a:prstGeom>
          <a:noFill/>
          <a:ln w="9525">
            <a:noFill/>
            <a:miter lim="800000"/>
            <a:headEnd/>
            <a:tailEnd/>
          </a:ln>
        </p:spPr>
      </p:pic>
      <p:pic>
        <p:nvPicPr>
          <p:cNvPr id="13" name="Image 12"/>
          <p:cNvPicPr/>
          <p:nvPr/>
        </p:nvPicPr>
        <p:blipFill>
          <a:blip r:embed="rId3"/>
          <a:srcRect/>
          <a:stretch>
            <a:fillRect/>
          </a:stretch>
        </p:blipFill>
        <p:spPr bwMode="auto">
          <a:xfrm>
            <a:off x="4130561" y="4114801"/>
            <a:ext cx="3925614" cy="788272"/>
          </a:xfrm>
          <a:prstGeom prst="rect">
            <a:avLst/>
          </a:prstGeom>
          <a:noFill/>
          <a:ln w="9525">
            <a:noFill/>
            <a:miter lim="800000"/>
            <a:headEnd/>
            <a:tailEnd/>
          </a:ln>
        </p:spPr>
      </p:pic>
      <p:pic>
        <p:nvPicPr>
          <p:cNvPr id="14" name="Image 13"/>
          <p:cNvPicPr/>
          <p:nvPr/>
        </p:nvPicPr>
        <p:blipFill>
          <a:blip r:embed="rId4"/>
          <a:srcRect/>
          <a:stretch>
            <a:fillRect/>
          </a:stretch>
        </p:blipFill>
        <p:spPr bwMode="auto">
          <a:xfrm>
            <a:off x="3998520" y="5344181"/>
            <a:ext cx="4278367" cy="69401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III.2. Mouvements curvilignes</a:t>
            </a:r>
          </a:p>
          <a:p>
            <a:pPr algn="just">
              <a:buNone/>
            </a:pPr>
            <a:r>
              <a:rPr lang="fr-FR" sz="2000" dirty="0" smtClean="0"/>
              <a:t>	Le mouvement curviligne est caractérisé par une trajectoire curviligne qui nécessite la connaissance du rayon de courbure R et le centre C.</a:t>
            </a:r>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r>
              <a:rPr lang="fr-FR" sz="2000" dirty="0" smtClean="0"/>
              <a:t>La position du mobile est déterminée par l’abscisse curviligne S telle que :</a:t>
            </a:r>
          </a:p>
          <a:p>
            <a:pPr algn="just">
              <a:buNone/>
            </a:pPr>
            <a:endParaRPr lang="fr-FR" sz="2000" dirty="0" smtClean="0"/>
          </a:p>
          <a:p>
            <a:pPr algn="just">
              <a:buNone/>
            </a:pPr>
            <a:r>
              <a:rPr lang="fr-FR" sz="2000" dirty="0" smtClean="0"/>
              <a:t>S est la longueur de l’arc	. M</a:t>
            </a:r>
            <a:r>
              <a:rPr lang="fr-FR" sz="2000" baseline="-25000" dirty="0" smtClean="0"/>
              <a:t>1</a:t>
            </a:r>
            <a:r>
              <a:rPr lang="fr-FR" sz="2000" dirty="0" smtClean="0"/>
              <a:t> est la position du mobile à l’instant t</a:t>
            </a:r>
            <a:r>
              <a:rPr lang="fr-FR" sz="2000" baseline="-25000" dirty="0" smtClean="0"/>
              <a:t>1</a:t>
            </a:r>
            <a:r>
              <a:rPr lang="fr-FR" sz="2000" dirty="0" smtClean="0"/>
              <a:t> et M</a:t>
            </a:r>
            <a:r>
              <a:rPr lang="fr-FR" sz="2000" baseline="-25000" dirty="0" smtClean="0"/>
              <a:t>2</a:t>
            </a:r>
            <a:r>
              <a:rPr lang="fr-FR" sz="2000" dirty="0" smtClean="0"/>
              <a:t> est la position du mobile à l’instant t</a:t>
            </a:r>
            <a:r>
              <a:rPr lang="fr-FR" sz="2000" baseline="-25000" dirty="0" smtClean="0"/>
              <a:t>2</a:t>
            </a:r>
            <a:r>
              <a:rPr lang="fr-FR" sz="2000" dirty="0" smtClean="0"/>
              <a:t>.</a:t>
            </a:r>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26</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 name="Image 14"/>
          <p:cNvPicPr/>
          <p:nvPr/>
        </p:nvPicPr>
        <p:blipFill>
          <a:blip r:embed="rId2"/>
          <a:srcRect/>
          <a:stretch>
            <a:fillRect/>
          </a:stretch>
        </p:blipFill>
        <p:spPr bwMode="auto">
          <a:xfrm>
            <a:off x="2018022" y="1832894"/>
            <a:ext cx="8136978" cy="3007109"/>
          </a:xfrm>
          <a:prstGeom prst="rect">
            <a:avLst/>
          </a:prstGeom>
          <a:noFill/>
          <a:ln w="9525">
            <a:noFill/>
            <a:miter lim="800000"/>
            <a:headEnd/>
            <a:tailEnd/>
          </a:ln>
        </p:spPr>
      </p:pic>
      <p:pic>
        <p:nvPicPr>
          <p:cNvPr id="16" name="Image 15"/>
          <p:cNvPicPr/>
          <p:nvPr/>
        </p:nvPicPr>
        <p:blipFill>
          <a:blip r:embed="rId3"/>
          <a:srcRect/>
          <a:stretch>
            <a:fillRect/>
          </a:stretch>
        </p:blipFill>
        <p:spPr bwMode="auto">
          <a:xfrm>
            <a:off x="5366185" y="5215817"/>
            <a:ext cx="1476047" cy="349409"/>
          </a:xfrm>
          <a:prstGeom prst="rect">
            <a:avLst/>
          </a:prstGeom>
          <a:noFill/>
          <a:ln w="9525">
            <a:noFill/>
            <a:miter lim="800000"/>
            <a:headEnd/>
            <a:tailEnd/>
          </a:ln>
        </p:spPr>
      </p:pic>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68963"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94534" y="5670662"/>
            <a:ext cx="693683" cy="33107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III.3. Base de </a:t>
            </a:r>
            <a:r>
              <a:rPr lang="fr-FR" b="1" kern="0" dirty="0" err="1" smtClean="0">
                <a:solidFill>
                  <a:srgbClr val="FF0000"/>
                </a:solidFill>
                <a:latin typeface="Cambria"/>
                <a:ea typeface="Times New Roman"/>
                <a:cs typeface="Times New Roman"/>
              </a:rPr>
              <a:t>Frenet</a:t>
            </a:r>
            <a:r>
              <a:rPr lang="fr-FR" b="1" kern="0" dirty="0" smtClean="0">
                <a:solidFill>
                  <a:srgbClr val="FF0000"/>
                </a:solidFill>
                <a:latin typeface="Cambria"/>
                <a:ea typeface="Times New Roman"/>
                <a:cs typeface="Times New Roman"/>
              </a:rPr>
              <a:t> </a:t>
            </a:r>
            <a:r>
              <a:rPr lang="fr-FR" sz="1200" i="1" dirty="0" smtClean="0">
                <a:solidFill>
                  <a:srgbClr val="FF0000"/>
                </a:solidFill>
                <a:latin typeface="Calibri"/>
                <a:ea typeface="Times New Roman"/>
                <a:cs typeface="Times New Roman"/>
              </a:rPr>
              <a:t>(schéma à faire)</a:t>
            </a:r>
            <a:endParaRPr lang="fr-FR" sz="1200" b="1" kern="0" dirty="0" smtClean="0">
              <a:solidFill>
                <a:srgbClr val="FF0000"/>
              </a:solidFill>
              <a:latin typeface="Cambria"/>
              <a:ea typeface="Times New Roman"/>
              <a:cs typeface="Times New Roman"/>
            </a:endParaRPr>
          </a:p>
          <a:p>
            <a:pPr algn="just">
              <a:buNone/>
            </a:pPr>
            <a:r>
              <a:rPr lang="fr-FR" sz="2000" dirty="0" smtClean="0"/>
              <a:t>	</a:t>
            </a:r>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27</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72034" name="Picture 2"/>
          <p:cNvPicPr>
            <a:picLocks noChangeAspect="1" noChangeArrowheads="1"/>
          </p:cNvPicPr>
          <p:nvPr/>
        </p:nvPicPr>
        <p:blipFill>
          <a:blip r:embed="rId2"/>
          <a:srcRect/>
          <a:stretch>
            <a:fillRect/>
          </a:stretch>
        </p:blipFill>
        <p:spPr bwMode="auto">
          <a:xfrm>
            <a:off x="636324" y="1215257"/>
            <a:ext cx="10585112" cy="2316217"/>
          </a:xfrm>
          <a:prstGeom prst="rect">
            <a:avLst/>
          </a:prstGeom>
          <a:noFill/>
          <a:ln w="9525">
            <a:noFill/>
            <a:miter lim="800000"/>
            <a:headEnd/>
            <a:tailEnd/>
          </a:ln>
          <a:effectLst/>
        </p:spPr>
      </p:pic>
      <p:pic>
        <p:nvPicPr>
          <p:cNvPr id="17" name="Image 16"/>
          <p:cNvPicPr/>
          <p:nvPr/>
        </p:nvPicPr>
        <p:blipFill>
          <a:blip r:embed="rId3"/>
          <a:srcRect/>
          <a:stretch>
            <a:fillRect/>
          </a:stretch>
        </p:blipFill>
        <p:spPr bwMode="auto">
          <a:xfrm>
            <a:off x="4398588" y="3736429"/>
            <a:ext cx="3373819" cy="230176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III.3. Base de </a:t>
            </a:r>
            <a:r>
              <a:rPr lang="fr-FR" b="1" kern="0" dirty="0" err="1" smtClean="0">
                <a:solidFill>
                  <a:srgbClr val="FF0000"/>
                </a:solidFill>
                <a:latin typeface="Cambria"/>
                <a:ea typeface="Times New Roman"/>
                <a:cs typeface="Times New Roman"/>
              </a:rPr>
              <a:t>Frenet</a:t>
            </a:r>
            <a:endParaRPr lang="fr-FR" sz="1200" b="1" kern="0" dirty="0" smtClean="0">
              <a:solidFill>
                <a:srgbClr val="FF0000"/>
              </a:solidFill>
              <a:latin typeface="Cambria"/>
              <a:ea typeface="Times New Roman"/>
              <a:cs typeface="Times New Roman"/>
            </a:endParaRPr>
          </a:p>
          <a:p>
            <a:pPr algn="just">
              <a:buNone/>
            </a:pPr>
            <a:r>
              <a:rPr lang="fr-FR" sz="2000" dirty="0" smtClean="0"/>
              <a:t>	</a:t>
            </a:r>
          </a:p>
          <a:p>
            <a:pPr algn="just">
              <a:buNone/>
            </a:pPr>
            <a:endParaRPr lang="fr-FR" sz="2000" dirty="0" smtClean="0"/>
          </a:p>
          <a:p>
            <a:pPr algn="just">
              <a:buNone/>
            </a:pPr>
            <a:r>
              <a:rPr lang="fr-FR" sz="2000" dirty="0" smtClean="0"/>
              <a:t>D’autre part :				</a:t>
            </a:r>
          </a:p>
          <a:p>
            <a:pPr algn="just">
              <a:buNone/>
            </a:pPr>
            <a:endParaRPr lang="fr-FR" sz="2000" dirty="0" smtClean="0"/>
          </a:p>
          <a:p>
            <a:pPr algn="just">
              <a:buNone/>
            </a:pPr>
            <a:endParaRPr lang="fr-FR" sz="2000" dirty="0" smtClean="0"/>
          </a:p>
          <a:p>
            <a:pPr algn="just">
              <a:buNone/>
            </a:pPr>
            <a:endParaRPr lang="fr-FR" sz="2000" dirty="0" smtClean="0"/>
          </a:p>
          <a:p>
            <a:pPr algn="just">
              <a:buNone/>
            </a:pPr>
            <a:r>
              <a:rPr lang="fr-FR" sz="2000" dirty="0" smtClean="0"/>
              <a:t> D’où</a:t>
            </a:r>
          </a:p>
          <a:p>
            <a:pPr algn="just">
              <a:buNone/>
            </a:pPr>
            <a:endParaRPr lang="fr-FR" sz="2000" dirty="0" smtClean="0"/>
          </a:p>
          <a:p>
            <a:pPr algn="just">
              <a:buNone/>
            </a:pPr>
            <a:endParaRPr lang="fr-FR" sz="2000" dirty="0" smtClean="0"/>
          </a:p>
          <a:p>
            <a:r>
              <a:rPr lang="fr-FR" sz="2000" dirty="0" smtClean="0"/>
              <a:t>       est l’accélération tangentielle et       est l’accélération normale.</a:t>
            </a:r>
          </a:p>
          <a:p>
            <a:r>
              <a:rPr lang="fr-FR" sz="2000" dirty="0" smtClean="0"/>
              <a:t>Si 𝑣 est constant donc l’accélération tangentielle est nulle. On dit que le mouvement et curviligne uniforme.</a:t>
            </a:r>
          </a:p>
          <a:p>
            <a:endParaRPr lang="fr-FR" sz="2000" dirty="0" smtClean="0"/>
          </a:p>
          <a:p>
            <a:pPr>
              <a:buNone/>
            </a:pPr>
            <a:r>
              <a:rPr lang="fr-FR" sz="2000" dirty="0" smtClean="0"/>
              <a:t>R est le rayon de courbure de la trajectoire </a:t>
            </a:r>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28</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7" name="Image 16"/>
          <p:cNvPicPr/>
          <p:nvPr/>
        </p:nvPicPr>
        <p:blipFill>
          <a:blip r:embed="rId2"/>
          <a:srcRect t="68493"/>
          <a:stretch>
            <a:fillRect/>
          </a:stretch>
        </p:blipFill>
        <p:spPr bwMode="auto">
          <a:xfrm>
            <a:off x="4398589" y="882863"/>
            <a:ext cx="3373819" cy="725216"/>
          </a:xfrm>
          <a:prstGeom prst="rect">
            <a:avLst/>
          </a:prstGeom>
          <a:noFill/>
          <a:ln w="9525">
            <a:noFill/>
            <a:miter lim="800000"/>
            <a:headEnd/>
            <a:tailEnd/>
          </a:ln>
        </p:spPr>
      </p:pic>
      <p:pic>
        <p:nvPicPr>
          <p:cNvPr id="15" name="Image 14"/>
          <p:cNvPicPr/>
          <p:nvPr/>
        </p:nvPicPr>
        <p:blipFill>
          <a:blip r:embed="rId3"/>
          <a:srcRect/>
          <a:stretch>
            <a:fillRect/>
          </a:stretch>
        </p:blipFill>
        <p:spPr bwMode="auto">
          <a:xfrm>
            <a:off x="2351194" y="1765738"/>
            <a:ext cx="2583413" cy="677917"/>
          </a:xfrm>
          <a:prstGeom prst="rect">
            <a:avLst/>
          </a:prstGeom>
          <a:noFill/>
          <a:ln w="9525">
            <a:noFill/>
            <a:miter lim="800000"/>
            <a:headEnd/>
            <a:tailEnd/>
          </a:ln>
        </p:spPr>
      </p:pic>
      <p:pic>
        <p:nvPicPr>
          <p:cNvPr id="16" name="Image 15"/>
          <p:cNvPicPr/>
          <p:nvPr/>
        </p:nvPicPr>
        <p:blipFill>
          <a:blip r:embed="rId4"/>
          <a:srcRect/>
          <a:stretch>
            <a:fillRect/>
          </a:stretch>
        </p:blipFill>
        <p:spPr bwMode="auto">
          <a:xfrm>
            <a:off x="1926514" y="2869325"/>
            <a:ext cx="3622948" cy="1392294"/>
          </a:xfrm>
          <a:prstGeom prst="rect">
            <a:avLst/>
          </a:prstGeom>
          <a:noFill/>
          <a:ln w="9525">
            <a:noFill/>
            <a:miter lim="800000"/>
            <a:headEnd/>
            <a:tailEnd/>
          </a:ln>
        </p:spPr>
      </p:pic>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9" name="Image 18"/>
          <p:cNvPicPr/>
          <p:nvPr/>
        </p:nvPicPr>
        <p:blipFill>
          <a:blip r:embed="rId4"/>
          <a:srcRect l="5281" t="61523" r="83405" b="10168"/>
          <a:stretch>
            <a:fillRect/>
          </a:stretch>
        </p:blipFill>
        <p:spPr bwMode="auto">
          <a:xfrm>
            <a:off x="961697" y="4572000"/>
            <a:ext cx="409903" cy="394138"/>
          </a:xfrm>
          <a:prstGeom prst="rect">
            <a:avLst/>
          </a:prstGeom>
          <a:noFill/>
          <a:ln w="9525">
            <a:noFill/>
            <a:miter lim="800000"/>
            <a:headEnd/>
            <a:tailEnd/>
          </a:ln>
        </p:spPr>
      </p:pic>
      <p:pic>
        <p:nvPicPr>
          <p:cNvPr id="20" name="Image 19"/>
          <p:cNvPicPr/>
          <p:nvPr/>
        </p:nvPicPr>
        <p:blipFill>
          <a:blip r:embed="rId4"/>
          <a:srcRect l="54454" t="60391" r="34232" b="9035"/>
          <a:stretch>
            <a:fillRect/>
          </a:stretch>
        </p:blipFill>
        <p:spPr bwMode="auto">
          <a:xfrm>
            <a:off x="5249917" y="4556235"/>
            <a:ext cx="409903" cy="425669"/>
          </a:xfrm>
          <a:prstGeom prst="rect">
            <a:avLst/>
          </a:prstGeom>
          <a:noFill/>
          <a:ln w="9525">
            <a:noFill/>
            <a:miter lim="800000"/>
            <a:headEnd/>
            <a:tailEnd/>
          </a:ln>
        </p:spPr>
      </p:pic>
      <p:pic>
        <p:nvPicPr>
          <p:cNvPr id="21" name="Image 20"/>
          <p:cNvPicPr/>
          <p:nvPr/>
        </p:nvPicPr>
        <p:blipFill>
          <a:blip r:embed="rId5"/>
          <a:srcRect t="6944"/>
          <a:stretch>
            <a:fillRect/>
          </a:stretch>
        </p:blipFill>
        <p:spPr bwMode="auto">
          <a:xfrm>
            <a:off x="5201969" y="5486396"/>
            <a:ext cx="1845222" cy="64627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III.3. Base de </a:t>
            </a:r>
            <a:r>
              <a:rPr lang="fr-FR" b="1" kern="0" dirty="0" err="1" smtClean="0">
                <a:solidFill>
                  <a:srgbClr val="FF0000"/>
                </a:solidFill>
                <a:latin typeface="Cambria"/>
                <a:ea typeface="Times New Roman"/>
                <a:cs typeface="Times New Roman"/>
              </a:rPr>
              <a:t>Frenet</a:t>
            </a:r>
            <a:endParaRPr lang="fr-FR" sz="1200" b="1" kern="0" dirty="0" smtClean="0">
              <a:solidFill>
                <a:srgbClr val="FF0000"/>
              </a:solidFill>
              <a:latin typeface="Cambria"/>
              <a:ea typeface="Times New Roman"/>
              <a:cs typeface="Times New Roman"/>
            </a:endParaRPr>
          </a:p>
          <a:p>
            <a:endParaRPr lang="fr-FR" sz="2000" dirty="0" smtClean="0"/>
          </a:p>
          <a:p>
            <a:pPr>
              <a:buNone/>
            </a:pPr>
            <a:r>
              <a:rPr lang="fr-FR" sz="2000" dirty="0" smtClean="0"/>
              <a:t>R est le rayon de courbure de la trajectoire qui est déterminé comme suit : </a:t>
            </a:r>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29</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1" name="Image 20"/>
          <p:cNvPicPr/>
          <p:nvPr/>
        </p:nvPicPr>
        <p:blipFill>
          <a:blip r:embed="rId2"/>
          <a:srcRect t="6944"/>
          <a:stretch>
            <a:fillRect/>
          </a:stretch>
        </p:blipFill>
        <p:spPr bwMode="auto">
          <a:xfrm>
            <a:off x="5170436" y="945925"/>
            <a:ext cx="1845222" cy="646277"/>
          </a:xfrm>
          <a:prstGeom prst="rect">
            <a:avLst/>
          </a:prstGeom>
          <a:noFill/>
          <a:ln w="9525">
            <a:noFill/>
            <a:miter lim="800000"/>
            <a:headEnd/>
            <a:tailEnd/>
          </a:ln>
        </p:spPr>
      </p:pic>
      <p:pic>
        <p:nvPicPr>
          <p:cNvPr id="22" name="Image 21"/>
          <p:cNvPicPr/>
          <p:nvPr/>
        </p:nvPicPr>
        <p:blipFill>
          <a:blip r:embed="rId3"/>
          <a:srcRect/>
          <a:stretch>
            <a:fillRect/>
          </a:stretch>
        </p:blipFill>
        <p:spPr bwMode="auto">
          <a:xfrm>
            <a:off x="3876817" y="1954924"/>
            <a:ext cx="4431589" cy="2293226"/>
          </a:xfrm>
          <a:prstGeom prst="rect">
            <a:avLst/>
          </a:prstGeom>
          <a:noFill/>
          <a:ln w="9525">
            <a:noFill/>
            <a:miter lim="800000"/>
            <a:headEnd/>
            <a:tailEnd/>
          </a:ln>
        </p:spPr>
      </p:pic>
      <p:sp>
        <p:nvSpPr>
          <p:cNvPr id="23" name="Flèche droite 22"/>
          <p:cNvSpPr/>
          <p:nvPr/>
        </p:nvSpPr>
        <p:spPr>
          <a:xfrm>
            <a:off x="4635091" y="5076502"/>
            <a:ext cx="457200"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Image 23"/>
          <p:cNvPicPr/>
          <p:nvPr/>
        </p:nvPicPr>
        <p:blipFill>
          <a:blip r:embed="rId4"/>
          <a:srcRect/>
          <a:stretch>
            <a:fillRect/>
          </a:stretch>
        </p:blipFill>
        <p:spPr bwMode="auto">
          <a:xfrm>
            <a:off x="5186871" y="4682359"/>
            <a:ext cx="1828800" cy="88286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Contenu </a:t>
            </a:r>
            <a:endParaRPr lang="fr-FR" b="1" dirty="0"/>
          </a:p>
        </p:txBody>
      </p:sp>
      <p:sp>
        <p:nvSpPr>
          <p:cNvPr id="3" name="Espace réservé du contenu 2"/>
          <p:cNvSpPr>
            <a:spLocks noGrp="1"/>
          </p:cNvSpPr>
          <p:nvPr>
            <p:ph sz="quarter" idx="1"/>
          </p:nvPr>
        </p:nvSpPr>
        <p:spPr>
          <a:xfrm>
            <a:off x="609599" y="678426"/>
            <a:ext cx="11012129" cy="5943600"/>
          </a:xfrm>
        </p:spPr>
        <p:txBody>
          <a:bodyPr>
            <a:normAutofit/>
          </a:bodyPr>
          <a:lstStyle/>
          <a:p>
            <a:pPr marL="0" indent="0" algn="just">
              <a:buFont typeface="Wingdings" pitchFamily="2" charset="2"/>
              <a:buChar char="v"/>
            </a:pPr>
            <a:r>
              <a:rPr lang="fr-FR" sz="3600" dirty="0" smtClean="0"/>
              <a:t> Introduction à la cinématique</a:t>
            </a:r>
          </a:p>
          <a:p>
            <a:pPr marL="0" indent="0" algn="just">
              <a:buFont typeface="Wingdings" pitchFamily="2" charset="2"/>
              <a:buChar char="v"/>
            </a:pPr>
            <a:r>
              <a:rPr lang="fr-FR" sz="3600" dirty="0" smtClean="0"/>
              <a:t> Equations en coordonnées cartésiennes</a:t>
            </a:r>
          </a:p>
          <a:p>
            <a:pPr marL="0" indent="0" algn="just">
              <a:buFont typeface="Wingdings" pitchFamily="2" charset="2"/>
              <a:buChar char="v"/>
            </a:pPr>
            <a:r>
              <a:rPr lang="fr-FR" sz="3600" dirty="0" smtClean="0"/>
              <a:t> Etude de quelques mouvements particuliers</a:t>
            </a:r>
          </a:p>
          <a:p>
            <a:pPr marL="0" indent="0" algn="just">
              <a:buFont typeface="Wingdings" pitchFamily="2" charset="2"/>
              <a:buChar char="v"/>
            </a:pPr>
            <a:r>
              <a:rPr lang="fr-FR" sz="3600" dirty="0" smtClean="0"/>
              <a:t> Changement de base</a:t>
            </a:r>
          </a:p>
          <a:p>
            <a:pPr marL="0" indent="0" algn="just">
              <a:buFont typeface="Wingdings" pitchFamily="2" charset="2"/>
              <a:buChar char="v"/>
            </a:pPr>
            <a:r>
              <a:rPr lang="fr-FR" sz="3600" dirty="0" smtClean="0"/>
              <a:t> Différents systèmes de coordonnées </a:t>
            </a:r>
          </a:p>
          <a:p>
            <a:pPr algn="just">
              <a:buNone/>
            </a:pPr>
            <a:endParaRPr lang="fr-FR" sz="3600" dirty="0" smtClean="0"/>
          </a:p>
          <a:p>
            <a:pPr algn="just"/>
            <a:endParaRPr lang="fr-FR" sz="3600" dirty="0" smtClean="0"/>
          </a:p>
          <a:p>
            <a:pPr algn="just">
              <a:buNone/>
            </a:pPr>
            <a:endParaRPr lang="fr-FR" sz="36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III.4. Mouvements circulaires</a:t>
            </a:r>
            <a:endParaRPr lang="fr-FR" sz="1200" b="1" kern="0" dirty="0" smtClean="0">
              <a:solidFill>
                <a:srgbClr val="FF0000"/>
              </a:solidFill>
              <a:latin typeface="Cambria"/>
              <a:ea typeface="Times New Roman"/>
              <a:cs typeface="Times New Roman"/>
            </a:endParaRPr>
          </a:p>
          <a:p>
            <a:r>
              <a:rPr lang="fr-FR" sz="2000" dirty="0" smtClean="0"/>
              <a:t>Le mouvement circulaire est un mouvement dont la trajectoire est un cercle de rayon R constant. L’équation de la trajectoire est comme suit :</a:t>
            </a:r>
          </a:p>
          <a:p>
            <a:endParaRPr lang="fr-FR" sz="2000" dirty="0" smtClean="0"/>
          </a:p>
          <a:p>
            <a:pPr>
              <a:buNone/>
            </a:pPr>
            <a:r>
              <a:rPr lang="fr-FR" sz="2000" dirty="0" smtClean="0"/>
              <a:t>	R est le rayon du cercle et (x</a:t>
            </a:r>
            <a:r>
              <a:rPr lang="fr-FR" sz="2000" baseline="-25000" dirty="0" smtClean="0"/>
              <a:t>0</a:t>
            </a:r>
            <a:r>
              <a:rPr lang="fr-FR" sz="2000" dirty="0" smtClean="0"/>
              <a:t>, y</a:t>
            </a:r>
            <a:r>
              <a:rPr lang="fr-FR" sz="2000" baseline="-25000" dirty="0" smtClean="0"/>
              <a:t>0</a:t>
            </a:r>
            <a:r>
              <a:rPr lang="fr-FR" sz="2000" dirty="0" smtClean="0"/>
              <a:t>) sont les coordonnées du centre du cercle. </a:t>
            </a:r>
          </a:p>
          <a:p>
            <a:endParaRPr lang="fr-FR" sz="2000" dirty="0" smtClean="0"/>
          </a:p>
          <a:p>
            <a:r>
              <a:rPr lang="fr-FR" sz="2000" dirty="0" smtClean="0"/>
              <a:t>Le vecteur position s’écrit suivant les coordonnées polaires </a:t>
            </a:r>
            <a:r>
              <a:rPr lang="fr-FR" sz="2000" i="1" dirty="0" smtClean="0"/>
              <a:t>(notion traitée plus tard)</a:t>
            </a:r>
            <a:r>
              <a:rPr lang="fr-FR" sz="2000" dirty="0" smtClean="0"/>
              <a:t> comme suit :</a:t>
            </a:r>
          </a:p>
          <a:p>
            <a:endParaRPr lang="fr-FR" sz="2000" dirty="0" smtClean="0"/>
          </a:p>
          <a:p>
            <a:r>
              <a:rPr lang="fr-FR" sz="2000" dirty="0" smtClean="0"/>
              <a:t>Le vecteur vitesse est : </a:t>
            </a:r>
          </a:p>
          <a:p>
            <a:endParaRPr lang="fr-FR" sz="2000" dirty="0" smtClean="0"/>
          </a:p>
          <a:p>
            <a:endParaRPr lang="fr-FR" sz="2000" dirty="0" smtClean="0"/>
          </a:p>
          <a:p>
            <a:r>
              <a:rPr lang="fr-FR" sz="2000" dirty="0" smtClean="0"/>
              <a:t>Le vecteur accélération est :</a:t>
            </a:r>
          </a:p>
          <a:p>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30</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 name="Image 17"/>
          <p:cNvPicPr/>
          <p:nvPr/>
        </p:nvPicPr>
        <p:blipFill>
          <a:blip r:embed="rId2"/>
          <a:srcRect/>
          <a:stretch>
            <a:fillRect/>
          </a:stretch>
        </p:blipFill>
        <p:spPr bwMode="auto">
          <a:xfrm>
            <a:off x="4763807" y="1812993"/>
            <a:ext cx="2661745" cy="422056"/>
          </a:xfrm>
          <a:prstGeom prst="rect">
            <a:avLst/>
          </a:prstGeom>
          <a:noFill/>
          <a:ln w="9525">
            <a:noFill/>
            <a:miter lim="800000"/>
            <a:headEnd/>
            <a:tailEnd/>
          </a:ln>
        </p:spPr>
      </p:pic>
      <p:pic>
        <p:nvPicPr>
          <p:cNvPr id="19" name="Image 18"/>
          <p:cNvPicPr/>
          <p:nvPr/>
        </p:nvPicPr>
        <p:blipFill>
          <a:blip r:embed="rId3"/>
          <a:srcRect/>
          <a:stretch>
            <a:fillRect/>
          </a:stretch>
        </p:blipFill>
        <p:spPr bwMode="auto">
          <a:xfrm>
            <a:off x="5445669" y="3547262"/>
            <a:ext cx="1301969" cy="395280"/>
          </a:xfrm>
          <a:prstGeom prst="rect">
            <a:avLst/>
          </a:prstGeom>
          <a:noFill/>
          <a:ln w="9525">
            <a:noFill/>
            <a:miter lim="800000"/>
            <a:headEnd/>
            <a:tailEnd/>
          </a:ln>
        </p:spPr>
      </p:pic>
      <p:pic>
        <p:nvPicPr>
          <p:cNvPr id="20" name="Image 19"/>
          <p:cNvPicPr/>
          <p:nvPr/>
        </p:nvPicPr>
        <p:blipFill>
          <a:blip r:embed="rId4"/>
          <a:srcRect/>
          <a:stretch>
            <a:fillRect/>
          </a:stretch>
        </p:blipFill>
        <p:spPr bwMode="auto">
          <a:xfrm>
            <a:off x="5312979" y="4381698"/>
            <a:ext cx="1576552" cy="489881"/>
          </a:xfrm>
          <a:prstGeom prst="rect">
            <a:avLst/>
          </a:prstGeom>
          <a:noFill/>
          <a:ln w="9525">
            <a:noFill/>
            <a:miter lim="800000"/>
            <a:headEnd/>
            <a:tailEnd/>
          </a:ln>
        </p:spPr>
      </p:pic>
      <p:pic>
        <p:nvPicPr>
          <p:cNvPr id="25" name="Image 24"/>
          <p:cNvPicPr/>
          <p:nvPr/>
        </p:nvPicPr>
        <p:blipFill>
          <a:blip r:embed="rId5"/>
          <a:srcRect/>
          <a:stretch>
            <a:fillRect/>
          </a:stretch>
        </p:blipFill>
        <p:spPr bwMode="auto">
          <a:xfrm>
            <a:off x="4792725" y="5526375"/>
            <a:ext cx="2611328" cy="43306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Etude de quelques mouvements particuliers</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III.4. Mouvements circulaires</a:t>
            </a:r>
            <a:endParaRPr lang="fr-FR" sz="1200" b="1" kern="0" dirty="0" smtClean="0">
              <a:solidFill>
                <a:srgbClr val="FF0000"/>
              </a:solidFill>
              <a:latin typeface="Cambria"/>
              <a:ea typeface="Times New Roman"/>
              <a:cs typeface="Times New Roman"/>
            </a:endParaRPr>
          </a:p>
          <a:p>
            <a:r>
              <a:rPr lang="fr-FR" sz="2000" dirty="0" smtClean="0"/>
              <a:t>Le vecteur accélération est :</a:t>
            </a:r>
          </a:p>
          <a:p>
            <a:r>
              <a:rPr lang="fr-FR" sz="2000" dirty="0" smtClean="0"/>
              <a:t>L’accélération est la somme de l’accélération tangentielle </a:t>
            </a:r>
          </a:p>
          <a:p>
            <a:pPr>
              <a:buNone/>
            </a:pPr>
            <a:r>
              <a:rPr lang="fr-FR" sz="2000" dirty="0" smtClean="0"/>
              <a:t>					et de l’accélération normale</a:t>
            </a:r>
          </a:p>
          <a:p>
            <a:pPr>
              <a:buNone/>
            </a:pPr>
            <a:r>
              <a:rPr lang="fr-FR" sz="2000" dirty="0" smtClean="0"/>
              <a:t>qui s’écrivent suivant la base de </a:t>
            </a:r>
            <a:r>
              <a:rPr lang="fr-FR" sz="2000" dirty="0" err="1" smtClean="0"/>
              <a:t>Frenet</a:t>
            </a:r>
            <a:r>
              <a:rPr lang="fr-FR" sz="2000" dirty="0" smtClean="0"/>
              <a:t> comme suit : </a:t>
            </a:r>
          </a:p>
          <a:p>
            <a:pPr>
              <a:buNone/>
            </a:pPr>
            <a:endParaRPr lang="fr-FR" sz="2000" dirty="0" smtClean="0"/>
          </a:p>
          <a:p>
            <a:pPr>
              <a:buNone/>
            </a:pPr>
            <a:endParaRPr lang="fr-FR" sz="2000" dirty="0" smtClean="0"/>
          </a:p>
          <a:p>
            <a:pPr>
              <a:buNone/>
            </a:pPr>
            <a:r>
              <a:rPr lang="fr-FR" sz="2000" dirty="0" smtClean="0"/>
              <a:t>		   est appelée la vitesse angulaire.</a:t>
            </a:r>
          </a:p>
          <a:p>
            <a:pPr algn="just">
              <a:buFont typeface="Wingdings" pitchFamily="2" charset="2"/>
              <a:buChar char="q"/>
            </a:pPr>
            <a:r>
              <a:rPr lang="fr-FR" sz="2000" dirty="0" smtClean="0"/>
              <a:t>Si le module de la vitesse 𝑣 ou la vitesse angulaire 𝜔 est constante, on dit que le mouvement est circulaire uniforme. L’accélération dans ce cas est : </a:t>
            </a:r>
          </a:p>
          <a:p>
            <a:pPr>
              <a:buNone/>
            </a:pPr>
            <a:endParaRPr lang="fr-FR" sz="2000" dirty="0" smtClean="0"/>
          </a:p>
          <a:p>
            <a:pPr>
              <a:buNone/>
            </a:pPr>
            <a:r>
              <a:rPr lang="fr-FR" sz="2000" dirty="0" smtClean="0"/>
              <a:t>	On définit l’accélération angulaire par     =𝛼. Si α est constante, on dit que le mouvement est circulaire uniformément varié.</a:t>
            </a:r>
          </a:p>
          <a:p>
            <a:pPr>
              <a:buNone/>
            </a:pPr>
            <a:r>
              <a:rPr lang="fr-FR" sz="2000" dirty="0" smtClean="0"/>
              <a:t>	</a:t>
            </a:r>
            <a:r>
              <a:rPr lang="fr-FR" sz="2000" b="1" i="1" dirty="0" smtClean="0">
                <a:solidFill>
                  <a:srgbClr val="FF0000"/>
                </a:solidFill>
              </a:rPr>
              <a:t>Ainsi le mouvement circulaire est uniforme si et seulement si l’accélération tangentielle est nulle.</a:t>
            </a:r>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31</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5" name="Image 24"/>
          <p:cNvPicPr/>
          <p:nvPr/>
        </p:nvPicPr>
        <p:blipFill>
          <a:blip r:embed="rId2"/>
          <a:srcRect/>
          <a:stretch>
            <a:fillRect/>
          </a:stretch>
        </p:blipFill>
        <p:spPr bwMode="auto">
          <a:xfrm>
            <a:off x="4792725" y="1111895"/>
            <a:ext cx="2611328" cy="433060"/>
          </a:xfrm>
          <a:prstGeom prst="rect">
            <a:avLst/>
          </a:prstGeom>
          <a:noFill/>
          <a:ln w="9525">
            <a:noFill/>
            <a:miter lim="800000"/>
            <a:headEnd/>
            <a:tailEnd/>
          </a:ln>
        </p:spPr>
      </p:pic>
      <p:sp>
        <p:nvSpPr>
          <p:cNvPr id="1740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7408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756634" y="1575354"/>
            <a:ext cx="898635" cy="343115"/>
          </a:xfrm>
          <a:prstGeom prst="rect">
            <a:avLst/>
          </a:prstGeom>
          <a:noFill/>
        </p:spPr>
      </p:pic>
      <p:sp>
        <p:nvSpPr>
          <p:cNvPr id="17408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74083"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788168" y="1986456"/>
            <a:ext cx="947385" cy="326149"/>
          </a:xfrm>
          <a:prstGeom prst="rect">
            <a:avLst/>
          </a:prstGeom>
          <a:noFill/>
        </p:spPr>
      </p:pic>
      <p:pic>
        <p:nvPicPr>
          <p:cNvPr id="22" name="Image 21"/>
          <p:cNvPicPr/>
          <p:nvPr/>
        </p:nvPicPr>
        <p:blipFill>
          <a:blip r:embed="rId5"/>
          <a:srcRect/>
          <a:stretch>
            <a:fillRect/>
          </a:stretch>
        </p:blipFill>
        <p:spPr bwMode="auto">
          <a:xfrm>
            <a:off x="5141026" y="2648601"/>
            <a:ext cx="1906150" cy="896007"/>
          </a:xfrm>
          <a:prstGeom prst="rect">
            <a:avLst/>
          </a:prstGeom>
          <a:noFill/>
          <a:ln w="9525">
            <a:noFill/>
            <a:miter lim="800000"/>
            <a:headEnd/>
            <a:tailEnd/>
          </a:ln>
        </p:spPr>
      </p:pic>
      <p:sp>
        <p:nvSpPr>
          <p:cNvPr id="17408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74085" name="Picture 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977464" y="3451364"/>
            <a:ext cx="725214" cy="390500"/>
          </a:xfrm>
          <a:prstGeom prst="rect">
            <a:avLst/>
          </a:prstGeom>
          <a:noFill/>
        </p:spPr>
      </p:pic>
      <p:pic>
        <p:nvPicPr>
          <p:cNvPr id="26" name="Image 25"/>
          <p:cNvPicPr/>
          <p:nvPr/>
        </p:nvPicPr>
        <p:blipFill>
          <a:blip r:embed="rId7"/>
          <a:srcRect/>
          <a:stretch>
            <a:fillRect/>
          </a:stretch>
        </p:blipFill>
        <p:spPr bwMode="auto">
          <a:xfrm>
            <a:off x="5013440" y="4451003"/>
            <a:ext cx="2122761" cy="467875"/>
          </a:xfrm>
          <a:prstGeom prst="rect">
            <a:avLst/>
          </a:prstGeom>
          <a:noFill/>
          <a:ln w="9525">
            <a:noFill/>
            <a:miter lim="800000"/>
            <a:headEnd/>
            <a:tailEnd/>
          </a:ln>
        </p:spPr>
      </p:pic>
      <p:sp>
        <p:nvSpPr>
          <p:cNvPr id="17408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74087" name="Picture 7"/>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517930" y="4897223"/>
            <a:ext cx="220717" cy="40130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solidFill>
                  <a:schemeClr val="bg1">
                    <a:lumMod val="75000"/>
                  </a:schemeClr>
                </a:solidFill>
              </a:rPr>
              <a:t>Contenu </a:t>
            </a:r>
            <a:endParaRPr lang="fr-FR" b="1" dirty="0">
              <a:solidFill>
                <a:schemeClr val="bg1">
                  <a:lumMod val="75000"/>
                </a:schemeClr>
              </a:solidFill>
            </a:endParaRPr>
          </a:p>
        </p:txBody>
      </p:sp>
      <p:sp>
        <p:nvSpPr>
          <p:cNvPr id="3" name="Espace réservé du contenu 2"/>
          <p:cNvSpPr>
            <a:spLocks noGrp="1"/>
          </p:cNvSpPr>
          <p:nvPr>
            <p:ph sz="quarter" idx="1"/>
          </p:nvPr>
        </p:nvSpPr>
        <p:spPr>
          <a:xfrm>
            <a:off x="609599" y="678426"/>
            <a:ext cx="11012129" cy="5943600"/>
          </a:xfrm>
        </p:spPr>
        <p:txBody>
          <a:bodyPr>
            <a:normAutofit/>
          </a:bodyPr>
          <a:lstStyle/>
          <a:p>
            <a:pPr marL="0" indent="0" algn="just">
              <a:buFont typeface="Wingdings" pitchFamily="2" charset="2"/>
              <a:buChar char="v"/>
            </a:pPr>
            <a:r>
              <a:rPr lang="fr-FR" sz="3600" dirty="0" smtClean="0"/>
              <a:t> </a:t>
            </a:r>
            <a:r>
              <a:rPr lang="fr-FR" sz="3600" dirty="0" smtClean="0">
                <a:solidFill>
                  <a:schemeClr val="bg1">
                    <a:lumMod val="65000"/>
                  </a:schemeClr>
                </a:solidFill>
              </a:rPr>
              <a:t>Introduction à la cinématique</a:t>
            </a:r>
          </a:p>
          <a:p>
            <a:pPr marL="0" indent="0" algn="just">
              <a:buFont typeface="Wingdings" pitchFamily="2" charset="2"/>
              <a:buChar char="v"/>
            </a:pPr>
            <a:r>
              <a:rPr lang="fr-FR" sz="3600" dirty="0" smtClean="0">
                <a:solidFill>
                  <a:schemeClr val="bg1">
                    <a:lumMod val="65000"/>
                  </a:schemeClr>
                </a:solidFill>
              </a:rPr>
              <a:t> Equations en coordonnées cartésiennes</a:t>
            </a:r>
          </a:p>
          <a:p>
            <a:pPr marL="0" indent="0" algn="just">
              <a:buFont typeface="Wingdings" pitchFamily="2" charset="2"/>
              <a:buChar char="v"/>
            </a:pPr>
            <a:r>
              <a:rPr lang="fr-FR" sz="3600" dirty="0" smtClean="0">
                <a:solidFill>
                  <a:schemeClr val="bg1">
                    <a:lumMod val="65000"/>
                  </a:schemeClr>
                </a:solidFill>
              </a:rPr>
              <a:t> Etude de quelques mouvements particuliers</a:t>
            </a:r>
          </a:p>
          <a:p>
            <a:pPr marL="0" indent="0" algn="just">
              <a:buFont typeface="Wingdings" pitchFamily="2" charset="2"/>
              <a:buChar char="v"/>
            </a:pPr>
            <a:r>
              <a:rPr lang="fr-FR" sz="3600" b="1" dirty="0" smtClean="0"/>
              <a:t> Changement de base</a:t>
            </a:r>
          </a:p>
          <a:p>
            <a:pPr marL="0" indent="0" algn="just">
              <a:buFont typeface="Wingdings" pitchFamily="2" charset="2"/>
              <a:buChar char="v"/>
            </a:pPr>
            <a:r>
              <a:rPr lang="fr-FR" sz="3600" dirty="0" smtClean="0">
                <a:solidFill>
                  <a:schemeClr val="bg1">
                    <a:lumMod val="65000"/>
                  </a:schemeClr>
                </a:solidFill>
              </a:rPr>
              <a:t> Différents systèmes de coordonnées </a:t>
            </a:r>
          </a:p>
          <a:p>
            <a:pPr algn="just">
              <a:buNone/>
            </a:pPr>
            <a:endParaRPr lang="fr-FR" sz="3600" dirty="0" smtClean="0"/>
          </a:p>
          <a:p>
            <a:pPr algn="just"/>
            <a:endParaRPr lang="fr-FR" sz="3600" dirty="0" smtClean="0"/>
          </a:p>
          <a:p>
            <a:pPr algn="just">
              <a:buNone/>
            </a:pPr>
            <a:endParaRPr lang="fr-FR" sz="36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32</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Changement de repère</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r>
              <a:rPr lang="fr-FR" sz="2000" dirty="0" smtClean="0"/>
              <a:t>Il est important de garder à l’esprit qu’une trajectoire est définie pour un référentiel donné. </a:t>
            </a:r>
          </a:p>
          <a:p>
            <a:pPr algn="just"/>
            <a:r>
              <a:rPr lang="fr-FR" sz="2000" dirty="0" smtClean="0"/>
              <a:t>Le mouvement d’un mobile repéré par ses coordonnées dans un référentiel dépend du choix de ce dernier : c’est la relativité du mouvement. </a:t>
            </a:r>
          </a:p>
          <a:p>
            <a:pPr lvl="1" algn="just">
              <a:buNone/>
            </a:pPr>
            <a:r>
              <a:rPr lang="fr-FR" sz="1700" i="1" dirty="0" smtClean="0"/>
              <a:t>	Exemple : un voyageur d’une voiture par rapport à un observateur situé à l’extérieur ou à l’intérieur de la voiture. Un objet qu’on laisse tombé à l’extérieur lorsqu’on est dans une voiture qui roule. </a:t>
            </a:r>
          </a:p>
          <a:p>
            <a:pPr algn="just"/>
            <a:r>
              <a:rPr lang="fr-FR" sz="2000" dirty="0" smtClean="0"/>
              <a:t>Le mouvement est absolu s’il est étudié par rapport à un repère fixe par contre le mouvement est relatif s’il est étudié par rapport à un repère mobile. </a:t>
            </a:r>
          </a:p>
          <a:p>
            <a:pPr algn="just"/>
            <a:r>
              <a:rPr lang="fr-FR" sz="2000" dirty="0" smtClean="0"/>
              <a:t>Soit un point M en mouvement par rapport à un repère mobile R’(O’, x’, y’, z’) lui même en mouvement par rapport à un repère fixe R (O, x, y, z)</a:t>
            </a:r>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33</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8" name="Image 27"/>
          <p:cNvPicPr/>
          <p:nvPr/>
        </p:nvPicPr>
        <p:blipFill>
          <a:blip r:embed="rId2"/>
          <a:srcRect/>
          <a:stretch>
            <a:fillRect/>
          </a:stretch>
        </p:blipFill>
        <p:spPr bwMode="auto">
          <a:xfrm>
            <a:off x="3362325" y="4072818"/>
            <a:ext cx="5467350" cy="25908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Changement de repère</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IV.1. Position</a:t>
            </a:r>
          </a:p>
          <a:p>
            <a:r>
              <a:rPr lang="fr-FR" sz="2000" dirty="0" smtClean="0"/>
              <a:t>La position de M par rapport au repère fixe R est dite position absolue</a:t>
            </a:r>
          </a:p>
          <a:p>
            <a:pPr>
              <a:buNone/>
            </a:pPr>
            <a:endParaRPr lang="fr-FR" sz="2000" dirty="0" smtClean="0"/>
          </a:p>
          <a:p>
            <a:endParaRPr lang="fr-FR" sz="2000" dirty="0" smtClean="0"/>
          </a:p>
          <a:p>
            <a:r>
              <a:rPr lang="fr-FR" sz="2000" dirty="0" smtClean="0"/>
              <a:t>La position relative est la position de M par rapport au repère mobile R’ </a:t>
            </a:r>
          </a:p>
          <a:p>
            <a:endParaRPr lang="fr-FR" sz="2000" dirty="0" smtClean="0"/>
          </a:p>
          <a:p>
            <a:endParaRPr lang="fr-FR" sz="2000" dirty="0" smtClean="0"/>
          </a:p>
          <a:p>
            <a:pPr lvl="0" algn="just">
              <a:buClr>
                <a:srgbClr val="4F81BD"/>
              </a:buClr>
              <a:buNone/>
            </a:pPr>
            <a:r>
              <a:rPr lang="fr-FR" b="1" kern="0" dirty="0" smtClean="0">
                <a:solidFill>
                  <a:srgbClr val="FF0000"/>
                </a:solidFill>
                <a:latin typeface="Cambria"/>
                <a:ea typeface="Times New Roman"/>
                <a:cs typeface="Times New Roman"/>
              </a:rPr>
              <a:t>IV.2. Vitesse</a:t>
            </a:r>
          </a:p>
          <a:p>
            <a:pPr>
              <a:buClr>
                <a:srgbClr val="4F81BD"/>
              </a:buClr>
            </a:pPr>
            <a:r>
              <a:rPr lang="fr-FR" sz="2000" dirty="0" smtClean="0"/>
              <a:t>La vitesse absolue est la vitesse de M par rapport au repère fixe R :</a:t>
            </a:r>
          </a:p>
          <a:p>
            <a:pPr>
              <a:buClr>
                <a:srgbClr val="4F81BD"/>
              </a:buClr>
            </a:pPr>
            <a:endParaRPr lang="fr-FR" sz="2000" dirty="0" smtClean="0"/>
          </a:p>
          <a:p>
            <a:pPr>
              <a:buClr>
                <a:srgbClr val="4F81BD"/>
              </a:buClr>
            </a:pPr>
            <a:r>
              <a:rPr lang="fr-FR" sz="2000" dirty="0" smtClean="0">
                <a:solidFill>
                  <a:srgbClr val="000000"/>
                </a:solidFill>
              </a:rPr>
              <a:t> </a:t>
            </a:r>
            <a:r>
              <a:rPr lang="fr-FR" sz="2000" dirty="0" smtClean="0"/>
              <a:t>D’autre part, nous avons : </a:t>
            </a:r>
          </a:p>
          <a:p>
            <a:pPr>
              <a:buClr>
                <a:srgbClr val="4F81BD"/>
              </a:buClr>
              <a:buNone/>
            </a:pPr>
            <a:endParaRPr lang="fr-FR" sz="2000" dirty="0" smtClean="0">
              <a:solidFill>
                <a:srgbClr val="000000"/>
              </a:solidFill>
            </a:endParaRPr>
          </a:p>
          <a:p>
            <a:pPr>
              <a:buClr>
                <a:srgbClr val="4F81BD"/>
              </a:buClr>
            </a:pPr>
            <a:r>
              <a:rPr lang="fr-FR" sz="2000" dirty="0" smtClean="0"/>
              <a:t>La vitesse absolue devient : </a:t>
            </a:r>
          </a:p>
          <a:p>
            <a:pPr lvl="0">
              <a:buClr>
                <a:srgbClr val="4F81BD"/>
              </a:buClr>
            </a:pPr>
            <a:endParaRPr lang="fr-FR" sz="2000" dirty="0" smtClean="0">
              <a:solidFill>
                <a:srgbClr val="000000"/>
              </a:solidFill>
            </a:endParaRPr>
          </a:p>
          <a:p>
            <a:endParaRPr lang="fr-FR" sz="2000" dirty="0" smtClean="0"/>
          </a:p>
          <a:p>
            <a:pPr algn="just">
              <a:buNone/>
            </a:pPr>
            <a:endParaRPr lang="fr-FR" sz="1200" b="1" kern="0" dirty="0" smtClean="0">
              <a:solidFill>
                <a:srgbClr val="FF0000"/>
              </a:solidFill>
              <a:latin typeface="Cambria"/>
              <a:ea typeface="Times New Roman"/>
              <a:cs typeface="Times New Roman"/>
            </a:endParaRPr>
          </a:p>
          <a:p>
            <a:endParaRPr lang="fr-FR" sz="2000" b="1" i="1" dirty="0" smtClean="0">
              <a:solidFill>
                <a:srgbClr val="FF0000"/>
              </a:solidFill>
            </a:endParaRPr>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34</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7" name="Image 26"/>
          <p:cNvPicPr/>
          <p:nvPr/>
        </p:nvPicPr>
        <p:blipFill>
          <a:blip r:embed="rId2"/>
          <a:srcRect/>
          <a:stretch>
            <a:fillRect/>
          </a:stretch>
        </p:blipFill>
        <p:spPr bwMode="auto">
          <a:xfrm>
            <a:off x="5052514" y="1663705"/>
            <a:ext cx="2152325" cy="433113"/>
          </a:xfrm>
          <a:prstGeom prst="rect">
            <a:avLst/>
          </a:prstGeom>
          <a:noFill/>
          <a:ln w="9525">
            <a:noFill/>
            <a:miter lim="800000"/>
            <a:headEnd/>
            <a:tailEnd/>
          </a:ln>
        </p:spPr>
      </p:pic>
      <p:pic>
        <p:nvPicPr>
          <p:cNvPr id="28" name="Image 27"/>
          <p:cNvPicPr/>
          <p:nvPr/>
        </p:nvPicPr>
        <p:blipFill>
          <a:blip r:embed="rId3"/>
          <a:srcRect t="9434"/>
          <a:stretch>
            <a:fillRect/>
          </a:stretch>
        </p:blipFill>
        <p:spPr bwMode="auto">
          <a:xfrm>
            <a:off x="4809954" y="2695889"/>
            <a:ext cx="2584067" cy="412531"/>
          </a:xfrm>
          <a:prstGeom prst="rect">
            <a:avLst/>
          </a:prstGeom>
          <a:noFill/>
          <a:ln w="9525">
            <a:noFill/>
            <a:miter lim="800000"/>
            <a:headEnd/>
            <a:tailEnd/>
          </a:ln>
        </p:spPr>
      </p:pic>
      <p:pic>
        <p:nvPicPr>
          <p:cNvPr id="29" name="Image 28"/>
          <p:cNvPicPr/>
          <p:nvPr/>
        </p:nvPicPr>
        <p:blipFill>
          <a:blip r:embed="rId4"/>
          <a:srcRect t="6024"/>
          <a:stretch>
            <a:fillRect/>
          </a:stretch>
        </p:blipFill>
        <p:spPr bwMode="auto">
          <a:xfrm>
            <a:off x="8895767" y="3594550"/>
            <a:ext cx="3296233" cy="860761"/>
          </a:xfrm>
          <a:prstGeom prst="rect">
            <a:avLst/>
          </a:prstGeom>
          <a:noFill/>
          <a:ln w="9525">
            <a:noFill/>
            <a:miter lim="800000"/>
            <a:headEnd/>
            <a:tailEnd/>
          </a:ln>
        </p:spPr>
      </p:pic>
      <p:pic>
        <p:nvPicPr>
          <p:cNvPr id="30" name="Image 29"/>
          <p:cNvPicPr/>
          <p:nvPr/>
        </p:nvPicPr>
        <p:blipFill>
          <a:blip r:embed="rId5"/>
          <a:srcRect/>
          <a:stretch>
            <a:fillRect/>
          </a:stretch>
        </p:blipFill>
        <p:spPr bwMode="auto">
          <a:xfrm>
            <a:off x="4189030" y="4635074"/>
            <a:ext cx="1959522" cy="381043"/>
          </a:xfrm>
          <a:prstGeom prst="rect">
            <a:avLst/>
          </a:prstGeom>
          <a:noFill/>
          <a:ln w="9525">
            <a:noFill/>
            <a:miter lim="800000"/>
            <a:headEnd/>
            <a:tailEnd/>
          </a:ln>
        </p:spPr>
      </p:pic>
      <p:pic>
        <p:nvPicPr>
          <p:cNvPr id="31" name="Image 30"/>
          <p:cNvPicPr/>
          <p:nvPr/>
        </p:nvPicPr>
        <p:blipFill>
          <a:blip r:embed="rId6"/>
          <a:srcRect/>
          <a:stretch>
            <a:fillRect/>
          </a:stretch>
        </p:blipFill>
        <p:spPr bwMode="auto">
          <a:xfrm>
            <a:off x="4281487" y="5123797"/>
            <a:ext cx="6533658" cy="164519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Changement de repère</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IV.2. Vitesse</a:t>
            </a:r>
          </a:p>
          <a:p>
            <a:pPr algn="just">
              <a:buNone/>
            </a:pPr>
            <a:endParaRPr lang="fr-FR" b="1" kern="0" dirty="0" smtClean="0">
              <a:solidFill>
                <a:srgbClr val="FF0000"/>
              </a:solidFill>
              <a:latin typeface="Cambria"/>
              <a:ea typeface="Times New Roman"/>
              <a:cs typeface="Times New Roman"/>
            </a:endParaRPr>
          </a:p>
          <a:p>
            <a:pPr algn="just">
              <a:buNone/>
            </a:pPr>
            <a:endParaRPr lang="fr-FR" b="1" kern="0" dirty="0" smtClean="0">
              <a:solidFill>
                <a:srgbClr val="FF0000"/>
              </a:solidFill>
              <a:latin typeface="Cambria"/>
              <a:ea typeface="Times New Roman"/>
              <a:cs typeface="Times New Roman"/>
            </a:endParaRPr>
          </a:p>
          <a:p>
            <a:r>
              <a:rPr lang="fr-FR" sz="2000" dirty="0" smtClean="0"/>
              <a:t>La vitesse absolue est composée de la vitesse d’entrainement      et la vitesse relative      telle que :</a:t>
            </a:r>
          </a:p>
          <a:p>
            <a:endParaRPr lang="fr-FR" sz="2000" dirty="0" smtClean="0"/>
          </a:p>
          <a:p>
            <a:endParaRPr lang="fr-FR" sz="2000" dirty="0" smtClean="0"/>
          </a:p>
          <a:p>
            <a:pPr>
              <a:buNone/>
            </a:pPr>
            <a:endParaRPr lang="fr-FR" sz="2000" dirty="0" smtClean="0"/>
          </a:p>
          <a:p>
            <a:pPr>
              <a:buNone/>
            </a:pPr>
            <a:endParaRPr lang="fr-FR" sz="2000" dirty="0" smtClean="0"/>
          </a:p>
          <a:p>
            <a:pPr>
              <a:buNone/>
            </a:pPr>
            <a:endParaRPr lang="fr-FR" sz="2000" dirty="0" smtClean="0"/>
          </a:p>
          <a:p>
            <a:r>
              <a:rPr lang="fr-FR" sz="2000" dirty="0" smtClean="0"/>
              <a:t>La vitesse d’entrainement      est la vitesse du repère R’ par rapport au repère fixe R </a:t>
            </a:r>
          </a:p>
          <a:p>
            <a:r>
              <a:rPr lang="fr-FR" sz="2000" dirty="0" smtClean="0"/>
              <a:t>La vitesse relative      est la vitesse de M par rapport au repère mobile R’.</a:t>
            </a:r>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35</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31" name="Image 30"/>
          <p:cNvPicPr/>
          <p:nvPr/>
        </p:nvPicPr>
        <p:blipFill>
          <a:blip r:embed="rId2"/>
          <a:srcRect t="48872"/>
          <a:stretch>
            <a:fillRect/>
          </a:stretch>
        </p:blipFill>
        <p:spPr bwMode="auto">
          <a:xfrm>
            <a:off x="2831054" y="1024754"/>
            <a:ext cx="6533658" cy="841159"/>
          </a:xfrm>
          <a:prstGeom prst="rect">
            <a:avLst/>
          </a:prstGeom>
          <a:noFill/>
          <a:ln w="9525">
            <a:noFill/>
            <a:miter lim="800000"/>
            <a:headEnd/>
            <a:tailEnd/>
          </a:ln>
        </p:spPr>
      </p:pic>
      <p:pic>
        <p:nvPicPr>
          <p:cNvPr id="23" name="Image 22"/>
          <p:cNvPicPr/>
          <p:nvPr/>
        </p:nvPicPr>
        <p:blipFill>
          <a:blip r:embed="rId3"/>
          <a:srcRect/>
          <a:stretch>
            <a:fillRect/>
          </a:stretch>
        </p:blipFill>
        <p:spPr bwMode="auto">
          <a:xfrm>
            <a:off x="3831041" y="2508515"/>
            <a:ext cx="4557712" cy="1811229"/>
          </a:xfrm>
          <a:prstGeom prst="rect">
            <a:avLst/>
          </a:prstGeom>
          <a:noFill/>
          <a:ln w="9525">
            <a:noFill/>
            <a:miter lim="800000"/>
            <a:headEnd/>
            <a:tailEnd/>
          </a:ln>
        </p:spPr>
      </p:pic>
      <p:pic>
        <p:nvPicPr>
          <p:cNvPr id="24" name="Image 23"/>
          <p:cNvPicPr/>
          <p:nvPr/>
        </p:nvPicPr>
        <p:blipFill>
          <a:blip r:embed="rId3"/>
          <a:srcRect t="52126" r="92275" b="26113"/>
          <a:stretch>
            <a:fillRect/>
          </a:stretch>
        </p:blipFill>
        <p:spPr bwMode="auto">
          <a:xfrm>
            <a:off x="3116337" y="5013435"/>
            <a:ext cx="352078" cy="394137"/>
          </a:xfrm>
          <a:prstGeom prst="rect">
            <a:avLst/>
          </a:prstGeom>
          <a:noFill/>
          <a:ln w="9525">
            <a:noFill/>
            <a:miter lim="800000"/>
            <a:headEnd/>
            <a:tailEnd/>
          </a:ln>
        </p:spPr>
      </p:pic>
      <p:pic>
        <p:nvPicPr>
          <p:cNvPr id="25" name="Image 24"/>
          <p:cNvPicPr/>
          <p:nvPr/>
        </p:nvPicPr>
        <p:blipFill>
          <a:blip r:embed="rId3"/>
          <a:srcRect l="230" t="14118" r="91122" b="63251"/>
          <a:stretch>
            <a:fillRect/>
          </a:stretch>
        </p:blipFill>
        <p:spPr bwMode="auto">
          <a:xfrm>
            <a:off x="3988677" y="4603532"/>
            <a:ext cx="394138" cy="409903"/>
          </a:xfrm>
          <a:prstGeom prst="rect">
            <a:avLst/>
          </a:prstGeom>
          <a:noFill/>
          <a:ln w="9525">
            <a:noFill/>
            <a:miter lim="800000"/>
            <a:headEnd/>
            <a:tailEnd/>
          </a:ln>
        </p:spPr>
      </p:pic>
      <p:pic>
        <p:nvPicPr>
          <p:cNvPr id="26" name="Image 25"/>
          <p:cNvPicPr/>
          <p:nvPr/>
        </p:nvPicPr>
        <p:blipFill>
          <a:blip r:embed="rId3"/>
          <a:srcRect l="230" t="14118" r="91122" b="63251"/>
          <a:stretch>
            <a:fillRect/>
          </a:stretch>
        </p:blipFill>
        <p:spPr bwMode="auto">
          <a:xfrm>
            <a:off x="8066690" y="2012730"/>
            <a:ext cx="394138" cy="409903"/>
          </a:xfrm>
          <a:prstGeom prst="rect">
            <a:avLst/>
          </a:prstGeom>
          <a:noFill/>
          <a:ln w="9525">
            <a:noFill/>
            <a:miter lim="800000"/>
            <a:headEnd/>
            <a:tailEnd/>
          </a:ln>
        </p:spPr>
      </p:pic>
      <p:pic>
        <p:nvPicPr>
          <p:cNvPr id="32" name="Image 31"/>
          <p:cNvPicPr/>
          <p:nvPr/>
        </p:nvPicPr>
        <p:blipFill>
          <a:blip r:embed="rId3"/>
          <a:srcRect t="52126" r="92275" b="26113"/>
          <a:stretch>
            <a:fillRect/>
          </a:stretch>
        </p:blipFill>
        <p:spPr bwMode="auto">
          <a:xfrm>
            <a:off x="10836184" y="2028497"/>
            <a:ext cx="352078" cy="39413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Changement de repère</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IV.3. Accélération</a:t>
            </a:r>
          </a:p>
          <a:p>
            <a:r>
              <a:rPr lang="fr-FR" sz="2000" dirty="0" smtClean="0"/>
              <a:t>L’accélération absolue est l’accélération de M par rapport au repère fixe R :</a:t>
            </a:r>
          </a:p>
          <a:p>
            <a:endParaRPr lang="fr-FR" sz="2000" dirty="0" smtClean="0"/>
          </a:p>
          <a:p>
            <a:endParaRPr lang="fr-FR" sz="2000" dirty="0" smtClean="0"/>
          </a:p>
          <a:p>
            <a:endParaRPr lang="fr-FR" sz="2000" dirty="0" smtClean="0"/>
          </a:p>
          <a:p>
            <a:r>
              <a:rPr lang="fr-FR" sz="2000" dirty="0" smtClean="0"/>
              <a:t>Ou bien		avec  </a:t>
            </a:r>
          </a:p>
          <a:p>
            <a:pPr>
              <a:buNone/>
            </a:pPr>
            <a:endParaRPr lang="fr-FR" sz="2000" dirty="0" smtClean="0"/>
          </a:p>
          <a:p>
            <a:r>
              <a:rPr lang="fr-FR" sz="2000" dirty="0" smtClean="0"/>
              <a:t>On a</a:t>
            </a:r>
          </a:p>
          <a:p>
            <a:pPr algn="just">
              <a:buNone/>
            </a:pPr>
            <a:endParaRPr lang="fr-FR" sz="2000" b="1" kern="0" dirty="0" smtClean="0">
              <a:solidFill>
                <a:srgbClr val="FF0000"/>
              </a:solidFill>
              <a:latin typeface="Cambria"/>
              <a:ea typeface="Times New Roman"/>
              <a:cs typeface="Times New Roman"/>
            </a:endParaRPr>
          </a:p>
          <a:p>
            <a:pPr>
              <a:buNone/>
            </a:pPr>
            <a:endParaRPr lang="fr-FR" sz="2000" dirty="0" smtClean="0"/>
          </a:p>
          <a:p>
            <a:pPr>
              <a:buNone/>
            </a:pPr>
            <a:endParaRPr lang="fr-FR" sz="2000" dirty="0" smtClean="0"/>
          </a:p>
          <a:p>
            <a:pPr>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36</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7" name="Image 26"/>
          <p:cNvPicPr/>
          <p:nvPr/>
        </p:nvPicPr>
        <p:blipFill>
          <a:blip r:embed="rId2"/>
          <a:srcRect b="66456"/>
          <a:stretch>
            <a:fillRect/>
          </a:stretch>
        </p:blipFill>
        <p:spPr bwMode="auto">
          <a:xfrm>
            <a:off x="2128342" y="1521211"/>
            <a:ext cx="7945822" cy="780558"/>
          </a:xfrm>
          <a:prstGeom prst="rect">
            <a:avLst/>
          </a:prstGeom>
          <a:noFill/>
          <a:ln w="9525">
            <a:noFill/>
            <a:miter lim="800000"/>
            <a:headEnd/>
            <a:tailEnd/>
          </a:ln>
        </p:spPr>
      </p:pic>
      <p:sp>
        <p:nvSpPr>
          <p:cNvPr id="1771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7715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17988" y="2490479"/>
            <a:ext cx="1182414" cy="758530"/>
          </a:xfrm>
          <a:prstGeom prst="rect">
            <a:avLst/>
          </a:prstGeom>
          <a:noFill/>
        </p:spPr>
      </p:pic>
      <p:pic>
        <p:nvPicPr>
          <p:cNvPr id="28" name="Image 27"/>
          <p:cNvPicPr/>
          <p:nvPr/>
        </p:nvPicPr>
        <p:blipFill>
          <a:blip r:embed="rId4"/>
          <a:srcRect t="48361"/>
          <a:stretch>
            <a:fillRect/>
          </a:stretch>
        </p:blipFill>
        <p:spPr bwMode="auto">
          <a:xfrm>
            <a:off x="4108088" y="2427876"/>
            <a:ext cx="6943539" cy="882882"/>
          </a:xfrm>
          <a:prstGeom prst="rect">
            <a:avLst/>
          </a:prstGeom>
          <a:noFill/>
          <a:ln w="9525">
            <a:noFill/>
            <a:miter lim="800000"/>
            <a:headEnd/>
            <a:tailEnd/>
          </a:ln>
        </p:spPr>
      </p:pic>
      <p:pic>
        <p:nvPicPr>
          <p:cNvPr id="29" name="Image 28"/>
          <p:cNvPicPr/>
          <p:nvPr/>
        </p:nvPicPr>
        <p:blipFill>
          <a:blip r:embed="rId2"/>
          <a:srcRect t="32278"/>
          <a:stretch>
            <a:fillRect/>
          </a:stretch>
        </p:blipFill>
        <p:spPr bwMode="auto">
          <a:xfrm>
            <a:off x="1781516" y="3944169"/>
            <a:ext cx="8609941" cy="177871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Changement de repère</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IV.3. Accélération</a:t>
            </a:r>
          </a:p>
          <a:p>
            <a:endParaRPr lang="fr-FR" sz="2000" dirty="0" smtClean="0"/>
          </a:p>
          <a:p>
            <a:endParaRPr lang="fr-FR" sz="2000" dirty="0" smtClean="0"/>
          </a:p>
          <a:p>
            <a:endParaRPr lang="fr-FR" sz="2000" dirty="0" smtClean="0"/>
          </a:p>
          <a:p>
            <a:r>
              <a:rPr lang="fr-FR" sz="2000" dirty="0" smtClean="0"/>
              <a:t>L’accélération est composée de l’accélération relative      , l’accélération d’entrainement    et l’accélération de Coriolis       , telle que :</a:t>
            </a:r>
          </a:p>
          <a:p>
            <a:endParaRPr lang="fr-FR" sz="2000" dirty="0" smtClean="0"/>
          </a:p>
          <a:p>
            <a:pPr algn="just">
              <a:buNone/>
            </a:pPr>
            <a:endParaRPr lang="fr-FR" sz="2000" b="1" kern="0" dirty="0" smtClean="0">
              <a:solidFill>
                <a:srgbClr val="FF0000"/>
              </a:solidFill>
              <a:latin typeface="Cambria"/>
              <a:ea typeface="Times New Roman"/>
              <a:cs typeface="Times New Roman"/>
            </a:endParaRPr>
          </a:p>
          <a:p>
            <a:pPr>
              <a:buNone/>
            </a:pPr>
            <a:endParaRPr lang="fr-FR" sz="2000" dirty="0" smtClean="0"/>
          </a:p>
          <a:p>
            <a:pPr>
              <a:buNone/>
            </a:pPr>
            <a:endParaRPr lang="fr-FR" sz="2000" dirty="0" smtClean="0"/>
          </a:p>
          <a:p>
            <a:pPr>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37</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71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9" name="Image 28"/>
          <p:cNvPicPr/>
          <p:nvPr/>
        </p:nvPicPr>
        <p:blipFill>
          <a:blip r:embed="rId2"/>
          <a:srcRect t="32278"/>
          <a:stretch>
            <a:fillRect/>
          </a:stretch>
        </p:blipFill>
        <p:spPr bwMode="auto">
          <a:xfrm>
            <a:off x="2081070" y="1119334"/>
            <a:ext cx="7157531" cy="1166559"/>
          </a:xfrm>
          <a:prstGeom prst="rect">
            <a:avLst/>
          </a:prstGeom>
          <a:noFill/>
          <a:ln w="9525">
            <a:noFill/>
            <a:miter lim="800000"/>
            <a:headEnd/>
            <a:tailEnd/>
          </a:ln>
        </p:spPr>
      </p:pic>
      <p:pic>
        <p:nvPicPr>
          <p:cNvPr id="23" name="Image 22"/>
          <p:cNvPicPr/>
          <p:nvPr/>
        </p:nvPicPr>
        <p:blipFill>
          <a:blip r:embed="rId3"/>
          <a:srcRect/>
          <a:stretch>
            <a:fillRect/>
          </a:stretch>
        </p:blipFill>
        <p:spPr bwMode="auto">
          <a:xfrm>
            <a:off x="252250" y="3041262"/>
            <a:ext cx="5297194" cy="3406835"/>
          </a:xfrm>
          <a:prstGeom prst="rect">
            <a:avLst/>
          </a:prstGeom>
          <a:noFill/>
          <a:ln w="9525">
            <a:noFill/>
            <a:miter lim="800000"/>
            <a:headEnd/>
            <a:tailEnd/>
          </a:ln>
        </p:spPr>
      </p:pic>
      <p:sp>
        <p:nvSpPr>
          <p:cNvPr id="24" name="Rectangle 23"/>
          <p:cNvSpPr/>
          <p:nvPr/>
        </p:nvSpPr>
        <p:spPr>
          <a:xfrm>
            <a:off x="5633545" y="2877318"/>
            <a:ext cx="5954110" cy="3785652"/>
          </a:xfrm>
          <a:prstGeom prst="rect">
            <a:avLst/>
          </a:prstGeom>
        </p:spPr>
        <p:txBody>
          <a:bodyPr wrap="square">
            <a:spAutoFit/>
          </a:bodyPr>
          <a:lstStyle/>
          <a:p>
            <a:pPr algn="just"/>
            <a:r>
              <a:rPr lang="fr-FR" sz="2000" dirty="0" smtClean="0"/>
              <a:t>Le mouvement du repère R’ peut être en translation ou en rotation par rapport au repère fixe R. La vitesse relative ne change pas mais la vitesse d’entrainement change et par conséquent l’accélération d’entrainement change et l’accélération de Coriolis change.</a:t>
            </a:r>
          </a:p>
          <a:p>
            <a:pPr algn="just"/>
            <a:endParaRPr lang="fr-FR" sz="2000" dirty="0" smtClean="0"/>
          </a:p>
          <a:p>
            <a:pPr algn="just"/>
            <a:r>
              <a:rPr lang="fr-FR" sz="2000" i="1" dirty="0" smtClean="0"/>
              <a:t>Globalement : </a:t>
            </a:r>
          </a:p>
          <a:p>
            <a:pPr algn="just"/>
            <a:r>
              <a:rPr lang="fr-FR" sz="2000" i="1" dirty="0" smtClean="0"/>
              <a:t>Relative = dérivée x’, y’et z’</a:t>
            </a:r>
          </a:p>
          <a:p>
            <a:pPr algn="just"/>
            <a:r>
              <a:rPr lang="fr-FR" sz="2000" i="1" dirty="0" smtClean="0"/>
              <a:t>Entrainement : x’, y’et z’ et dérivée  i’, j’ et k’+ OO’</a:t>
            </a:r>
          </a:p>
          <a:p>
            <a:r>
              <a:rPr lang="fr-FR" sz="2000" i="1" dirty="0" smtClean="0"/>
              <a:t>Coriolis : combinaison dérivées x’, y’et z’ et i’, j’ et k’</a:t>
            </a:r>
            <a:endParaRPr lang="fr-FR" sz="2000" i="1" dirty="0"/>
          </a:p>
        </p:txBody>
      </p:sp>
      <p:pic>
        <p:nvPicPr>
          <p:cNvPr id="25" name="Image 24"/>
          <p:cNvPicPr/>
          <p:nvPr/>
        </p:nvPicPr>
        <p:blipFill>
          <a:blip r:embed="rId3"/>
          <a:srcRect l="39484" t="89665" r="53075"/>
          <a:stretch>
            <a:fillRect/>
          </a:stretch>
        </p:blipFill>
        <p:spPr bwMode="auto">
          <a:xfrm>
            <a:off x="7094483" y="2301765"/>
            <a:ext cx="394138" cy="352098"/>
          </a:xfrm>
          <a:prstGeom prst="rect">
            <a:avLst/>
          </a:prstGeom>
          <a:noFill/>
          <a:ln w="9525">
            <a:noFill/>
            <a:miter lim="800000"/>
            <a:headEnd/>
            <a:tailEnd/>
          </a:ln>
        </p:spPr>
      </p:pic>
      <p:pic>
        <p:nvPicPr>
          <p:cNvPr id="26" name="Image 25"/>
          <p:cNvPicPr/>
          <p:nvPr/>
        </p:nvPicPr>
        <p:blipFill>
          <a:blip r:embed="rId3"/>
          <a:srcRect l="51786" t="89819" r="40476"/>
          <a:stretch>
            <a:fillRect/>
          </a:stretch>
        </p:blipFill>
        <p:spPr bwMode="auto">
          <a:xfrm>
            <a:off x="11114689" y="2285999"/>
            <a:ext cx="409904" cy="346842"/>
          </a:xfrm>
          <a:prstGeom prst="rect">
            <a:avLst/>
          </a:prstGeom>
          <a:noFill/>
          <a:ln w="9525">
            <a:noFill/>
            <a:miter lim="800000"/>
            <a:headEnd/>
            <a:tailEnd/>
          </a:ln>
        </p:spPr>
      </p:pic>
      <p:pic>
        <p:nvPicPr>
          <p:cNvPr id="30" name="Image 29"/>
          <p:cNvPicPr/>
          <p:nvPr/>
        </p:nvPicPr>
        <p:blipFill>
          <a:blip r:embed="rId3"/>
          <a:srcRect l="63790" t="89048" r="28174"/>
          <a:stretch>
            <a:fillRect/>
          </a:stretch>
        </p:blipFill>
        <p:spPr bwMode="auto">
          <a:xfrm>
            <a:off x="4130566" y="2585546"/>
            <a:ext cx="425669" cy="37311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Changement de repère</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IV.4. Cas d’un repère en mouvement de translation</a:t>
            </a:r>
          </a:p>
          <a:p>
            <a:r>
              <a:rPr lang="fr-FR" sz="2000" dirty="0" smtClean="0"/>
              <a:t>Le repère R’ est en translation par rapport à R lorsque les vecteurs unitaires du repère R’ ne changent pas au cours du temps et ils gardent le même sens et la même direction que le repère R : </a:t>
            </a:r>
          </a:p>
          <a:p>
            <a:endParaRPr lang="fr-FR" sz="2000" dirty="0" smtClean="0"/>
          </a:p>
          <a:p>
            <a:endParaRPr lang="fr-FR" sz="2000" dirty="0" smtClean="0"/>
          </a:p>
          <a:p>
            <a:endParaRPr lang="fr-FR" sz="2000" dirty="0" smtClean="0"/>
          </a:p>
          <a:p>
            <a:endParaRPr lang="fr-FR" sz="2000" dirty="0" smtClean="0"/>
          </a:p>
          <a:p>
            <a:r>
              <a:rPr lang="fr-FR" sz="2000" dirty="0" smtClean="0"/>
              <a:t>Or, la vitesse d’entrainement est définie par :</a:t>
            </a:r>
          </a:p>
          <a:p>
            <a:endParaRPr lang="fr-FR" sz="2000" dirty="0" smtClean="0"/>
          </a:p>
          <a:p>
            <a:r>
              <a:rPr lang="fr-FR" sz="2000" dirty="0" smtClean="0"/>
              <a:t>L’accélération d’entrainement devient : </a:t>
            </a:r>
          </a:p>
          <a:p>
            <a:endParaRPr lang="fr-FR" sz="2000" dirty="0" smtClean="0"/>
          </a:p>
          <a:p>
            <a:r>
              <a:rPr lang="fr-FR" sz="2000" dirty="0" smtClean="0"/>
              <a:t> Et l’accélération de Coriolis s’annule :</a:t>
            </a:r>
          </a:p>
          <a:p>
            <a:endParaRPr lang="fr-FR" sz="2000" dirty="0" smtClean="0"/>
          </a:p>
          <a:p>
            <a:endParaRPr lang="fr-FR" sz="2000" dirty="0" smtClean="0"/>
          </a:p>
          <a:p>
            <a:pPr>
              <a:buNone/>
            </a:pPr>
            <a:r>
              <a:rPr lang="fr-FR" sz="2000" dirty="0" smtClean="0"/>
              <a:t>Car par définition, </a:t>
            </a:r>
          </a:p>
          <a:p>
            <a:endParaRPr lang="fr-FR" sz="2000" dirty="0" smtClean="0"/>
          </a:p>
          <a:p>
            <a:endParaRPr lang="fr-FR" sz="2000" dirty="0" smtClean="0"/>
          </a:p>
          <a:p>
            <a:endParaRPr lang="fr-FR" sz="2000" dirty="0" smtClean="0"/>
          </a:p>
          <a:p>
            <a:endParaRPr lang="fr-FR" sz="2000" dirty="0" smtClean="0"/>
          </a:p>
          <a:p>
            <a:pPr algn="just">
              <a:buNone/>
            </a:pPr>
            <a:endParaRPr lang="fr-FR" sz="2000" b="1" kern="0" dirty="0" smtClean="0">
              <a:solidFill>
                <a:srgbClr val="FF0000"/>
              </a:solidFill>
              <a:latin typeface="Cambria"/>
              <a:ea typeface="Times New Roman"/>
              <a:cs typeface="Times New Roman"/>
            </a:endParaRPr>
          </a:p>
          <a:p>
            <a:pPr>
              <a:buNone/>
            </a:pPr>
            <a:endParaRPr lang="fr-FR" sz="2000" dirty="0" smtClean="0"/>
          </a:p>
          <a:p>
            <a:pPr>
              <a:buNone/>
            </a:pPr>
            <a:endParaRPr lang="fr-FR" sz="2000" dirty="0" smtClean="0"/>
          </a:p>
          <a:p>
            <a:pPr>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38</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71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4322" name="Image 51"/>
          <p:cNvPicPr>
            <a:picLocks noChangeAspect="1" noChangeArrowheads="1"/>
          </p:cNvPicPr>
          <p:nvPr/>
        </p:nvPicPr>
        <p:blipFill>
          <a:blip r:embed="rId2"/>
          <a:srcRect/>
          <a:stretch>
            <a:fillRect/>
          </a:stretch>
        </p:blipFill>
        <p:spPr bwMode="auto">
          <a:xfrm>
            <a:off x="4682355" y="2065262"/>
            <a:ext cx="2824426" cy="475264"/>
          </a:xfrm>
          <a:prstGeom prst="rect">
            <a:avLst/>
          </a:prstGeom>
          <a:noFill/>
        </p:spPr>
      </p:pic>
      <p:pic>
        <p:nvPicPr>
          <p:cNvPr id="184321" name="Image 52"/>
          <p:cNvPicPr>
            <a:picLocks noChangeAspect="1" noChangeArrowheads="1"/>
          </p:cNvPicPr>
          <p:nvPr/>
        </p:nvPicPr>
        <p:blipFill>
          <a:blip r:embed="rId3"/>
          <a:srcRect/>
          <a:stretch>
            <a:fillRect/>
          </a:stretch>
        </p:blipFill>
        <p:spPr bwMode="auto">
          <a:xfrm>
            <a:off x="4729646" y="2617050"/>
            <a:ext cx="2743199" cy="798130"/>
          </a:xfrm>
          <a:prstGeom prst="rect">
            <a:avLst/>
          </a:prstGeom>
          <a:noFill/>
        </p:spPr>
      </p:pic>
      <p:sp>
        <p:nvSpPr>
          <p:cNvPr id="184323"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84324" name="Rectangle 4"/>
          <p:cNvSpPr>
            <a:spLocks noChangeArrowheads="1"/>
          </p:cNvSpPr>
          <p:nvPr/>
        </p:nvSpPr>
        <p:spPr bwMode="auto">
          <a:xfrm>
            <a:off x="0" y="7905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84325" name="Rectangle 5"/>
          <p:cNvSpPr>
            <a:spLocks noChangeArrowheads="1"/>
          </p:cNvSpPr>
          <p:nvPr/>
        </p:nvSpPr>
        <p:spPr bwMode="auto">
          <a:xfrm>
            <a:off x="0" y="14287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32" name="Image 31"/>
          <p:cNvPicPr/>
          <p:nvPr/>
        </p:nvPicPr>
        <p:blipFill>
          <a:blip r:embed="rId4"/>
          <a:srcRect b="56204"/>
          <a:stretch>
            <a:fillRect/>
          </a:stretch>
        </p:blipFill>
        <p:spPr bwMode="auto">
          <a:xfrm>
            <a:off x="6325750" y="3458559"/>
            <a:ext cx="3858775" cy="672005"/>
          </a:xfrm>
          <a:prstGeom prst="rect">
            <a:avLst/>
          </a:prstGeom>
          <a:noFill/>
          <a:ln w="9525">
            <a:noFill/>
            <a:miter lim="800000"/>
            <a:headEnd/>
            <a:tailEnd/>
          </a:ln>
        </p:spPr>
      </p:pic>
      <p:pic>
        <p:nvPicPr>
          <p:cNvPr id="33" name="Image 32"/>
          <p:cNvPicPr/>
          <p:nvPr/>
        </p:nvPicPr>
        <p:blipFill>
          <a:blip r:embed="rId5"/>
          <a:srcRect/>
          <a:stretch>
            <a:fillRect/>
          </a:stretch>
        </p:blipFill>
        <p:spPr bwMode="auto">
          <a:xfrm>
            <a:off x="5612525" y="4130566"/>
            <a:ext cx="1450427" cy="788276"/>
          </a:xfrm>
          <a:prstGeom prst="rect">
            <a:avLst/>
          </a:prstGeom>
          <a:noFill/>
          <a:ln w="9525">
            <a:noFill/>
            <a:miter lim="800000"/>
            <a:headEnd/>
            <a:tailEnd/>
          </a:ln>
        </p:spPr>
      </p:pic>
      <p:pic>
        <p:nvPicPr>
          <p:cNvPr id="34" name="Image 33"/>
          <p:cNvPicPr/>
          <p:nvPr/>
        </p:nvPicPr>
        <p:blipFill>
          <a:blip r:embed="rId6"/>
          <a:srcRect l="7747" t="54914" r="10775" b="13580"/>
          <a:stretch>
            <a:fillRect/>
          </a:stretch>
        </p:blipFill>
        <p:spPr bwMode="auto">
          <a:xfrm>
            <a:off x="3815280" y="5943600"/>
            <a:ext cx="4808483" cy="914400"/>
          </a:xfrm>
          <a:prstGeom prst="rect">
            <a:avLst/>
          </a:prstGeom>
          <a:noFill/>
          <a:ln w="9525">
            <a:noFill/>
            <a:miter lim="800000"/>
            <a:headEnd/>
            <a:tailEnd/>
          </a:ln>
        </p:spPr>
      </p:pic>
      <p:pic>
        <p:nvPicPr>
          <p:cNvPr id="35" name="Image 34"/>
          <p:cNvPicPr/>
          <p:nvPr/>
        </p:nvPicPr>
        <p:blipFill>
          <a:blip r:embed="rId7"/>
          <a:srcRect/>
          <a:stretch>
            <a:fillRect/>
          </a:stretch>
        </p:blipFill>
        <p:spPr bwMode="auto">
          <a:xfrm>
            <a:off x="5533698" y="5119687"/>
            <a:ext cx="1001274" cy="41401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Changement de repère</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IV.4. Cas d’un repère en mouvement de translation</a:t>
            </a:r>
          </a:p>
          <a:p>
            <a:r>
              <a:rPr lang="fr-FR" sz="2000" dirty="0" smtClean="0"/>
              <a:t>L’accélération de Coriolis s’annule si le repère mobile R’ est en translation par rapport au repère fixe R </a:t>
            </a:r>
          </a:p>
          <a:p>
            <a:endParaRPr lang="fr-FR" sz="2000" dirty="0" smtClean="0"/>
          </a:p>
          <a:p>
            <a:endParaRPr lang="fr-FR" sz="2000" dirty="0" smtClean="0"/>
          </a:p>
          <a:p>
            <a:endParaRPr lang="fr-FR" sz="2000" dirty="0" smtClean="0"/>
          </a:p>
          <a:p>
            <a:r>
              <a:rPr lang="fr-FR" sz="2000" dirty="0" smtClean="0"/>
              <a:t>ou si le mobile M est fixe par rapport au repère mobile R’</a:t>
            </a:r>
          </a:p>
          <a:p>
            <a:endParaRPr lang="fr-FR" sz="2000" dirty="0" smtClean="0"/>
          </a:p>
          <a:p>
            <a:endParaRPr lang="fr-FR" sz="2000" dirty="0" smtClean="0"/>
          </a:p>
          <a:p>
            <a:endParaRPr lang="fr-FR" sz="2000" dirty="0" smtClean="0"/>
          </a:p>
          <a:p>
            <a:r>
              <a:rPr lang="fr-FR" sz="2000" dirty="0" smtClean="0"/>
              <a:t>L’accélération de Coriolis n’existe que s’il y a rotation d’un référentiel galiléen par rapport à un autre. </a:t>
            </a:r>
          </a:p>
          <a:p>
            <a:pPr algn="just">
              <a:buNone/>
            </a:pPr>
            <a:endParaRPr lang="fr-FR" sz="2000" b="1" kern="0" dirty="0" smtClean="0">
              <a:solidFill>
                <a:srgbClr val="FF0000"/>
              </a:solidFill>
              <a:latin typeface="Cambria"/>
              <a:ea typeface="Times New Roman"/>
              <a:cs typeface="Times New Roman"/>
            </a:endParaRPr>
          </a:p>
          <a:p>
            <a:pPr>
              <a:buNone/>
            </a:pPr>
            <a:endParaRPr lang="fr-FR" sz="2000" dirty="0" smtClean="0"/>
          </a:p>
          <a:p>
            <a:pPr>
              <a:buNone/>
            </a:pPr>
            <a:endParaRPr lang="fr-FR" sz="2000" dirty="0" smtClean="0"/>
          </a:p>
          <a:p>
            <a:pPr>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39</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71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84323"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84324" name="Rectangle 4"/>
          <p:cNvSpPr>
            <a:spLocks noChangeArrowheads="1"/>
          </p:cNvSpPr>
          <p:nvPr/>
        </p:nvSpPr>
        <p:spPr bwMode="auto">
          <a:xfrm>
            <a:off x="0" y="7905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84325" name="Rectangle 5"/>
          <p:cNvSpPr>
            <a:spLocks noChangeArrowheads="1"/>
          </p:cNvSpPr>
          <p:nvPr/>
        </p:nvSpPr>
        <p:spPr bwMode="auto">
          <a:xfrm>
            <a:off x="0" y="14287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28" name="Image 27"/>
          <p:cNvPicPr/>
          <p:nvPr/>
        </p:nvPicPr>
        <p:blipFill>
          <a:blip r:embed="rId2"/>
          <a:srcRect/>
          <a:stretch>
            <a:fillRect/>
          </a:stretch>
        </p:blipFill>
        <p:spPr bwMode="auto">
          <a:xfrm>
            <a:off x="4683337" y="1797269"/>
            <a:ext cx="2868339" cy="815701"/>
          </a:xfrm>
          <a:prstGeom prst="rect">
            <a:avLst/>
          </a:prstGeom>
          <a:noFill/>
          <a:ln w="9525">
            <a:noFill/>
            <a:miter lim="800000"/>
            <a:headEnd/>
            <a:tailEnd/>
          </a:ln>
        </p:spPr>
      </p:pic>
      <p:pic>
        <p:nvPicPr>
          <p:cNvPr id="29" name="Image 28"/>
          <p:cNvPicPr/>
          <p:nvPr/>
        </p:nvPicPr>
        <p:blipFill>
          <a:blip r:embed="rId3"/>
          <a:srcRect t="8772"/>
          <a:stretch>
            <a:fillRect/>
          </a:stretch>
        </p:blipFill>
        <p:spPr bwMode="auto">
          <a:xfrm>
            <a:off x="4713898" y="3480885"/>
            <a:ext cx="2758472" cy="64967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solidFill>
                  <a:schemeClr val="bg1">
                    <a:lumMod val="75000"/>
                  </a:schemeClr>
                </a:solidFill>
              </a:rPr>
              <a:t>Contenu </a:t>
            </a:r>
            <a:endParaRPr lang="fr-FR" b="1" dirty="0">
              <a:solidFill>
                <a:schemeClr val="bg1">
                  <a:lumMod val="75000"/>
                </a:schemeClr>
              </a:solidFill>
            </a:endParaRPr>
          </a:p>
        </p:txBody>
      </p:sp>
      <p:sp>
        <p:nvSpPr>
          <p:cNvPr id="3" name="Espace réservé du contenu 2"/>
          <p:cNvSpPr>
            <a:spLocks noGrp="1"/>
          </p:cNvSpPr>
          <p:nvPr>
            <p:ph sz="quarter" idx="1"/>
          </p:nvPr>
        </p:nvSpPr>
        <p:spPr>
          <a:xfrm>
            <a:off x="609599" y="678426"/>
            <a:ext cx="11012129" cy="5943600"/>
          </a:xfrm>
        </p:spPr>
        <p:txBody>
          <a:bodyPr>
            <a:normAutofit/>
          </a:bodyPr>
          <a:lstStyle/>
          <a:p>
            <a:pPr marL="0" indent="0" algn="just">
              <a:buFont typeface="Wingdings" pitchFamily="2" charset="2"/>
              <a:buChar char="v"/>
            </a:pPr>
            <a:r>
              <a:rPr lang="fr-FR" sz="3600" dirty="0" smtClean="0"/>
              <a:t> </a:t>
            </a:r>
            <a:r>
              <a:rPr lang="fr-FR" sz="3600" b="1" dirty="0" smtClean="0"/>
              <a:t>Introduction à la cinématique</a:t>
            </a:r>
          </a:p>
          <a:p>
            <a:pPr marL="0" indent="0" algn="just">
              <a:buFont typeface="Wingdings" pitchFamily="2" charset="2"/>
              <a:buChar char="v"/>
            </a:pPr>
            <a:r>
              <a:rPr lang="fr-FR" sz="3600" dirty="0" smtClean="0">
                <a:solidFill>
                  <a:schemeClr val="bg1">
                    <a:lumMod val="75000"/>
                  </a:schemeClr>
                </a:solidFill>
              </a:rPr>
              <a:t> Equations en coordonnées cartésiennes</a:t>
            </a:r>
          </a:p>
          <a:p>
            <a:pPr marL="0" indent="0" algn="just">
              <a:buFont typeface="Wingdings" pitchFamily="2" charset="2"/>
              <a:buChar char="v"/>
            </a:pPr>
            <a:r>
              <a:rPr lang="fr-FR" sz="3600" dirty="0" smtClean="0">
                <a:solidFill>
                  <a:schemeClr val="bg1">
                    <a:lumMod val="75000"/>
                  </a:schemeClr>
                </a:solidFill>
              </a:rPr>
              <a:t> Etude de quelques mouvements particuliers</a:t>
            </a:r>
          </a:p>
          <a:p>
            <a:pPr marL="0" indent="0" algn="just">
              <a:buFont typeface="Wingdings" pitchFamily="2" charset="2"/>
              <a:buChar char="v"/>
            </a:pPr>
            <a:r>
              <a:rPr lang="fr-FR" sz="3600" dirty="0" smtClean="0">
                <a:solidFill>
                  <a:schemeClr val="bg1">
                    <a:lumMod val="75000"/>
                  </a:schemeClr>
                </a:solidFill>
              </a:rPr>
              <a:t> Changement de base</a:t>
            </a:r>
          </a:p>
          <a:p>
            <a:pPr marL="0" indent="0" algn="just">
              <a:buFont typeface="Wingdings" pitchFamily="2" charset="2"/>
              <a:buChar char="v"/>
            </a:pPr>
            <a:r>
              <a:rPr lang="fr-FR" sz="3600" dirty="0" smtClean="0">
                <a:solidFill>
                  <a:schemeClr val="bg1">
                    <a:lumMod val="75000"/>
                  </a:schemeClr>
                </a:solidFill>
              </a:rPr>
              <a:t> Différents systèmes de coordonnées </a:t>
            </a:r>
          </a:p>
          <a:p>
            <a:pPr algn="just">
              <a:buNone/>
            </a:pPr>
            <a:endParaRPr lang="fr-FR" sz="3600" dirty="0" smtClean="0"/>
          </a:p>
          <a:p>
            <a:pPr algn="just"/>
            <a:endParaRPr lang="fr-FR" sz="3600" dirty="0" smtClean="0"/>
          </a:p>
          <a:p>
            <a:pPr algn="just">
              <a:buNone/>
            </a:pPr>
            <a:endParaRPr lang="fr-FR" sz="36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4</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6842" y="9174"/>
            <a:ext cx="11508828" cy="742994"/>
          </a:xfrm>
        </p:spPr>
        <p:txBody>
          <a:bodyPr>
            <a:normAutofit/>
          </a:bodyPr>
          <a:lstStyle/>
          <a:p>
            <a:r>
              <a:rPr lang="fr-FR" b="1" dirty="0" smtClean="0"/>
              <a:t>Changement de repère</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algn="just">
              <a:buNone/>
            </a:pPr>
            <a:r>
              <a:rPr lang="fr-FR" b="1" kern="0" dirty="0" smtClean="0">
                <a:solidFill>
                  <a:srgbClr val="FF0000"/>
                </a:solidFill>
                <a:latin typeface="Cambria"/>
                <a:ea typeface="Times New Roman"/>
                <a:cs typeface="Times New Roman"/>
              </a:rPr>
              <a:t>IV.4. Cas d’un repère en mouvement de rotation sans translation</a:t>
            </a:r>
          </a:p>
          <a:p>
            <a:pPr algn="just">
              <a:buNone/>
            </a:pPr>
            <a:r>
              <a:rPr lang="fr-FR" sz="2000" dirty="0" smtClean="0"/>
              <a:t>	On suppose que le repère R’ est en rotation par rapport à l’axe z avec une vitesse angulaire 		 et on considère que 𝑂 ≡𝑂′. N’importe quel vecteur en rotation par rapport à un axe perpendiculaire sa dérivée dans le temps est le produit vectoriel de sa vitesse angulaire  	et vecteur tournant  (notion abordée plus tard) :</a:t>
            </a:r>
          </a:p>
          <a:p>
            <a:endParaRPr lang="fr-FR" sz="2000" dirty="0" smtClean="0"/>
          </a:p>
          <a:p>
            <a:endParaRPr lang="fr-FR" sz="2000" dirty="0" smtClean="0"/>
          </a:p>
          <a:p>
            <a:r>
              <a:rPr lang="fr-FR" sz="2000" dirty="0" smtClean="0"/>
              <a:t>La vitesse d’entrainement devient :</a:t>
            </a:r>
          </a:p>
          <a:p>
            <a:endParaRPr lang="fr-FR" sz="2000" dirty="0" smtClean="0"/>
          </a:p>
          <a:p>
            <a:r>
              <a:rPr lang="fr-FR" sz="2000" dirty="0" smtClean="0"/>
              <a:t> Pour l’accélération d’entrainement, nous avons : </a:t>
            </a:r>
          </a:p>
          <a:p>
            <a:pPr>
              <a:buNone/>
            </a:pPr>
            <a:endParaRPr lang="fr-FR" sz="2000" dirty="0" smtClean="0"/>
          </a:p>
          <a:p>
            <a:endParaRPr lang="fr-FR" sz="2000" dirty="0" smtClean="0"/>
          </a:p>
          <a:p>
            <a:r>
              <a:rPr lang="fr-FR" sz="2000" dirty="0" smtClean="0"/>
              <a:t>Pour l’accélération de Coriolis :</a:t>
            </a:r>
          </a:p>
          <a:p>
            <a:pPr algn="just">
              <a:buNone/>
            </a:pPr>
            <a:endParaRPr lang="fr-FR" sz="2000" b="1" kern="0" dirty="0" smtClean="0">
              <a:solidFill>
                <a:srgbClr val="FF0000"/>
              </a:solidFill>
              <a:latin typeface="Cambria"/>
              <a:ea typeface="Times New Roman"/>
              <a:cs typeface="Times New Roman"/>
            </a:endParaRPr>
          </a:p>
          <a:p>
            <a:pPr>
              <a:buNone/>
            </a:pPr>
            <a:endParaRPr lang="fr-FR" sz="2000" dirty="0" smtClean="0"/>
          </a:p>
          <a:p>
            <a:pPr>
              <a:buNone/>
            </a:pPr>
            <a:endParaRPr lang="fr-FR" sz="2000" dirty="0" smtClean="0"/>
          </a:p>
          <a:p>
            <a:pPr>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dirty="0" smtClean="0"/>
          </a:p>
          <a:p>
            <a:pPr algn="just">
              <a:buNone/>
            </a:pPr>
            <a:endParaRPr lang="fr-FR" sz="2000" b="1" i="1" dirty="0" smtClean="0"/>
          </a:p>
          <a:p>
            <a:pPr algn="just">
              <a:buNone/>
            </a:pPr>
            <a:endParaRPr lang="fr-FR" sz="2000" dirty="0" smtClean="0"/>
          </a:p>
          <a:p>
            <a:pPr algn="just">
              <a:buNone/>
            </a:pPr>
            <a:r>
              <a:rPr lang="fr-FR" sz="2000" dirty="0" smtClean="0"/>
              <a:t> </a:t>
            </a:r>
          </a:p>
          <a:p>
            <a:pPr algn="just">
              <a:buNone/>
            </a:pPr>
            <a:endParaRPr lang="fr-FR" sz="2000" b="1" i="1" dirty="0" smtClean="0"/>
          </a:p>
          <a:p>
            <a:pPr algn="just">
              <a:buNone/>
            </a:pPr>
            <a:r>
              <a:rPr lang="fr-FR" sz="2000" dirty="0" smtClean="0"/>
              <a:t>	</a:t>
            </a:r>
          </a:p>
          <a:p>
            <a:pPr algn="just">
              <a:buNone/>
            </a:pPr>
            <a:endParaRPr lang="fr-FR" sz="2000" dirty="0" smtClean="0"/>
          </a:p>
          <a:p>
            <a:pPr algn="just">
              <a:buNone/>
            </a:pPr>
            <a:endParaRPr lang="fr-FR" sz="2000" dirty="0" smtClean="0"/>
          </a:p>
          <a:p>
            <a:pPr algn="just">
              <a:buNone/>
            </a:pPr>
            <a:r>
              <a:rPr lang="fr-FR" sz="2000" b="1" i="1" dirty="0" smtClean="0"/>
              <a:t>	</a:t>
            </a:r>
            <a:endParaRPr lang="fr-FR" sz="2000" dirty="0" smtClean="0"/>
          </a:p>
          <a:p>
            <a:pPr algn="just">
              <a:buNone/>
            </a:pPr>
            <a:endParaRPr lang="fr-FR" sz="2000" b="1" i="1" dirty="0" smtClean="0"/>
          </a:p>
          <a:p>
            <a:pPr algn="just">
              <a:buNone/>
            </a:pPr>
            <a:endParaRPr lang="fr-FR" sz="2000" b="1" i="1" dirty="0" smtClean="0"/>
          </a:p>
          <a:p>
            <a:pPr algn="just">
              <a:buNone/>
            </a:pPr>
            <a:endParaRPr lang="fr-FR" sz="2000" dirty="0" smtClean="0"/>
          </a:p>
          <a:p>
            <a:pPr algn="just">
              <a:buNone/>
            </a:pPr>
            <a:endParaRPr lang="fr-FR" sz="2000" b="1" i="1"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40</a:t>
            </a:fld>
            <a:endParaRPr lang="fr-FR" dirty="0"/>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66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4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896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305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408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71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84323"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84324" name="Rectangle 4"/>
          <p:cNvSpPr>
            <a:spLocks noChangeArrowheads="1"/>
          </p:cNvSpPr>
          <p:nvPr/>
        </p:nvSpPr>
        <p:spPr bwMode="auto">
          <a:xfrm>
            <a:off x="0" y="7905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84325" name="Rectangle 5"/>
          <p:cNvSpPr>
            <a:spLocks noChangeArrowheads="1"/>
          </p:cNvSpPr>
          <p:nvPr/>
        </p:nvSpPr>
        <p:spPr bwMode="auto">
          <a:xfrm>
            <a:off x="0" y="14287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8637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636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54469" y="1497724"/>
            <a:ext cx="1103586" cy="363022"/>
          </a:xfrm>
          <a:prstGeom prst="rect">
            <a:avLst/>
          </a:prstGeom>
          <a:noFill/>
        </p:spPr>
      </p:pic>
      <p:sp>
        <p:nvSpPr>
          <p:cNvPr id="1863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8637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105807" y="2159878"/>
            <a:ext cx="157656" cy="286647"/>
          </a:xfrm>
          <a:prstGeom prst="rect">
            <a:avLst/>
          </a:prstGeom>
          <a:noFill/>
        </p:spPr>
      </p:pic>
      <p:pic>
        <p:nvPicPr>
          <p:cNvPr id="30" name="Image 29"/>
          <p:cNvPicPr/>
          <p:nvPr/>
        </p:nvPicPr>
        <p:blipFill>
          <a:blip r:embed="rId4"/>
          <a:srcRect/>
          <a:stretch>
            <a:fillRect/>
          </a:stretch>
        </p:blipFill>
        <p:spPr bwMode="auto">
          <a:xfrm>
            <a:off x="3870419" y="2522470"/>
            <a:ext cx="4453759" cy="707970"/>
          </a:xfrm>
          <a:prstGeom prst="rect">
            <a:avLst/>
          </a:prstGeom>
          <a:noFill/>
          <a:ln w="9525">
            <a:noFill/>
            <a:miter lim="800000"/>
            <a:headEnd/>
            <a:tailEnd/>
          </a:ln>
        </p:spPr>
      </p:pic>
      <p:pic>
        <p:nvPicPr>
          <p:cNvPr id="31" name="Image 30"/>
          <p:cNvPicPr/>
          <p:nvPr/>
        </p:nvPicPr>
        <p:blipFill>
          <a:blip r:embed="rId5"/>
          <a:srcRect l="34175" t="81724" r="31213"/>
          <a:stretch>
            <a:fillRect/>
          </a:stretch>
        </p:blipFill>
        <p:spPr bwMode="auto">
          <a:xfrm>
            <a:off x="5218381" y="3452648"/>
            <a:ext cx="1765738" cy="437165"/>
          </a:xfrm>
          <a:prstGeom prst="rect">
            <a:avLst/>
          </a:prstGeom>
          <a:noFill/>
          <a:ln w="9525">
            <a:noFill/>
            <a:miter lim="800000"/>
            <a:headEnd/>
            <a:tailEnd/>
          </a:ln>
        </p:spPr>
      </p:pic>
      <p:pic>
        <p:nvPicPr>
          <p:cNvPr id="32" name="Image 31"/>
          <p:cNvPicPr/>
          <p:nvPr/>
        </p:nvPicPr>
        <p:blipFill>
          <a:blip r:embed="rId6"/>
          <a:srcRect l="20718" t="88168" r="20957"/>
          <a:stretch>
            <a:fillRect/>
          </a:stretch>
        </p:blipFill>
        <p:spPr bwMode="auto">
          <a:xfrm>
            <a:off x="3783691" y="4398557"/>
            <a:ext cx="4650827" cy="689741"/>
          </a:xfrm>
          <a:prstGeom prst="rect">
            <a:avLst/>
          </a:prstGeom>
          <a:noFill/>
          <a:ln w="9525">
            <a:noFill/>
            <a:miter lim="800000"/>
            <a:headEnd/>
            <a:tailEnd/>
          </a:ln>
        </p:spPr>
      </p:pic>
      <p:pic>
        <p:nvPicPr>
          <p:cNvPr id="33" name="Image 32"/>
          <p:cNvPicPr/>
          <p:nvPr/>
        </p:nvPicPr>
        <p:blipFill>
          <a:blip r:embed="rId7"/>
          <a:srcRect l="34130" t="89612" r="34979" b="1426"/>
          <a:stretch>
            <a:fillRect/>
          </a:stretch>
        </p:blipFill>
        <p:spPr bwMode="auto">
          <a:xfrm>
            <a:off x="5013418" y="5502165"/>
            <a:ext cx="2144110" cy="39413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solidFill>
                  <a:schemeClr val="bg1">
                    <a:lumMod val="75000"/>
                  </a:schemeClr>
                </a:solidFill>
              </a:rPr>
              <a:t>Contenu </a:t>
            </a:r>
            <a:endParaRPr lang="fr-FR" b="1" dirty="0">
              <a:solidFill>
                <a:schemeClr val="bg1">
                  <a:lumMod val="75000"/>
                </a:schemeClr>
              </a:solidFill>
            </a:endParaRPr>
          </a:p>
        </p:txBody>
      </p:sp>
      <p:sp>
        <p:nvSpPr>
          <p:cNvPr id="3" name="Espace réservé du contenu 2"/>
          <p:cNvSpPr>
            <a:spLocks noGrp="1"/>
          </p:cNvSpPr>
          <p:nvPr>
            <p:ph sz="quarter" idx="1"/>
          </p:nvPr>
        </p:nvSpPr>
        <p:spPr>
          <a:xfrm>
            <a:off x="609599" y="678426"/>
            <a:ext cx="11012129" cy="5943600"/>
          </a:xfrm>
        </p:spPr>
        <p:txBody>
          <a:bodyPr>
            <a:normAutofit/>
          </a:bodyPr>
          <a:lstStyle/>
          <a:p>
            <a:pPr marL="0" indent="0" algn="just">
              <a:buFont typeface="Wingdings" pitchFamily="2" charset="2"/>
              <a:buChar char="v"/>
            </a:pPr>
            <a:r>
              <a:rPr lang="fr-FR" sz="3600" dirty="0" smtClean="0">
                <a:solidFill>
                  <a:schemeClr val="bg1">
                    <a:lumMod val="75000"/>
                  </a:schemeClr>
                </a:solidFill>
              </a:rPr>
              <a:t> Introduction à la cinématique</a:t>
            </a:r>
          </a:p>
          <a:p>
            <a:pPr marL="0" indent="0" algn="just">
              <a:buFont typeface="Wingdings" pitchFamily="2" charset="2"/>
              <a:buChar char="v"/>
            </a:pPr>
            <a:r>
              <a:rPr lang="fr-FR" sz="3600" dirty="0" smtClean="0">
                <a:solidFill>
                  <a:schemeClr val="bg1">
                    <a:lumMod val="75000"/>
                  </a:schemeClr>
                </a:solidFill>
              </a:rPr>
              <a:t> Equations en coordonnées cartésiennes</a:t>
            </a:r>
          </a:p>
          <a:p>
            <a:pPr marL="0" indent="0" algn="just">
              <a:buFont typeface="Wingdings" pitchFamily="2" charset="2"/>
              <a:buChar char="v"/>
            </a:pPr>
            <a:r>
              <a:rPr lang="fr-FR" sz="3600" dirty="0" smtClean="0">
                <a:solidFill>
                  <a:schemeClr val="bg1">
                    <a:lumMod val="75000"/>
                  </a:schemeClr>
                </a:solidFill>
              </a:rPr>
              <a:t> Etude de quelques mouvements particuliers</a:t>
            </a:r>
          </a:p>
          <a:p>
            <a:pPr marL="0" indent="0" algn="just">
              <a:buFont typeface="Wingdings" pitchFamily="2" charset="2"/>
              <a:buChar char="v"/>
            </a:pPr>
            <a:r>
              <a:rPr lang="fr-FR" sz="3600" dirty="0" smtClean="0">
                <a:solidFill>
                  <a:schemeClr val="bg1">
                    <a:lumMod val="75000"/>
                  </a:schemeClr>
                </a:solidFill>
              </a:rPr>
              <a:t> Changement de base</a:t>
            </a:r>
          </a:p>
          <a:p>
            <a:pPr marL="0" indent="0" algn="just">
              <a:buFont typeface="Wingdings" pitchFamily="2" charset="2"/>
              <a:buChar char="v"/>
            </a:pPr>
            <a:r>
              <a:rPr lang="fr-FR" sz="3600" dirty="0" smtClean="0">
                <a:solidFill>
                  <a:schemeClr val="bg1">
                    <a:lumMod val="75000"/>
                  </a:schemeClr>
                </a:solidFill>
              </a:rPr>
              <a:t> </a:t>
            </a:r>
            <a:r>
              <a:rPr lang="fr-FR" sz="3600" b="1" dirty="0" smtClean="0"/>
              <a:t>Différents systèmes de coordonnées </a:t>
            </a:r>
          </a:p>
          <a:p>
            <a:pPr algn="just">
              <a:buNone/>
            </a:pPr>
            <a:endParaRPr lang="fr-FR" sz="3600" dirty="0" smtClean="0">
              <a:solidFill>
                <a:schemeClr val="bg1">
                  <a:lumMod val="75000"/>
                </a:schemeClr>
              </a:solidFill>
            </a:endParaRPr>
          </a:p>
          <a:p>
            <a:pPr algn="just"/>
            <a:endParaRPr lang="fr-FR" sz="3600" dirty="0" smtClean="0">
              <a:solidFill>
                <a:schemeClr val="bg1">
                  <a:lumMod val="75000"/>
                </a:schemeClr>
              </a:solidFill>
            </a:endParaRPr>
          </a:p>
          <a:p>
            <a:pPr algn="just">
              <a:buNone/>
            </a:pPr>
            <a:endParaRPr lang="fr-FR" sz="3600" dirty="0" smtClean="0">
              <a:solidFill>
                <a:schemeClr val="bg1">
                  <a:lumMod val="75000"/>
                </a:schemeClr>
              </a:solidFill>
            </a:endParaRPr>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41</a:t>
            </a:fld>
            <a:endParaRPr lang="fr-F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Introduction à la cinématique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marL="342900" indent="-342900">
              <a:spcBef>
                <a:spcPts val="2400"/>
              </a:spcBef>
              <a:buNone/>
            </a:pPr>
            <a:r>
              <a:rPr lang="fr-FR" b="1" kern="0" dirty="0" smtClean="0">
                <a:solidFill>
                  <a:srgbClr val="FF0000"/>
                </a:solidFill>
                <a:latin typeface="Cambria"/>
                <a:ea typeface="Times New Roman"/>
                <a:cs typeface="Times New Roman"/>
              </a:rPr>
              <a:t>Les différents types de mécanique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5</a:t>
            </a:fld>
            <a:endParaRPr lang="fr-FR"/>
          </a:p>
        </p:txBody>
      </p:sp>
      <p:pic>
        <p:nvPicPr>
          <p:cNvPr id="5" name="Image 4"/>
          <p:cNvPicPr/>
          <p:nvPr/>
        </p:nvPicPr>
        <p:blipFill>
          <a:blip r:embed="rId2"/>
          <a:srcRect/>
          <a:stretch>
            <a:fillRect/>
          </a:stretch>
        </p:blipFill>
        <p:spPr bwMode="auto">
          <a:xfrm>
            <a:off x="1639614" y="1056272"/>
            <a:ext cx="9585434" cy="2601310"/>
          </a:xfrm>
          <a:prstGeom prst="rect">
            <a:avLst/>
          </a:prstGeom>
          <a:noFill/>
          <a:ln w="9525">
            <a:noFill/>
            <a:miter lim="800000"/>
            <a:headEnd/>
            <a:tailEnd/>
          </a:ln>
        </p:spPr>
      </p:pic>
      <p:sp>
        <p:nvSpPr>
          <p:cNvPr id="6" name="Rectangle 5"/>
          <p:cNvSpPr/>
          <p:nvPr/>
        </p:nvSpPr>
        <p:spPr>
          <a:xfrm>
            <a:off x="399392" y="3929032"/>
            <a:ext cx="10715297" cy="1015663"/>
          </a:xfrm>
          <a:prstGeom prst="rect">
            <a:avLst/>
          </a:prstGeom>
        </p:spPr>
        <p:txBody>
          <a:bodyPr wrap="square">
            <a:spAutoFit/>
          </a:bodyPr>
          <a:lstStyle/>
          <a:p>
            <a:pPr>
              <a:buFont typeface="Wingdings" pitchFamily="2" charset="2"/>
              <a:buChar char="q"/>
            </a:pPr>
            <a:r>
              <a:rPr lang="fr-FR" sz="2000" dirty="0" smtClean="0"/>
              <a:t> La mécanique classique ou la mécanique newtonienne est l'étude des corps en mouvement ou des corps au repos. </a:t>
            </a:r>
          </a:p>
          <a:p>
            <a:pPr>
              <a:buFont typeface="Wingdings" pitchFamily="2" charset="2"/>
              <a:buChar char="q"/>
            </a:pPr>
            <a:r>
              <a:rPr lang="fr-FR" sz="2000" dirty="0" smtClean="0"/>
              <a:t> Vitesse négligeable devant celle de la lumière.</a:t>
            </a:r>
            <a:endParaRPr lang="fr-FR" sz="2000" dirty="0"/>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Introduction à la cinématique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marL="342900" indent="-342900">
              <a:spcBef>
                <a:spcPts val="2400"/>
              </a:spcBef>
              <a:buNone/>
            </a:pPr>
            <a:r>
              <a:rPr lang="fr-FR" b="1" kern="0" dirty="0" smtClean="0">
                <a:solidFill>
                  <a:srgbClr val="FF0000"/>
                </a:solidFill>
                <a:latin typeface="Cambria"/>
                <a:ea typeface="Times New Roman"/>
                <a:cs typeface="Times New Roman"/>
              </a:rPr>
              <a:t>Les différents types de mécanique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6</a:t>
            </a:fld>
            <a:endParaRPr lang="fr-FR"/>
          </a:p>
        </p:txBody>
      </p:sp>
      <p:pic>
        <p:nvPicPr>
          <p:cNvPr id="5" name="Image 4"/>
          <p:cNvPicPr/>
          <p:nvPr/>
        </p:nvPicPr>
        <p:blipFill>
          <a:blip r:embed="rId2"/>
          <a:srcRect/>
          <a:stretch>
            <a:fillRect/>
          </a:stretch>
        </p:blipFill>
        <p:spPr bwMode="auto">
          <a:xfrm>
            <a:off x="1639614" y="1056272"/>
            <a:ext cx="9585434" cy="2601310"/>
          </a:xfrm>
          <a:prstGeom prst="rect">
            <a:avLst/>
          </a:prstGeom>
          <a:noFill/>
          <a:ln w="9525">
            <a:noFill/>
            <a:miter lim="800000"/>
            <a:headEnd/>
            <a:tailEnd/>
          </a:ln>
        </p:spPr>
      </p:pic>
      <p:sp>
        <p:nvSpPr>
          <p:cNvPr id="6" name="Rectangle 5"/>
          <p:cNvSpPr/>
          <p:nvPr/>
        </p:nvSpPr>
        <p:spPr>
          <a:xfrm>
            <a:off x="399392" y="3929032"/>
            <a:ext cx="10715297" cy="2246769"/>
          </a:xfrm>
          <a:prstGeom prst="rect">
            <a:avLst/>
          </a:prstGeom>
        </p:spPr>
        <p:txBody>
          <a:bodyPr wrap="square">
            <a:spAutoFit/>
          </a:bodyPr>
          <a:lstStyle/>
          <a:p>
            <a:pPr algn="just">
              <a:buFont typeface="Wingdings" pitchFamily="2" charset="2"/>
              <a:buChar char="q"/>
            </a:pPr>
            <a:r>
              <a:rPr lang="fr-FR" sz="2000" dirty="0" smtClean="0"/>
              <a:t> La mécanique relativiste modifie la mécanique classique, en gérant correctement les vitesses proches de celles de la lumière (contrairement à la mécanique classique), et en interdisant les vitesses supérieures à la lumière (qui sont possibles, par théorie, dans la mécanique classique).</a:t>
            </a:r>
          </a:p>
          <a:p>
            <a:pPr algn="just">
              <a:buFont typeface="Wingdings" pitchFamily="2" charset="2"/>
              <a:buChar char="q"/>
            </a:pPr>
            <a:r>
              <a:rPr lang="fr-FR" sz="2000" dirty="0" smtClean="0"/>
              <a:t> La mécanique quantique permet d'expliquer, à l’échelle atomique et subatomique, les phénomènes non explicables par la mécanique classique, comme le rayonnement du corps noir, l'effet photo-électrique, ou l'existence des raies spectrales.</a:t>
            </a:r>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Introduction à la cinématique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marL="342900" indent="-342900">
              <a:spcBef>
                <a:spcPts val="2400"/>
              </a:spcBef>
              <a:buNone/>
            </a:pPr>
            <a:r>
              <a:rPr lang="fr-FR" b="1" kern="0" dirty="0" smtClean="0">
                <a:solidFill>
                  <a:srgbClr val="FF0000"/>
                </a:solidFill>
                <a:latin typeface="Cambria"/>
                <a:ea typeface="Times New Roman"/>
                <a:cs typeface="Times New Roman"/>
              </a:rPr>
              <a:t>La mécanique classique en IT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7</a:t>
            </a:fld>
            <a:endParaRPr lang="fr-FR"/>
          </a:p>
        </p:txBody>
      </p:sp>
      <p:pic>
        <p:nvPicPr>
          <p:cNvPr id="5" name="Image 4"/>
          <p:cNvPicPr/>
          <p:nvPr/>
        </p:nvPicPr>
        <p:blipFill>
          <a:blip r:embed="rId2"/>
          <a:srcRect/>
          <a:stretch>
            <a:fillRect/>
          </a:stretch>
        </p:blipFill>
        <p:spPr bwMode="auto">
          <a:xfrm>
            <a:off x="1639614" y="1056272"/>
            <a:ext cx="9585434" cy="2601310"/>
          </a:xfrm>
          <a:prstGeom prst="rect">
            <a:avLst/>
          </a:prstGeom>
          <a:noFill/>
          <a:ln w="9525">
            <a:noFill/>
            <a:miter lim="800000"/>
            <a:headEnd/>
            <a:tailEnd/>
          </a:ln>
        </p:spPr>
      </p:pic>
      <p:sp>
        <p:nvSpPr>
          <p:cNvPr id="6" name="Rectangle 5"/>
          <p:cNvSpPr/>
          <p:nvPr/>
        </p:nvSpPr>
        <p:spPr>
          <a:xfrm>
            <a:off x="399392" y="3929032"/>
            <a:ext cx="10715297" cy="1938992"/>
          </a:xfrm>
          <a:prstGeom prst="rect">
            <a:avLst/>
          </a:prstGeom>
        </p:spPr>
        <p:txBody>
          <a:bodyPr wrap="square">
            <a:spAutoFit/>
          </a:bodyPr>
          <a:lstStyle/>
          <a:p>
            <a:pPr algn="just">
              <a:buFont typeface="Wingdings" pitchFamily="2" charset="2"/>
              <a:buChar char="q"/>
            </a:pPr>
            <a:r>
              <a:rPr lang="fr-FR" sz="2000" dirty="0" smtClean="0"/>
              <a:t> En mécanique classique, le temps s’écoule de la même façon dans tous les référentiels. (La relativité restreinte se base sur le fait que l’écoulement du temps est également dépendant du référentiel choisi.)</a:t>
            </a:r>
          </a:p>
          <a:p>
            <a:pPr algn="just">
              <a:buFont typeface="Wingdings" pitchFamily="2" charset="2"/>
              <a:buChar char="q"/>
            </a:pPr>
            <a:r>
              <a:rPr lang="fr-FR" sz="2000" dirty="0" smtClean="0"/>
              <a:t> En physique, Mécanique classique= cinématique + dynamique.</a:t>
            </a:r>
          </a:p>
          <a:p>
            <a:pPr algn="just">
              <a:buFont typeface="Wingdings" pitchFamily="2" charset="2"/>
              <a:buChar char="q"/>
            </a:pPr>
            <a:r>
              <a:rPr lang="fr-FR" sz="2000" dirty="0" smtClean="0"/>
              <a:t> Dans ce cours, nous allons traiter davantage la partie cinématique </a:t>
            </a:r>
          </a:p>
          <a:p>
            <a:pPr algn="just">
              <a:buFont typeface="Wingdings" pitchFamily="2" charset="2"/>
              <a:buChar char="q"/>
            </a:pPr>
            <a:endParaRPr lang="fr-FR" sz="2000" dirty="0" smtClean="0"/>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Introduction à la cinématique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marL="342900" indent="-342900">
              <a:spcBef>
                <a:spcPts val="2400"/>
              </a:spcBef>
              <a:buNone/>
            </a:pPr>
            <a:endParaRPr lang="fr-FR" b="1" kern="0" dirty="0" smtClean="0">
              <a:solidFill>
                <a:srgbClr val="FF0000"/>
              </a:solidFill>
              <a:latin typeface="Cambria"/>
              <a:ea typeface="Times New Roman"/>
              <a:cs typeface="Times New Roman"/>
            </a:endParaRPr>
          </a:p>
          <a:p>
            <a:pPr marL="342900" indent="-342900">
              <a:spcBef>
                <a:spcPts val="2400"/>
              </a:spcBef>
              <a:buNone/>
            </a:pPr>
            <a:endParaRPr lang="fr-FR" b="1" kern="0" dirty="0" smtClean="0">
              <a:solidFill>
                <a:srgbClr val="FF0000"/>
              </a:solidFill>
              <a:latin typeface="Cambria"/>
              <a:ea typeface="Times New Roman"/>
              <a:cs typeface="Times New Roman"/>
            </a:endParaRPr>
          </a:p>
          <a:p>
            <a:pPr marL="342900" indent="-342900">
              <a:spcBef>
                <a:spcPts val="2400"/>
              </a:spcBef>
              <a:buNone/>
            </a:pPr>
            <a:r>
              <a:rPr lang="fr-FR" b="1" kern="0" dirty="0" smtClean="0">
                <a:solidFill>
                  <a:srgbClr val="FF0000"/>
                </a:solidFill>
                <a:latin typeface="Cambria"/>
                <a:ea typeface="Times New Roman"/>
                <a:cs typeface="Times New Roman"/>
              </a:rPr>
              <a:t>I.1. Le système</a:t>
            </a:r>
          </a:p>
          <a:p>
            <a:pPr algn="just"/>
            <a:r>
              <a:rPr lang="fr-FR" sz="2000" dirty="0" smtClean="0"/>
              <a:t>L’objet étudié est appelé le système. </a:t>
            </a:r>
          </a:p>
          <a:p>
            <a:pPr algn="just"/>
            <a:r>
              <a:rPr lang="fr-FR" sz="2000" dirty="0" smtClean="0"/>
              <a:t>On assimile le système à un point matériel. Cela signifie que l’éventuel mouvement de rotation n’influence pas le mouvement de son centre de gravité. </a:t>
            </a:r>
          </a:p>
          <a:p>
            <a:pPr algn="just"/>
            <a:r>
              <a:rPr lang="fr-FR" sz="2000" dirty="0" smtClean="0"/>
              <a:t>Le point matériel est un système de dimension nulle.</a:t>
            </a:r>
          </a:p>
          <a:p>
            <a:pPr algn="just"/>
            <a:r>
              <a:rPr lang="fr-FR" sz="2000" dirty="0" smtClean="0"/>
              <a:t>Le système est caractérisé dans l’espace par sa position, sa vitesse et son accélération à chaque instant.</a:t>
            </a:r>
          </a:p>
          <a:p>
            <a:pPr marL="342900" indent="-342900">
              <a:spcBef>
                <a:spcPts val="2400"/>
              </a:spcBef>
              <a:buNone/>
            </a:pPr>
            <a:r>
              <a:rPr lang="fr-FR" b="1" kern="0" dirty="0" smtClean="0">
                <a:solidFill>
                  <a:srgbClr val="FF0000"/>
                </a:solidFill>
                <a:latin typeface="Cambria"/>
                <a:ea typeface="Times New Roman"/>
                <a:cs typeface="Times New Roman"/>
              </a:rPr>
              <a:t>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8</a:t>
            </a:fld>
            <a:endParaRPr lang="fr-FR"/>
          </a:p>
        </p:txBody>
      </p:sp>
      <p:sp>
        <p:nvSpPr>
          <p:cNvPr id="6" name="Rectangle 5"/>
          <p:cNvSpPr/>
          <p:nvPr/>
        </p:nvSpPr>
        <p:spPr>
          <a:xfrm>
            <a:off x="588584" y="772508"/>
            <a:ext cx="10715297" cy="1323439"/>
          </a:xfrm>
          <a:prstGeom prst="rect">
            <a:avLst/>
          </a:prstGeom>
        </p:spPr>
        <p:txBody>
          <a:bodyPr wrap="square">
            <a:spAutoFit/>
          </a:bodyPr>
          <a:lstStyle/>
          <a:p>
            <a:pPr algn="just"/>
            <a:r>
              <a:rPr lang="fr-FR" sz="2000" dirty="0" smtClean="0"/>
              <a:t>La cinématique du point matériel est l’étude du mouvement des corps matériels en fonction du temps (étude de la position, la distance parcouru, la vitesse, l’accélération...) sans tenir compte des causes qui provoquent ou modifient le mouvement (les forces, l’énergie,...). Pour cela, on a besoin de définir le système à étudier et le référentiel </a:t>
            </a:r>
            <a:endParaRPr lang="fr-FR" sz="2000" dirty="0"/>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174"/>
            <a:ext cx="9956800" cy="742994"/>
          </a:xfrm>
        </p:spPr>
        <p:txBody>
          <a:bodyPr/>
          <a:lstStyle/>
          <a:p>
            <a:r>
              <a:rPr lang="fr-FR" b="1" dirty="0" smtClean="0"/>
              <a:t>Introduction à la cinématique </a:t>
            </a:r>
            <a:endParaRPr lang="fr-FR" b="1" dirty="0"/>
          </a:p>
        </p:txBody>
      </p:sp>
      <p:sp>
        <p:nvSpPr>
          <p:cNvPr id="3" name="Espace réservé du contenu 2"/>
          <p:cNvSpPr>
            <a:spLocks noGrp="1"/>
          </p:cNvSpPr>
          <p:nvPr>
            <p:ph sz="quarter" idx="1"/>
          </p:nvPr>
        </p:nvSpPr>
        <p:spPr>
          <a:xfrm>
            <a:off x="609599" y="678426"/>
            <a:ext cx="11012129" cy="5943600"/>
          </a:xfrm>
        </p:spPr>
        <p:txBody>
          <a:bodyPr>
            <a:noAutofit/>
          </a:bodyPr>
          <a:lstStyle/>
          <a:p>
            <a:pPr marL="342900" indent="-342900">
              <a:spcBef>
                <a:spcPts val="2400"/>
              </a:spcBef>
              <a:buNone/>
            </a:pPr>
            <a:r>
              <a:rPr lang="fr-FR" b="1" kern="0" dirty="0" smtClean="0">
                <a:solidFill>
                  <a:srgbClr val="FF0000"/>
                </a:solidFill>
                <a:latin typeface="Cambria"/>
                <a:ea typeface="Times New Roman"/>
                <a:cs typeface="Times New Roman"/>
              </a:rPr>
              <a:t>I.2. Repérer un point dans l’espace</a:t>
            </a:r>
          </a:p>
          <a:p>
            <a:r>
              <a:rPr lang="fr-FR" sz="2000" dirty="0" smtClean="0"/>
              <a:t>L’étude du mouvement d’un objet exige un repérage spatial des événements constitués par le repérage de l’objet à différents instants. Pour cela, on a besoin d’un repère d’espace et d’une horloge. </a:t>
            </a:r>
          </a:p>
          <a:p>
            <a:pPr algn="just">
              <a:buNone/>
            </a:pPr>
            <a:r>
              <a:rPr lang="fr-FR" sz="2000" b="1" i="1" dirty="0" smtClean="0"/>
              <a:t>	I.2.1. Repère ou base orthonormée </a:t>
            </a:r>
          </a:p>
          <a:p>
            <a:pPr algn="just"/>
            <a:r>
              <a:rPr lang="fr-FR" sz="2000" dirty="0" smtClean="0"/>
              <a:t>Dans un espace à trois dimensions, une base est un ensemble de trois vecteurs non coplanaires. Dans une telle base un vecteur possède une décomposition unique.</a:t>
            </a:r>
          </a:p>
          <a:p>
            <a:pPr algn="just"/>
            <a:r>
              <a:rPr lang="fr-FR" sz="2000" dirty="0" smtClean="0"/>
              <a:t>Une base est dite normée si les vecteurs de la base sont unitaires (c.-à-d. norme = 1).</a:t>
            </a:r>
          </a:p>
          <a:p>
            <a:pPr algn="just"/>
            <a:r>
              <a:rPr lang="fr-FR" sz="2000" dirty="0" smtClean="0"/>
              <a:t>Une base est dite orthonormée si elle est normée et que ses vecteurs sont orthogonaux deux à deux.</a:t>
            </a:r>
          </a:p>
          <a:p>
            <a:pPr algn="just"/>
            <a:r>
              <a:rPr lang="fr-FR" sz="2000" dirty="0" smtClean="0"/>
              <a:t>Un trièdre (ou une base) est dit direct si on peut identifier les vecteurs    		au pouce, index et majeur de la main droite. Dans le cas contraire le trièdre est indirect. </a:t>
            </a:r>
          </a:p>
          <a:p>
            <a:pPr algn="just">
              <a:buNone/>
            </a:pPr>
            <a:endParaRPr lang="fr-FR" sz="2000" dirty="0" smtClean="0"/>
          </a:p>
          <a:p>
            <a:pPr marL="342900" indent="-342900">
              <a:spcBef>
                <a:spcPts val="2400"/>
              </a:spcBef>
              <a:buNone/>
            </a:pPr>
            <a:r>
              <a:rPr lang="fr-FR" b="1" kern="0" dirty="0" smtClean="0">
                <a:solidFill>
                  <a:srgbClr val="FF0000"/>
                </a:solidFill>
                <a:latin typeface="Cambria"/>
                <a:ea typeface="Times New Roman"/>
                <a:cs typeface="Times New Roman"/>
              </a:rPr>
              <a:t> </a:t>
            </a:r>
          </a:p>
          <a:p>
            <a:pPr algn="just">
              <a:spcAft>
                <a:spcPts val="1000"/>
              </a:spcAft>
              <a:buFont typeface="Wingdings" pitchFamily="2" charset="2"/>
              <a:buChar char="Ø"/>
            </a:pPr>
            <a:endParaRPr lang="fr-FR" sz="2000" dirty="0" smtClean="0"/>
          </a:p>
        </p:txBody>
      </p:sp>
      <p:sp>
        <p:nvSpPr>
          <p:cNvPr id="4" name="Espace réservé du numéro de diapositive 3"/>
          <p:cNvSpPr>
            <a:spLocks noGrp="1"/>
          </p:cNvSpPr>
          <p:nvPr>
            <p:ph type="sldNum" sz="quarter" idx="15"/>
          </p:nvPr>
        </p:nvSpPr>
        <p:spPr/>
        <p:txBody>
          <a:bodyPr/>
          <a:lstStyle/>
          <a:p>
            <a:fld id="{67A25849-9095-485C-8758-7CC9FA5611B6}" type="slidenum">
              <a:rPr lang="fr-FR" smtClean="0"/>
              <a:pPr/>
              <a:t>9</a:t>
            </a:fld>
            <a:endParaRPr lang="fr-FR"/>
          </a:p>
        </p:txBody>
      </p:sp>
      <p:sp>
        <p:nvSpPr>
          <p:cNvPr id="15155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155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412014" y="4309057"/>
            <a:ext cx="1150883" cy="377902"/>
          </a:xfrm>
          <a:prstGeom prst="rect">
            <a:avLst/>
          </a:prstGeom>
          <a:noFill/>
        </p:spPr>
      </p:pic>
      <p:pic>
        <p:nvPicPr>
          <p:cNvPr id="8" name="Image 7"/>
          <p:cNvPicPr/>
          <p:nvPr/>
        </p:nvPicPr>
        <p:blipFill>
          <a:blip r:embed="rId3"/>
          <a:srcRect/>
          <a:stretch>
            <a:fillRect/>
          </a:stretch>
        </p:blipFill>
        <p:spPr bwMode="auto">
          <a:xfrm>
            <a:off x="5026835" y="4855943"/>
            <a:ext cx="2232922" cy="17811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Personnalisé 1">
      <a:dk1>
        <a:srgbClr val="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17006</TotalTime>
  <Words>1577</Words>
  <Application>Microsoft Office PowerPoint</Application>
  <PresentationFormat>Grand écran</PresentationFormat>
  <Paragraphs>1102</Paragraphs>
  <Slides>41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41</vt:i4>
      </vt:variant>
    </vt:vector>
  </HeadingPairs>
  <TitlesOfParts>
    <vt:vector size="49" baseType="lpstr">
      <vt:lpstr>Arial</vt:lpstr>
      <vt:lpstr>Calibri</vt:lpstr>
      <vt:lpstr>Cambria</vt:lpstr>
      <vt:lpstr>Century Schoolbook</vt:lpstr>
      <vt:lpstr>Times New Roman</vt:lpstr>
      <vt:lpstr>Wingdings</vt:lpstr>
      <vt:lpstr>Wingdings 2</vt:lpstr>
      <vt:lpstr>Oriel</vt:lpstr>
      <vt:lpstr>Mécanique</vt:lpstr>
      <vt:lpstr>A savoir :</vt:lpstr>
      <vt:lpstr>Contenu </vt:lpstr>
      <vt:lpstr>Contenu </vt:lpstr>
      <vt:lpstr>Introduction à la cinématique </vt:lpstr>
      <vt:lpstr>Introduction à la cinématique </vt:lpstr>
      <vt:lpstr>Introduction à la cinématique </vt:lpstr>
      <vt:lpstr>Introduction à la cinématique </vt:lpstr>
      <vt:lpstr>Introduction à la cinématique </vt:lpstr>
      <vt:lpstr>Introduction à la cinématique </vt:lpstr>
      <vt:lpstr>Introduction à la cinématique </vt:lpstr>
      <vt:lpstr>Introduction à la cinématique </vt:lpstr>
      <vt:lpstr>Introduction à la cinématique </vt:lpstr>
      <vt:lpstr>Contenu </vt:lpstr>
      <vt:lpstr>Equations en coordonnes Cartésiennes </vt:lpstr>
      <vt:lpstr>Equations en coordonnes Cartésiennes </vt:lpstr>
      <vt:lpstr>Equations en coordonnes Cartésiennes </vt:lpstr>
      <vt:lpstr>Equations en coordonnes Cartésiennes </vt:lpstr>
      <vt:lpstr>Equations en coordonnes Cartésiennes </vt:lpstr>
      <vt:lpstr>Contenu </vt:lpstr>
      <vt:lpstr>Etude de quelques mouvements particuliers</vt:lpstr>
      <vt:lpstr>Etude de quelques mouvements particuliers</vt:lpstr>
      <vt:lpstr>Etude de quelques mouvements particuliers</vt:lpstr>
      <vt:lpstr>Etude de quelques mouvements particuliers</vt:lpstr>
      <vt:lpstr>Etude de quelques mouvements particuliers</vt:lpstr>
      <vt:lpstr>Etude de quelques mouvements particuliers</vt:lpstr>
      <vt:lpstr>Etude de quelques mouvements particuliers</vt:lpstr>
      <vt:lpstr>Etude de quelques mouvements particuliers</vt:lpstr>
      <vt:lpstr>Etude de quelques mouvements particuliers</vt:lpstr>
      <vt:lpstr>Etude de quelques mouvements particuliers</vt:lpstr>
      <vt:lpstr>Etude de quelques mouvements particuliers</vt:lpstr>
      <vt:lpstr>Contenu </vt:lpstr>
      <vt:lpstr>Changement de repère</vt:lpstr>
      <vt:lpstr>Changement de repère</vt:lpstr>
      <vt:lpstr>Changement de repère</vt:lpstr>
      <vt:lpstr>Changement de repère</vt:lpstr>
      <vt:lpstr>Changement de repère</vt:lpstr>
      <vt:lpstr>Changement de repère</vt:lpstr>
      <vt:lpstr>Changement de repère</vt:lpstr>
      <vt:lpstr>Changement de repère</vt:lpstr>
      <vt:lpstr>Contenu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ADER5</dc:creator>
  <cp:lastModifiedBy>ADMIN</cp:lastModifiedBy>
  <cp:revision>1624</cp:revision>
  <cp:lastPrinted>2018-07-13T06:34:41Z</cp:lastPrinted>
  <dcterms:created xsi:type="dcterms:W3CDTF">2018-07-07T15:35:18Z</dcterms:created>
  <dcterms:modified xsi:type="dcterms:W3CDTF">2023-10-12T02:42:22Z</dcterms:modified>
</cp:coreProperties>
</file>