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28" r:id="rId3"/>
    <p:sldId id="276" r:id="rId4"/>
    <p:sldId id="274" r:id="rId5"/>
    <p:sldId id="359" r:id="rId6"/>
    <p:sldId id="3388" r:id="rId7"/>
    <p:sldId id="3389" r:id="rId8"/>
    <p:sldId id="3390" r:id="rId9"/>
    <p:sldId id="3391" r:id="rId10"/>
    <p:sldId id="3392" r:id="rId11"/>
    <p:sldId id="3393" r:id="rId12"/>
    <p:sldId id="266" r:id="rId13"/>
    <p:sldId id="296" r:id="rId14"/>
    <p:sldId id="280" r:id="rId15"/>
    <p:sldId id="3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0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9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5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2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67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5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A10D-3B38-4C9C-9172-F30824FEEB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0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2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5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2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6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57330"/>
      </p:ext>
    </p:extLst>
  </p:cSld>
  <p:clrMapOvr>
    <a:masterClrMapping/>
  </p:clrMapOvr>
  <p:transition spd="slow" advTm="1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12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7EF003-4D3E-4CC8-8E66-BB947777430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89AFA6-3DE3-4BF5-A91A-477FB646848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245">
            <a:off x="-1589265" y="604976"/>
            <a:ext cx="4591452" cy="45914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3F993B-02E4-4B77-A399-04BE8C5F4523}"/>
              </a:ext>
            </a:extLst>
          </p:cNvPr>
          <p:cNvSpPr/>
          <p:nvPr userDrawn="1"/>
        </p:nvSpPr>
        <p:spPr>
          <a:xfrm>
            <a:off x="641839" y="281354"/>
            <a:ext cx="10893669" cy="6312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84EECF-0FCD-45F4-A9F9-5EE45CFA5E1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245">
            <a:off x="9896272" y="3342313"/>
            <a:ext cx="4591452" cy="45914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2E179E-F909-403D-A155-B4D3A20E8946}"/>
              </a:ext>
            </a:extLst>
          </p:cNvPr>
          <p:cNvSpPr/>
          <p:nvPr userDrawn="1"/>
        </p:nvSpPr>
        <p:spPr>
          <a:xfrm>
            <a:off x="12274062" y="2567354"/>
            <a:ext cx="773723" cy="488852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244BA6-9BA6-4B46-96DE-8B2A97929B73}"/>
              </a:ext>
            </a:extLst>
          </p:cNvPr>
          <p:cNvSpPr/>
          <p:nvPr userDrawn="1"/>
        </p:nvSpPr>
        <p:spPr>
          <a:xfrm>
            <a:off x="5108453" y="400333"/>
            <a:ext cx="238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spc="788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添加替换内容</a:t>
            </a:r>
            <a:endParaRPr lang="en-US" altLang="zh-CN" sz="1800" spc="788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3658C5-380E-49AA-81FB-66A7A911547A}"/>
              </a:ext>
            </a:extLst>
          </p:cNvPr>
          <p:cNvSpPr/>
          <p:nvPr userDrawn="1"/>
        </p:nvSpPr>
        <p:spPr>
          <a:xfrm>
            <a:off x="4890979" y="799542"/>
            <a:ext cx="262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0" spc="3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Montserrat" charset="0"/>
              </a:rPr>
              <a:t>WRITE HEREYOUR TITLE</a:t>
            </a:r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FF2E4A98-53F0-47F1-ADD7-AA17F93DAA6E}"/>
              </a:ext>
            </a:extLst>
          </p:cNvPr>
          <p:cNvSpPr txBox="1"/>
          <p:nvPr/>
        </p:nvSpPr>
        <p:spPr>
          <a:xfrm>
            <a:off x="917021" y="3980586"/>
            <a:ext cx="789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数字逻辑设计大作业答辩</a:t>
            </a:r>
          </a:p>
        </p:txBody>
      </p:sp>
      <p:sp>
        <p:nvSpPr>
          <p:cNvPr id="8" name="圆角矩形 18">
            <a:extLst>
              <a:ext uri="{FF2B5EF4-FFF2-40B4-BE49-F238E27FC236}">
                <a16:creationId xmlns:a16="http://schemas.microsoft.com/office/drawing/2014/main" id="{7F80EB09-91BC-4E3B-8429-DECA0CDFAB34}"/>
              </a:ext>
            </a:extLst>
          </p:cNvPr>
          <p:cNvSpPr/>
          <p:nvPr/>
        </p:nvSpPr>
        <p:spPr>
          <a:xfrm>
            <a:off x="1006167" y="5179361"/>
            <a:ext cx="4353773" cy="55296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汇报人：孙英玮、郭茁宁   时间：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2019.5.31</a:t>
            </a:r>
            <a:endParaRPr lang="zh-CN" altLang="en-US" sz="16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E5F5B4-6D61-49A8-90CD-719B0A411475}"/>
              </a:ext>
            </a:extLst>
          </p:cNvPr>
          <p:cNvSpPr txBox="1"/>
          <p:nvPr/>
        </p:nvSpPr>
        <p:spPr>
          <a:xfrm>
            <a:off x="917021" y="2519424"/>
            <a:ext cx="4073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2 0 1 9</a:t>
            </a:r>
            <a:endParaRPr lang="zh-CN" altLang="en-US" sz="8000" b="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0AADB2-04BF-4F49-B0BB-BD2E7C32D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6A66E7E-2118-4675-972C-45ED6CEC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11" y="2295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D7156C-D49F-4000-9A17-EBAB800DC426}"/>
              </a:ext>
            </a:extLst>
          </p:cNvPr>
          <p:cNvSpPr txBox="1"/>
          <p:nvPr/>
        </p:nvSpPr>
        <p:spPr>
          <a:xfrm>
            <a:off x="8412560" y="2344694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译码器对应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3846FA-5851-4100-96CC-1F0644490CC5}"/>
              </a:ext>
            </a:extLst>
          </p:cNvPr>
          <p:cNvSpPr txBox="1"/>
          <p:nvPr/>
        </p:nvSpPr>
        <p:spPr>
          <a:xfrm>
            <a:off x="9246922" y="1226795"/>
            <a:ext cx="982961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09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440357-A3C3-4A20-AFC6-67677A03C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22896"/>
              </p:ext>
            </p:extLst>
          </p:nvPr>
        </p:nvGraphicFramePr>
        <p:xfrm>
          <a:off x="1247190" y="1460953"/>
          <a:ext cx="6817465" cy="4616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022">
                  <a:extLst>
                    <a:ext uri="{9D8B030D-6E8A-4147-A177-3AD203B41FA5}">
                      <a16:colId xmlns:a16="http://schemas.microsoft.com/office/drawing/2014/main" val="2672829939"/>
                    </a:ext>
                  </a:extLst>
                </a:gridCol>
                <a:gridCol w="649486">
                  <a:extLst>
                    <a:ext uri="{9D8B030D-6E8A-4147-A177-3AD203B41FA5}">
                      <a16:colId xmlns:a16="http://schemas.microsoft.com/office/drawing/2014/main" val="1164320674"/>
                    </a:ext>
                  </a:extLst>
                </a:gridCol>
                <a:gridCol w="640258">
                  <a:extLst>
                    <a:ext uri="{9D8B030D-6E8A-4147-A177-3AD203B41FA5}">
                      <a16:colId xmlns:a16="http://schemas.microsoft.com/office/drawing/2014/main" val="2089899300"/>
                    </a:ext>
                  </a:extLst>
                </a:gridCol>
                <a:gridCol w="401049">
                  <a:extLst>
                    <a:ext uri="{9D8B030D-6E8A-4147-A177-3AD203B41FA5}">
                      <a16:colId xmlns:a16="http://schemas.microsoft.com/office/drawing/2014/main" val="3990981575"/>
                    </a:ext>
                  </a:extLst>
                </a:gridCol>
                <a:gridCol w="418794">
                  <a:extLst>
                    <a:ext uri="{9D8B030D-6E8A-4147-A177-3AD203B41FA5}">
                      <a16:colId xmlns:a16="http://schemas.microsoft.com/office/drawing/2014/main" val="2579884740"/>
                    </a:ext>
                  </a:extLst>
                </a:gridCol>
                <a:gridCol w="418794">
                  <a:extLst>
                    <a:ext uri="{9D8B030D-6E8A-4147-A177-3AD203B41FA5}">
                      <a16:colId xmlns:a16="http://schemas.microsoft.com/office/drawing/2014/main" val="434769683"/>
                    </a:ext>
                  </a:extLst>
                </a:gridCol>
                <a:gridCol w="418794">
                  <a:extLst>
                    <a:ext uri="{9D8B030D-6E8A-4147-A177-3AD203B41FA5}">
                      <a16:colId xmlns:a16="http://schemas.microsoft.com/office/drawing/2014/main" val="1311793298"/>
                    </a:ext>
                  </a:extLst>
                </a:gridCol>
                <a:gridCol w="410276">
                  <a:extLst>
                    <a:ext uri="{9D8B030D-6E8A-4147-A177-3AD203B41FA5}">
                      <a16:colId xmlns:a16="http://schemas.microsoft.com/office/drawing/2014/main" val="4103326885"/>
                    </a:ext>
                  </a:extLst>
                </a:gridCol>
                <a:gridCol w="410276">
                  <a:extLst>
                    <a:ext uri="{9D8B030D-6E8A-4147-A177-3AD203B41FA5}">
                      <a16:colId xmlns:a16="http://schemas.microsoft.com/office/drawing/2014/main" val="2837864050"/>
                    </a:ext>
                  </a:extLst>
                </a:gridCol>
                <a:gridCol w="418794">
                  <a:extLst>
                    <a:ext uri="{9D8B030D-6E8A-4147-A177-3AD203B41FA5}">
                      <a16:colId xmlns:a16="http://schemas.microsoft.com/office/drawing/2014/main" val="102478081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2381841848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2656497827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3359126626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2600892350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3259458527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2635380850"/>
                    </a:ext>
                  </a:extLst>
                </a:gridCol>
                <a:gridCol w="230467">
                  <a:extLst>
                    <a:ext uri="{9D8B030D-6E8A-4147-A177-3AD203B41FA5}">
                      <a16:colId xmlns:a16="http://schemas.microsoft.com/office/drawing/2014/main" val="369092047"/>
                    </a:ext>
                  </a:extLst>
                </a:gridCol>
                <a:gridCol w="297414">
                  <a:extLst>
                    <a:ext uri="{9D8B030D-6E8A-4147-A177-3AD203B41FA5}">
                      <a16:colId xmlns:a16="http://schemas.microsoft.com/office/drawing/2014/main" val="971157753"/>
                    </a:ext>
                  </a:extLst>
                </a:gridCol>
                <a:gridCol w="133239">
                  <a:extLst>
                    <a:ext uri="{9D8B030D-6E8A-4147-A177-3AD203B41FA5}">
                      <a16:colId xmlns:a16="http://schemas.microsoft.com/office/drawing/2014/main" val="1453774464"/>
                    </a:ext>
                  </a:extLst>
                </a:gridCol>
              </a:tblGrid>
              <a:tr h="1282245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数码管显示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12925"/>
                  </a:ext>
                </a:extLst>
              </a:tr>
              <a:tr h="769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choose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N_G2A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N_G2B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Vcc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Gnd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D_4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C_3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B_2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A_1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6848079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1808590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4856768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1758468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0459613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5116078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2851515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2689100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3321680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9482599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0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7F8FA2E-D7E1-4306-806B-4B60F78F05FB}"/>
              </a:ext>
            </a:extLst>
          </p:cNvPr>
          <p:cNvSpPr/>
          <p:nvPr/>
        </p:nvSpPr>
        <p:spPr>
          <a:xfrm>
            <a:off x="4637259" y="469466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98D549-874A-4592-8A0A-3EEA1F879DF0}"/>
              </a:ext>
            </a:extLst>
          </p:cNvPr>
          <p:cNvSpPr txBox="1"/>
          <p:nvPr/>
        </p:nvSpPr>
        <p:spPr>
          <a:xfrm>
            <a:off x="10289404" y="2457517"/>
            <a:ext cx="677108" cy="2528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仿真图展示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3C1CD0-72FC-45CE-B9DE-5A05D8C27DEA}"/>
              </a:ext>
            </a:extLst>
          </p:cNvPr>
          <p:cNvSpPr txBox="1"/>
          <p:nvPr/>
        </p:nvSpPr>
        <p:spPr>
          <a:xfrm>
            <a:off x="10136478" y="1166610"/>
            <a:ext cx="864339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CB8B5628-F324-422F-AF0D-7E4221D83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608836"/>
            <a:ext cx="8883751" cy="355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02A6ACEC-FD7D-4CA3-8615-AB94B9D7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4162336"/>
            <a:ext cx="8883751" cy="188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59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88E371-6599-4524-A81B-47FA6FF7A880}"/>
              </a:ext>
            </a:extLst>
          </p:cNvPr>
          <p:cNvGrpSpPr/>
          <p:nvPr/>
        </p:nvGrpSpPr>
        <p:grpSpPr>
          <a:xfrm>
            <a:off x="910818" y="2303249"/>
            <a:ext cx="10370363" cy="2947807"/>
            <a:chOff x="741933" y="1863488"/>
            <a:chExt cx="10827255" cy="307768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10755FE-4845-414A-834C-445B08C1BE49}"/>
                </a:ext>
              </a:extLst>
            </p:cNvPr>
            <p:cNvGrpSpPr/>
            <p:nvPr/>
          </p:nvGrpSpPr>
          <p:grpSpPr>
            <a:xfrm>
              <a:off x="741933" y="1863488"/>
              <a:ext cx="2473747" cy="3077680"/>
              <a:chOff x="669925" y="1863488"/>
              <a:chExt cx="2473747" cy="3077680"/>
            </a:xfrm>
          </p:grpSpPr>
          <p:sp>
            <p:nvSpPr>
              <p:cNvPr id="25" name="íṡľíḍè-Rectangle 24">
                <a:extLst>
                  <a:ext uri="{FF2B5EF4-FFF2-40B4-BE49-F238E27FC236}">
                    <a16:creationId xmlns:a16="http://schemas.microsoft.com/office/drawing/2014/main" id="{14F02707-963A-4252-AEC9-85C37737F6CA}"/>
                  </a:ext>
                </a:extLst>
              </p:cNvPr>
              <p:cNvSpPr/>
              <p:nvPr/>
            </p:nvSpPr>
            <p:spPr>
              <a:xfrm>
                <a:off x="669925" y="2420888"/>
                <a:ext cx="2473747" cy="25202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  <p:sp>
            <p:nvSpPr>
              <p:cNvPr id="30" name="íṡľíḍè-Freeform 14">
                <a:extLst>
                  <a:ext uri="{FF2B5EF4-FFF2-40B4-BE49-F238E27FC236}">
                    <a16:creationId xmlns:a16="http://schemas.microsoft.com/office/drawing/2014/main" id="{421C2C15-A8A1-468C-9D46-9BD6070C6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258" y="2754673"/>
                <a:ext cx="461080" cy="439730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  <p:sp>
            <p:nvSpPr>
              <p:cNvPr id="27" name="íṡľíḍè-Rectangle 26">
                <a:extLst>
                  <a:ext uri="{FF2B5EF4-FFF2-40B4-BE49-F238E27FC236}">
                    <a16:creationId xmlns:a16="http://schemas.microsoft.com/office/drawing/2014/main" id="{365FDF6A-A2DE-45AD-9782-B133EFE844DC}"/>
                  </a:ext>
                </a:extLst>
              </p:cNvPr>
              <p:cNvSpPr/>
              <p:nvPr/>
            </p:nvSpPr>
            <p:spPr>
              <a:xfrm>
                <a:off x="669925" y="1863488"/>
                <a:ext cx="2473747" cy="4538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zh-CN" altLang="en-US" sz="2400" b="1" dirty="0">
                    <a:latin typeface="Noto Sans S Chinese Thin" panose="020B0200000000000000" pitchFamily="34" charset="-122"/>
                    <a:ea typeface="Noto Sans S Chinese Thin" panose="020B0200000000000000" pitchFamily="34" charset="-122"/>
                    <a:sym typeface="Arial"/>
                  </a:rPr>
                  <a:t>减法器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986B62-D7CF-4CDF-A9B1-6D2DF6CAFDBC}"/>
                </a:ext>
              </a:extLst>
            </p:cNvPr>
            <p:cNvGrpSpPr/>
            <p:nvPr/>
          </p:nvGrpSpPr>
          <p:grpSpPr>
            <a:xfrm>
              <a:off x="3484507" y="1863488"/>
              <a:ext cx="2473747" cy="3077680"/>
              <a:chOff x="3359696" y="1863488"/>
              <a:chExt cx="2473747" cy="3077680"/>
            </a:xfrm>
          </p:grpSpPr>
          <p:sp>
            <p:nvSpPr>
              <p:cNvPr id="19" name="íṡľíḍè-Rectangle 18">
                <a:extLst>
                  <a:ext uri="{FF2B5EF4-FFF2-40B4-BE49-F238E27FC236}">
                    <a16:creationId xmlns:a16="http://schemas.microsoft.com/office/drawing/2014/main" id="{C0907085-7453-44FD-88FD-C8D3969EBA76}"/>
                  </a:ext>
                </a:extLst>
              </p:cNvPr>
              <p:cNvSpPr/>
              <p:nvPr/>
            </p:nvSpPr>
            <p:spPr>
              <a:xfrm>
                <a:off x="3359696" y="2420888"/>
                <a:ext cx="2473747" cy="25202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  <p:sp>
            <p:nvSpPr>
              <p:cNvPr id="20" name="íṡľíḍè-Rectangle 19">
                <a:extLst>
                  <a:ext uri="{FF2B5EF4-FFF2-40B4-BE49-F238E27FC236}">
                    <a16:creationId xmlns:a16="http://schemas.microsoft.com/office/drawing/2014/main" id="{290FC0A5-0B7C-456D-A03A-AC354E4473B0}"/>
                  </a:ext>
                </a:extLst>
              </p:cNvPr>
              <p:cNvSpPr/>
              <p:nvPr/>
            </p:nvSpPr>
            <p:spPr>
              <a:xfrm>
                <a:off x="3359696" y="1863488"/>
                <a:ext cx="2473747" cy="4538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zh-CN" altLang="en-US" sz="2400" b="1" dirty="0">
                    <a:latin typeface="Noto Sans S Chinese Thin" panose="020B0200000000000000" pitchFamily="34" charset="-122"/>
                    <a:ea typeface="Noto Sans S Chinese Thin" panose="020B0200000000000000" pitchFamily="34" charset="-122"/>
                    <a:sym typeface="Arial"/>
                  </a:rPr>
                  <a:t>数码管</a:t>
                </a:r>
              </a:p>
            </p:txBody>
          </p:sp>
          <p:sp>
            <p:nvSpPr>
              <p:cNvPr id="24" name="íṡľíḍè-Freeform 14">
                <a:extLst>
                  <a:ext uri="{FF2B5EF4-FFF2-40B4-BE49-F238E27FC236}">
                    <a16:creationId xmlns:a16="http://schemas.microsoft.com/office/drawing/2014/main" id="{639056CF-584E-4193-9D8E-4C470EDA5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029" y="2754673"/>
                <a:ext cx="461080" cy="460328"/>
              </a:xfrm>
              <a:custGeom>
                <a:avLst/>
                <a:gdLst>
                  <a:gd name="connsiteX0" fmla="*/ 139649 w 606580"/>
                  <a:gd name="connsiteY0" fmla="*/ 323260 h 605592"/>
                  <a:gd name="connsiteX1" fmla="*/ 274852 w 606580"/>
                  <a:gd name="connsiteY1" fmla="*/ 323260 h 605592"/>
                  <a:gd name="connsiteX2" fmla="*/ 274852 w 606580"/>
                  <a:gd name="connsiteY2" fmla="*/ 349440 h 605592"/>
                  <a:gd name="connsiteX3" fmla="*/ 139649 w 606580"/>
                  <a:gd name="connsiteY3" fmla="*/ 349440 h 605592"/>
                  <a:gd name="connsiteX4" fmla="*/ 66294 w 606580"/>
                  <a:gd name="connsiteY4" fmla="*/ 26233 h 605592"/>
                  <a:gd name="connsiteX5" fmla="*/ 66294 w 606580"/>
                  <a:gd name="connsiteY5" fmla="*/ 375703 h 605592"/>
                  <a:gd name="connsiteX6" fmla="*/ 540286 w 606580"/>
                  <a:gd name="connsiteY6" fmla="*/ 375703 h 605592"/>
                  <a:gd name="connsiteX7" fmla="*/ 540286 w 606580"/>
                  <a:gd name="connsiteY7" fmla="*/ 26233 h 605592"/>
                  <a:gd name="connsiteX8" fmla="*/ 39925 w 606580"/>
                  <a:gd name="connsiteY8" fmla="*/ 0 h 605592"/>
                  <a:gd name="connsiteX9" fmla="*/ 566655 w 606580"/>
                  <a:gd name="connsiteY9" fmla="*/ 0 h 605592"/>
                  <a:gd name="connsiteX10" fmla="*/ 566655 w 606580"/>
                  <a:gd name="connsiteY10" fmla="*/ 375703 h 605592"/>
                  <a:gd name="connsiteX11" fmla="*/ 606580 w 606580"/>
                  <a:gd name="connsiteY11" fmla="*/ 375703 h 605592"/>
                  <a:gd name="connsiteX12" fmla="*/ 606580 w 606580"/>
                  <a:gd name="connsiteY12" fmla="*/ 401936 h 605592"/>
                  <a:gd name="connsiteX13" fmla="*/ 373716 w 606580"/>
                  <a:gd name="connsiteY13" fmla="*/ 401936 h 605592"/>
                  <a:gd name="connsiteX14" fmla="*/ 413269 w 606580"/>
                  <a:gd name="connsiteY14" fmla="*/ 600587 h 605592"/>
                  <a:gd name="connsiteX15" fmla="*/ 387364 w 606580"/>
                  <a:gd name="connsiteY15" fmla="*/ 605592 h 605592"/>
                  <a:gd name="connsiteX16" fmla="*/ 346790 w 606580"/>
                  <a:gd name="connsiteY16" fmla="*/ 401936 h 605592"/>
                  <a:gd name="connsiteX17" fmla="*/ 316521 w 606580"/>
                  <a:gd name="connsiteY17" fmla="*/ 401936 h 605592"/>
                  <a:gd name="connsiteX18" fmla="*/ 316521 w 606580"/>
                  <a:gd name="connsiteY18" fmla="*/ 551828 h 605592"/>
                  <a:gd name="connsiteX19" fmla="*/ 290059 w 606580"/>
                  <a:gd name="connsiteY19" fmla="*/ 551828 h 605592"/>
                  <a:gd name="connsiteX20" fmla="*/ 290059 w 606580"/>
                  <a:gd name="connsiteY20" fmla="*/ 401936 h 605592"/>
                  <a:gd name="connsiteX21" fmla="*/ 247163 w 606580"/>
                  <a:gd name="connsiteY21" fmla="*/ 401936 h 605592"/>
                  <a:gd name="connsiteX22" fmla="*/ 206588 w 606580"/>
                  <a:gd name="connsiteY22" fmla="*/ 605592 h 605592"/>
                  <a:gd name="connsiteX23" fmla="*/ 180591 w 606580"/>
                  <a:gd name="connsiteY23" fmla="*/ 600494 h 605592"/>
                  <a:gd name="connsiteX24" fmla="*/ 220237 w 606580"/>
                  <a:gd name="connsiteY24" fmla="*/ 401936 h 605592"/>
                  <a:gd name="connsiteX25" fmla="*/ 0 w 606580"/>
                  <a:gd name="connsiteY25" fmla="*/ 401936 h 605592"/>
                  <a:gd name="connsiteX26" fmla="*/ 0 w 606580"/>
                  <a:gd name="connsiteY26" fmla="*/ 375703 h 605592"/>
                  <a:gd name="connsiteX27" fmla="*/ 39925 w 606580"/>
                  <a:gd name="connsiteY27" fmla="*/ 375703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6580" h="605592">
                    <a:moveTo>
                      <a:pt x="139649" y="323260"/>
                    </a:moveTo>
                    <a:lnTo>
                      <a:pt x="274852" y="323260"/>
                    </a:lnTo>
                    <a:lnTo>
                      <a:pt x="274852" y="349440"/>
                    </a:lnTo>
                    <a:lnTo>
                      <a:pt x="139649" y="349440"/>
                    </a:lnTo>
                    <a:close/>
                    <a:moveTo>
                      <a:pt x="66294" y="26233"/>
                    </a:moveTo>
                    <a:lnTo>
                      <a:pt x="66294" y="375703"/>
                    </a:lnTo>
                    <a:lnTo>
                      <a:pt x="540286" y="375703"/>
                    </a:lnTo>
                    <a:lnTo>
                      <a:pt x="540286" y="26233"/>
                    </a:lnTo>
                    <a:close/>
                    <a:moveTo>
                      <a:pt x="39925" y="0"/>
                    </a:moveTo>
                    <a:lnTo>
                      <a:pt x="566655" y="0"/>
                    </a:lnTo>
                    <a:lnTo>
                      <a:pt x="566655" y="375703"/>
                    </a:lnTo>
                    <a:lnTo>
                      <a:pt x="606580" y="375703"/>
                    </a:lnTo>
                    <a:lnTo>
                      <a:pt x="606580" y="401936"/>
                    </a:lnTo>
                    <a:lnTo>
                      <a:pt x="373716" y="401936"/>
                    </a:lnTo>
                    <a:lnTo>
                      <a:pt x="413269" y="600587"/>
                    </a:lnTo>
                    <a:lnTo>
                      <a:pt x="387364" y="605592"/>
                    </a:lnTo>
                    <a:lnTo>
                      <a:pt x="346790" y="401936"/>
                    </a:lnTo>
                    <a:lnTo>
                      <a:pt x="316521" y="401936"/>
                    </a:lnTo>
                    <a:lnTo>
                      <a:pt x="316521" y="551828"/>
                    </a:lnTo>
                    <a:lnTo>
                      <a:pt x="290059" y="551828"/>
                    </a:lnTo>
                    <a:lnTo>
                      <a:pt x="290059" y="401936"/>
                    </a:lnTo>
                    <a:lnTo>
                      <a:pt x="247163" y="401936"/>
                    </a:lnTo>
                    <a:lnTo>
                      <a:pt x="206588" y="605592"/>
                    </a:lnTo>
                    <a:lnTo>
                      <a:pt x="180591" y="600494"/>
                    </a:lnTo>
                    <a:lnTo>
                      <a:pt x="220237" y="401936"/>
                    </a:lnTo>
                    <a:lnTo>
                      <a:pt x="0" y="401936"/>
                    </a:lnTo>
                    <a:lnTo>
                      <a:pt x="0" y="375703"/>
                    </a:lnTo>
                    <a:lnTo>
                      <a:pt x="39925" y="37570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9AF2EEC-6FDA-4770-9058-781B6A299F18}"/>
                </a:ext>
              </a:extLst>
            </p:cNvPr>
            <p:cNvGrpSpPr/>
            <p:nvPr/>
          </p:nvGrpSpPr>
          <p:grpSpPr>
            <a:xfrm>
              <a:off x="6227081" y="1863488"/>
              <a:ext cx="2480411" cy="3077680"/>
              <a:chOff x="6096000" y="1863488"/>
              <a:chExt cx="2480411" cy="3077680"/>
            </a:xfrm>
          </p:grpSpPr>
          <p:sp>
            <p:nvSpPr>
              <p:cNvPr id="13" name="íṡľíḍè-Rectangle 12">
                <a:extLst>
                  <a:ext uri="{FF2B5EF4-FFF2-40B4-BE49-F238E27FC236}">
                    <a16:creationId xmlns:a16="http://schemas.microsoft.com/office/drawing/2014/main" id="{D867D979-A891-4B5C-937A-2578A31FF325}"/>
                  </a:ext>
                </a:extLst>
              </p:cNvPr>
              <p:cNvSpPr/>
              <p:nvPr/>
            </p:nvSpPr>
            <p:spPr>
              <a:xfrm>
                <a:off x="6102664" y="2420888"/>
                <a:ext cx="2473747" cy="25202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  <p:sp>
            <p:nvSpPr>
              <p:cNvPr id="14" name="íṡľíḍè-Rectangle 13">
                <a:extLst>
                  <a:ext uri="{FF2B5EF4-FFF2-40B4-BE49-F238E27FC236}">
                    <a16:creationId xmlns:a16="http://schemas.microsoft.com/office/drawing/2014/main" id="{29F51A7D-66EA-4414-9D04-16B2793699DE}"/>
                  </a:ext>
                </a:extLst>
              </p:cNvPr>
              <p:cNvSpPr/>
              <p:nvPr/>
            </p:nvSpPr>
            <p:spPr>
              <a:xfrm>
                <a:off x="6096000" y="1863488"/>
                <a:ext cx="2473747" cy="4538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zh-CN" altLang="en-US" sz="2400" b="1" dirty="0">
                    <a:latin typeface="Noto Sans S Chinese Thin" panose="020B0200000000000000" pitchFamily="34" charset="-122"/>
                    <a:ea typeface="Noto Sans S Chinese Thin" panose="020B0200000000000000" pitchFamily="34" charset="-122"/>
                    <a:sym typeface="Arial"/>
                  </a:rPr>
                  <a:t>时钟端</a:t>
                </a:r>
              </a:p>
            </p:txBody>
          </p:sp>
          <p:sp>
            <p:nvSpPr>
              <p:cNvPr id="18" name="íṡľíḍè-Freeform 14">
                <a:extLst>
                  <a:ext uri="{FF2B5EF4-FFF2-40B4-BE49-F238E27FC236}">
                    <a16:creationId xmlns:a16="http://schemas.microsoft.com/office/drawing/2014/main" id="{322B4A1F-9538-4CB5-96D6-BF3DDF6F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8997" y="2754673"/>
                <a:ext cx="461080" cy="460374"/>
              </a:xfrm>
              <a:custGeom>
                <a:avLst/>
                <a:gdLst>
                  <a:gd name="connsiteX0" fmla="*/ 424725 w 607004"/>
                  <a:gd name="connsiteY0" fmla="*/ 67461 h 606075"/>
                  <a:gd name="connsiteX1" fmla="*/ 522693 w 607004"/>
                  <a:gd name="connsiteY1" fmla="*/ 67461 h 606075"/>
                  <a:gd name="connsiteX2" fmla="*/ 539544 w 607004"/>
                  <a:gd name="connsiteY2" fmla="*/ 84287 h 606075"/>
                  <a:gd name="connsiteX3" fmla="*/ 539544 w 607004"/>
                  <a:gd name="connsiteY3" fmla="*/ 182109 h 606075"/>
                  <a:gd name="connsiteX4" fmla="*/ 522693 w 607004"/>
                  <a:gd name="connsiteY4" fmla="*/ 198935 h 606075"/>
                  <a:gd name="connsiteX5" fmla="*/ 505843 w 607004"/>
                  <a:gd name="connsiteY5" fmla="*/ 182109 h 606075"/>
                  <a:gd name="connsiteX6" fmla="*/ 505843 w 607004"/>
                  <a:gd name="connsiteY6" fmla="*/ 124830 h 606075"/>
                  <a:gd name="connsiteX7" fmla="*/ 332046 w 607004"/>
                  <a:gd name="connsiteY7" fmla="*/ 298457 h 606075"/>
                  <a:gd name="connsiteX8" fmla="*/ 308204 w 607004"/>
                  <a:gd name="connsiteY8" fmla="*/ 298457 h 606075"/>
                  <a:gd name="connsiteX9" fmla="*/ 233450 w 607004"/>
                  <a:gd name="connsiteY9" fmla="*/ 223905 h 606075"/>
                  <a:gd name="connsiteX10" fmla="*/ 96134 w 607004"/>
                  <a:gd name="connsiteY10" fmla="*/ 361017 h 606075"/>
                  <a:gd name="connsiteX11" fmla="*/ 72381 w 607004"/>
                  <a:gd name="connsiteY11" fmla="*/ 361106 h 606075"/>
                  <a:gd name="connsiteX12" fmla="*/ 72381 w 607004"/>
                  <a:gd name="connsiteY12" fmla="*/ 337210 h 606075"/>
                  <a:gd name="connsiteX13" fmla="*/ 221529 w 607004"/>
                  <a:gd name="connsiteY13" fmla="*/ 188105 h 606075"/>
                  <a:gd name="connsiteX14" fmla="*/ 245461 w 607004"/>
                  <a:gd name="connsiteY14" fmla="*/ 188105 h 606075"/>
                  <a:gd name="connsiteX15" fmla="*/ 320125 w 607004"/>
                  <a:gd name="connsiteY15" fmla="*/ 262658 h 606075"/>
                  <a:gd name="connsiteX16" fmla="*/ 481911 w 607004"/>
                  <a:gd name="connsiteY16" fmla="*/ 101113 h 606075"/>
                  <a:gd name="connsiteX17" fmla="*/ 424725 w 607004"/>
                  <a:gd name="connsiteY17" fmla="*/ 101113 h 606075"/>
                  <a:gd name="connsiteX18" fmla="*/ 407875 w 607004"/>
                  <a:gd name="connsiteY18" fmla="*/ 84287 h 606075"/>
                  <a:gd name="connsiteX19" fmla="*/ 424725 w 607004"/>
                  <a:gd name="connsiteY19" fmla="*/ 67461 h 606075"/>
                  <a:gd name="connsiteX20" fmla="*/ 33697 w 607004"/>
                  <a:gd name="connsiteY20" fmla="*/ 33647 h 606075"/>
                  <a:gd name="connsiteX21" fmla="*/ 33697 w 607004"/>
                  <a:gd name="connsiteY21" fmla="*/ 399644 h 606075"/>
                  <a:gd name="connsiteX22" fmla="*/ 573307 w 607004"/>
                  <a:gd name="connsiteY22" fmla="*/ 399644 h 606075"/>
                  <a:gd name="connsiteX23" fmla="*/ 573307 w 607004"/>
                  <a:gd name="connsiteY23" fmla="*/ 33647 h 606075"/>
                  <a:gd name="connsiteX24" fmla="*/ 16849 w 607004"/>
                  <a:gd name="connsiteY24" fmla="*/ 0 h 606075"/>
                  <a:gd name="connsiteX25" fmla="*/ 590155 w 607004"/>
                  <a:gd name="connsiteY25" fmla="*/ 0 h 606075"/>
                  <a:gd name="connsiteX26" fmla="*/ 607004 w 607004"/>
                  <a:gd name="connsiteY26" fmla="*/ 16823 h 606075"/>
                  <a:gd name="connsiteX27" fmla="*/ 607004 w 607004"/>
                  <a:gd name="connsiteY27" fmla="*/ 416468 h 606075"/>
                  <a:gd name="connsiteX28" fmla="*/ 590155 w 607004"/>
                  <a:gd name="connsiteY28" fmla="*/ 433291 h 606075"/>
                  <a:gd name="connsiteX29" fmla="*/ 320396 w 607004"/>
                  <a:gd name="connsiteY29" fmla="*/ 433291 h 606075"/>
                  <a:gd name="connsiteX30" fmla="*/ 320396 w 607004"/>
                  <a:gd name="connsiteY30" fmla="*/ 503448 h 606075"/>
                  <a:gd name="connsiteX31" fmla="*/ 456441 w 607004"/>
                  <a:gd name="connsiteY31" fmla="*/ 577990 h 606075"/>
                  <a:gd name="connsiteX32" fmla="*/ 455276 w 607004"/>
                  <a:gd name="connsiteY32" fmla="*/ 601704 h 606075"/>
                  <a:gd name="connsiteX33" fmla="*/ 431526 w 607004"/>
                  <a:gd name="connsiteY33" fmla="*/ 600540 h 606075"/>
                  <a:gd name="connsiteX34" fmla="*/ 320396 w 607004"/>
                  <a:gd name="connsiteY34" fmla="*/ 537184 h 606075"/>
                  <a:gd name="connsiteX35" fmla="*/ 320396 w 607004"/>
                  <a:gd name="connsiteY35" fmla="*/ 589175 h 606075"/>
                  <a:gd name="connsiteX36" fmla="*/ 303547 w 607004"/>
                  <a:gd name="connsiteY36" fmla="*/ 605999 h 606075"/>
                  <a:gd name="connsiteX37" fmla="*/ 286698 w 607004"/>
                  <a:gd name="connsiteY37" fmla="*/ 589175 h 606075"/>
                  <a:gd name="connsiteX38" fmla="*/ 286698 w 607004"/>
                  <a:gd name="connsiteY38" fmla="*/ 537184 h 606075"/>
                  <a:gd name="connsiteX39" fmla="*/ 175568 w 607004"/>
                  <a:gd name="connsiteY39" fmla="*/ 600540 h 606075"/>
                  <a:gd name="connsiteX40" fmla="*/ 151729 w 607004"/>
                  <a:gd name="connsiteY40" fmla="*/ 601704 h 606075"/>
                  <a:gd name="connsiteX41" fmla="*/ 150564 w 607004"/>
                  <a:gd name="connsiteY41" fmla="*/ 577990 h 606075"/>
                  <a:gd name="connsiteX42" fmla="*/ 286698 w 607004"/>
                  <a:gd name="connsiteY42" fmla="*/ 503448 h 606075"/>
                  <a:gd name="connsiteX43" fmla="*/ 286698 w 607004"/>
                  <a:gd name="connsiteY43" fmla="*/ 433291 h 606075"/>
                  <a:gd name="connsiteX44" fmla="*/ 16849 w 607004"/>
                  <a:gd name="connsiteY44" fmla="*/ 433291 h 606075"/>
                  <a:gd name="connsiteX45" fmla="*/ 0 w 607004"/>
                  <a:gd name="connsiteY45" fmla="*/ 416468 h 606075"/>
                  <a:gd name="connsiteX46" fmla="*/ 0 w 607004"/>
                  <a:gd name="connsiteY46" fmla="*/ 16823 h 606075"/>
                  <a:gd name="connsiteX47" fmla="*/ 16849 w 607004"/>
                  <a:gd name="connsiteY47" fmla="*/ 0 h 60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004" h="606075">
                    <a:moveTo>
                      <a:pt x="424725" y="67461"/>
                    </a:moveTo>
                    <a:lnTo>
                      <a:pt x="522693" y="67461"/>
                    </a:lnTo>
                    <a:cubicBezTo>
                      <a:pt x="532015" y="67461"/>
                      <a:pt x="539544" y="74979"/>
                      <a:pt x="539544" y="84287"/>
                    </a:cubicBezTo>
                    <a:lnTo>
                      <a:pt x="539544" y="182109"/>
                    </a:lnTo>
                    <a:cubicBezTo>
                      <a:pt x="539544" y="191417"/>
                      <a:pt x="532015" y="198935"/>
                      <a:pt x="522693" y="198935"/>
                    </a:cubicBezTo>
                    <a:cubicBezTo>
                      <a:pt x="513372" y="198935"/>
                      <a:pt x="505843" y="191417"/>
                      <a:pt x="505843" y="182109"/>
                    </a:cubicBezTo>
                    <a:lnTo>
                      <a:pt x="505843" y="124830"/>
                    </a:lnTo>
                    <a:lnTo>
                      <a:pt x="332046" y="298457"/>
                    </a:lnTo>
                    <a:cubicBezTo>
                      <a:pt x="325772" y="304811"/>
                      <a:pt x="314478" y="304811"/>
                      <a:pt x="308204" y="298457"/>
                    </a:cubicBezTo>
                    <a:lnTo>
                      <a:pt x="233450" y="223905"/>
                    </a:lnTo>
                    <a:lnTo>
                      <a:pt x="96134" y="361017"/>
                    </a:lnTo>
                    <a:cubicBezTo>
                      <a:pt x="92907" y="364328"/>
                      <a:pt x="80717" y="369340"/>
                      <a:pt x="72381" y="361106"/>
                    </a:cubicBezTo>
                    <a:cubicBezTo>
                      <a:pt x="65838" y="354394"/>
                      <a:pt x="65838" y="343833"/>
                      <a:pt x="72381" y="337210"/>
                    </a:cubicBezTo>
                    <a:lnTo>
                      <a:pt x="221529" y="188105"/>
                    </a:lnTo>
                    <a:cubicBezTo>
                      <a:pt x="227893" y="181751"/>
                      <a:pt x="239097" y="181751"/>
                      <a:pt x="245461" y="188105"/>
                    </a:cubicBezTo>
                    <a:lnTo>
                      <a:pt x="320125" y="262658"/>
                    </a:lnTo>
                    <a:lnTo>
                      <a:pt x="481911" y="101113"/>
                    </a:lnTo>
                    <a:lnTo>
                      <a:pt x="424725" y="101113"/>
                    </a:lnTo>
                    <a:cubicBezTo>
                      <a:pt x="415404" y="101113"/>
                      <a:pt x="407875" y="93595"/>
                      <a:pt x="407875" y="84287"/>
                    </a:cubicBezTo>
                    <a:cubicBezTo>
                      <a:pt x="407875" y="74979"/>
                      <a:pt x="415404" y="67461"/>
                      <a:pt x="424725" y="67461"/>
                    </a:cubicBezTo>
                    <a:close/>
                    <a:moveTo>
                      <a:pt x="33697" y="33647"/>
                    </a:moveTo>
                    <a:lnTo>
                      <a:pt x="33697" y="399644"/>
                    </a:lnTo>
                    <a:lnTo>
                      <a:pt x="573307" y="399644"/>
                    </a:lnTo>
                    <a:lnTo>
                      <a:pt x="573307" y="33647"/>
                    </a:lnTo>
                    <a:close/>
                    <a:moveTo>
                      <a:pt x="16849" y="0"/>
                    </a:moveTo>
                    <a:lnTo>
                      <a:pt x="590155" y="0"/>
                    </a:lnTo>
                    <a:cubicBezTo>
                      <a:pt x="599476" y="0"/>
                      <a:pt x="607004" y="7517"/>
                      <a:pt x="607004" y="16823"/>
                    </a:cubicBezTo>
                    <a:lnTo>
                      <a:pt x="607004" y="416468"/>
                    </a:lnTo>
                    <a:cubicBezTo>
                      <a:pt x="607004" y="425774"/>
                      <a:pt x="599476" y="433291"/>
                      <a:pt x="590155" y="433291"/>
                    </a:cubicBezTo>
                    <a:lnTo>
                      <a:pt x="320396" y="433291"/>
                    </a:lnTo>
                    <a:lnTo>
                      <a:pt x="320396" y="503448"/>
                    </a:lnTo>
                    <a:cubicBezTo>
                      <a:pt x="369598" y="508191"/>
                      <a:pt x="416290" y="533694"/>
                      <a:pt x="456441" y="577990"/>
                    </a:cubicBezTo>
                    <a:cubicBezTo>
                      <a:pt x="462714" y="584791"/>
                      <a:pt x="462176" y="595529"/>
                      <a:pt x="455276" y="601704"/>
                    </a:cubicBezTo>
                    <a:cubicBezTo>
                      <a:pt x="448375" y="607968"/>
                      <a:pt x="437710" y="607431"/>
                      <a:pt x="431526" y="600540"/>
                    </a:cubicBezTo>
                    <a:cubicBezTo>
                      <a:pt x="398008" y="563672"/>
                      <a:pt x="359919" y="541927"/>
                      <a:pt x="320396" y="537184"/>
                    </a:cubicBezTo>
                    <a:lnTo>
                      <a:pt x="320396" y="589175"/>
                    </a:lnTo>
                    <a:cubicBezTo>
                      <a:pt x="320396" y="598482"/>
                      <a:pt x="312868" y="605999"/>
                      <a:pt x="303547" y="605999"/>
                    </a:cubicBezTo>
                    <a:cubicBezTo>
                      <a:pt x="294226" y="605999"/>
                      <a:pt x="286698" y="598482"/>
                      <a:pt x="286698" y="589175"/>
                    </a:cubicBezTo>
                    <a:lnTo>
                      <a:pt x="286698" y="537184"/>
                    </a:lnTo>
                    <a:cubicBezTo>
                      <a:pt x="247086" y="542106"/>
                      <a:pt x="208997" y="563672"/>
                      <a:pt x="175568" y="600540"/>
                    </a:cubicBezTo>
                    <a:cubicBezTo>
                      <a:pt x="172162" y="604209"/>
                      <a:pt x="159436" y="608415"/>
                      <a:pt x="151729" y="601704"/>
                    </a:cubicBezTo>
                    <a:cubicBezTo>
                      <a:pt x="144828" y="595619"/>
                      <a:pt x="144380" y="584880"/>
                      <a:pt x="150564" y="577990"/>
                    </a:cubicBezTo>
                    <a:cubicBezTo>
                      <a:pt x="190714" y="533605"/>
                      <a:pt x="237407" y="508191"/>
                      <a:pt x="286698" y="503448"/>
                    </a:cubicBezTo>
                    <a:lnTo>
                      <a:pt x="286698" y="433291"/>
                    </a:lnTo>
                    <a:lnTo>
                      <a:pt x="16849" y="433291"/>
                    </a:lnTo>
                    <a:cubicBezTo>
                      <a:pt x="7528" y="433291"/>
                      <a:pt x="0" y="425774"/>
                      <a:pt x="0" y="416468"/>
                    </a:cubicBezTo>
                    <a:lnTo>
                      <a:pt x="0" y="16823"/>
                    </a:lnTo>
                    <a:cubicBezTo>
                      <a:pt x="0" y="7517"/>
                      <a:pt x="7528" y="0"/>
                      <a:pt x="168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848384-55FE-425D-8989-0E3236EC5D59}"/>
                </a:ext>
              </a:extLst>
            </p:cNvPr>
            <p:cNvGrpSpPr/>
            <p:nvPr/>
          </p:nvGrpSpPr>
          <p:grpSpPr>
            <a:xfrm>
              <a:off x="8976320" y="1863488"/>
              <a:ext cx="2473747" cy="3077680"/>
              <a:chOff x="8904312" y="1863488"/>
              <a:chExt cx="2473747" cy="3077680"/>
            </a:xfrm>
          </p:grpSpPr>
          <p:sp>
            <p:nvSpPr>
              <p:cNvPr id="7" name="íṡľíḍè-Rectangle 6">
                <a:extLst>
                  <a:ext uri="{FF2B5EF4-FFF2-40B4-BE49-F238E27FC236}">
                    <a16:creationId xmlns:a16="http://schemas.microsoft.com/office/drawing/2014/main" id="{4DB50658-8241-457D-A669-A6B4AE52EC13}"/>
                  </a:ext>
                </a:extLst>
              </p:cNvPr>
              <p:cNvSpPr/>
              <p:nvPr/>
            </p:nvSpPr>
            <p:spPr>
              <a:xfrm>
                <a:off x="8904312" y="2420888"/>
                <a:ext cx="2473747" cy="25202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  <p:sp>
            <p:nvSpPr>
              <p:cNvPr id="8" name="íṡľíḍè-Rectangle 7">
                <a:extLst>
                  <a:ext uri="{FF2B5EF4-FFF2-40B4-BE49-F238E27FC236}">
                    <a16:creationId xmlns:a16="http://schemas.microsoft.com/office/drawing/2014/main" id="{DAEDAA08-591B-4F2B-BBE0-14BC69CC0D70}"/>
                  </a:ext>
                </a:extLst>
              </p:cNvPr>
              <p:cNvSpPr/>
              <p:nvPr/>
            </p:nvSpPr>
            <p:spPr>
              <a:xfrm>
                <a:off x="8904312" y="1863488"/>
                <a:ext cx="2473747" cy="4538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zh-CN" altLang="en-US" sz="2400" b="1" dirty="0">
                    <a:latin typeface="Noto Sans S Chinese Thin" panose="020B0200000000000000" pitchFamily="34" charset="-122"/>
                    <a:ea typeface="Noto Sans S Chinese Thin" panose="020B0200000000000000" pitchFamily="34" charset="-122"/>
                    <a:sym typeface="Arial"/>
                  </a:rPr>
                  <a:t>管脚对应</a:t>
                </a:r>
              </a:p>
            </p:txBody>
          </p:sp>
          <p:sp>
            <p:nvSpPr>
              <p:cNvPr id="12" name="íṡľíḍè-Freeform 14">
                <a:extLst>
                  <a:ext uri="{FF2B5EF4-FFF2-40B4-BE49-F238E27FC236}">
                    <a16:creationId xmlns:a16="http://schemas.microsoft.com/office/drawing/2014/main" id="{49258CC8-9BE2-4CA8-85DC-4D292CF6D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0645" y="2754673"/>
                <a:ext cx="461080" cy="460366"/>
              </a:xfrm>
              <a:custGeom>
                <a:avLst/>
                <a:gdLst>
                  <a:gd name="connsiteX0" fmla="*/ 12438 w 608556"/>
                  <a:gd name="connsiteY0" fmla="*/ 316909 h 607614"/>
                  <a:gd name="connsiteX1" fmla="*/ 596024 w 608556"/>
                  <a:gd name="connsiteY1" fmla="*/ 316909 h 607614"/>
                  <a:gd name="connsiteX2" fmla="*/ 608556 w 608556"/>
                  <a:gd name="connsiteY2" fmla="*/ 329424 h 607614"/>
                  <a:gd name="connsiteX3" fmla="*/ 596024 w 608556"/>
                  <a:gd name="connsiteY3" fmla="*/ 341846 h 607614"/>
                  <a:gd name="connsiteX4" fmla="*/ 316764 w 608556"/>
                  <a:gd name="connsiteY4" fmla="*/ 341846 h 607614"/>
                  <a:gd name="connsiteX5" fmla="*/ 316764 w 608556"/>
                  <a:gd name="connsiteY5" fmla="*/ 500244 h 607614"/>
                  <a:gd name="connsiteX6" fmla="*/ 414495 w 608556"/>
                  <a:gd name="connsiteY6" fmla="*/ 585795 h 607614"/>
                  <a:gd name="connsiteX7" fmla="*/ 415618 w 608556"/>
                  <a:gd name="connsiteY7" fmla="*/ 603353 h 607614"/>
                  <a:gd name="connsiteX8" fmla="*/ 406265 w 608556"/>
                  <a:gd name="connsiteY8" fmla="*/ 607556 h 607614"/>
                  <a:gd name="connsiteX9" fmla="*/ 398035 w 608556"/>
                  <a:gd name="connsiteY9" fmla="*/ 604474 h 607614"/>
                  <a:gd name="connsiteX10" fmla="*/ 316764 w 608556"/>
                  <a:gd name="connsiteY10" fmla="*/ 533400 h 607614"/>
                  <a:gd name="connsiteX11" fmla="*/ 316764 w 608556"/>
                  <a:gd name="connsiteY11" fmla="*/ 594107 h 607614"/>
                  <a:gd name="connsiteX12" fmla="*/ 304231 w 608556"/>
                  <a:gd name="connsiteY12" fmla="*/ 606622 h 607614"/>
                  <a:gd name="connsiteX13" fmla="*/ 291793 w 608556"/>
                  <a:gd name="connsiteY13" fmla="*/ 594107 h 607614"/>
                  <a:gd name="connsiteX14" fmla="*/ 291793 w 608556"/>
                  <a:gd name="connsiteY14" fmla="*/ 533400 h 607614"/>
                  <a:gd name="connsiteX15" fmla="*/ 210521 w 608556"/>
                  <a:gd name="connsiteY15" fmla="*/ 604474 h 607614"/>
                  <a:gd name="connsiteX16" fmla="*/ 192938 w 608556"/>
                  <a:gd name="connsiteY16" fmla="*/ 603353 h 607614"/>
                  <a:gd name="connsiteX17" fmla="*/ 194061 w 608556"/>
                  <a:gd name="connsiteY17" fmla="*/ 585795 h 607614"/>
                  <a:gd name="connsiteX18" fmla="*/ 291793 w 608556"/>
                  <a:gd name="connsiteY18" fmla="*/ 500244 h 607614"/>
                  <a:gd name="connsiteX19" fmla="*/ 291793 w 608556"/>
                  <a:gd name="connsiteY19" fmla="*/ 341846 h 607614"/>
                  <a:gd name="connsiteX20" fmla="*/ 12438 w 608556"/>
                  <a:gd name="connsiteY20" fmla="*/ 341846 h 607614"/>
                  <a:gd name="connsiteX21" fmla="*/ 0 w 608556"/>
                  <a:gd name="connsiteY21" fmla="*/ 329424 h 607614"/>
                  <a:gd name="connsiteX22" fmla="*/ 12438 w 608556"/>
                  <a:gd name="connsiteY22" fmla="*/ 316909 h 607614"/>
                  <a:gd name="connsiteX23" fmla="*/ 278583 w 608556"/>
                  <a:gd name="connsiteY23" fmla="*/ 124789 h 607614"/>
                  <a:gd name="connsiteX24" fmla="*/ 278583 w 608556"/>
                  <a:gd name="connsiteY24" fmla="*/ 169701 h 607614"/>
                  <a:gd name="connsiteX25" fmla="*/ 317489 w 608556"/>
                  <a:gd name="connsiteY25" fmla="*/ 150466 h 607614"/>
                  <a:gd name="connsiteX26" fmla="*/ 260252 w 608556"/>
                  <a:gd name="connsiteY26" fmla="*/ 90708 h 607614"/>
                  <a:gd name="connsiteX27" fmla="*/ 272972 w 608556"/>
                  <a:gd name="connsiteY27" fmla="*/ 91268 h 607614"/>
                  <a:gd name="connsiteX28" fmla="*/ 349287 w 608556"/>
                  <a:gd name="connsiteY28" fmla="*/ 141596 h 607614"/>
                  <a:gd name="connsiteX29" fmla="*/ 354898 w 608556"/>
                  <a:gd name="connsiteY29" fmla="*/ 152801 h 607614"/>
                  <a:gd name="connsiteX30" fmla="*/ 347977 w 608556"/>
                  <a:gd name="connsiteY30" fmla="*/ 163165 h 607614"/>
                  <a:gd name="connsiteX31" fmla="*/ 271662 w 608556"/>
                  <a:gd name="connsiteY31" fmla="*/ 201075 h 607614"/>
                  <a:gd name="connsiteX32" fmla="*/ 266051 w 608556"/>
                  <a:gd name="connsiteY32" fmla="*/ 202382 h 607614"/>
                  <a:gd name="connsiteX33" fmla="*/ 259504 w 608556"/>
                  <a:gd name="connsiteY33" fmla="*/ 200515 h 607614"/>
                  <a:gd name="connsiteX34" fmla="*/ 253612 w 608556"/>
                  <a:gd name="connsiteY34" fmla="*/ 189870 h 607614"/>
                  <a:gd name="connsiteX35" fmla="*/ 253612 w 608556"/>
                  <a:gd name="connsiteY35" fmla="*/ 101632 h 607614"/>
                  <a:gd name="connsiteX36" fmla="*/ 260252 w 608556"/>
                  <a:gd name="connsiteY36" fmla="*/ 90708 h 607614"/>
                  <a:gd name="connsiteX37" fmla="*/ 87934 w 608556"/>
                  <a:gd name="connsiteY37" fmla="*/ 24932 h 607614"/>
                  <a:gd name="connsiteX38" fmla="*/ 87934 w 608556"/>
                  <a:gd name="connsiteY38" fmla="*/ 265656 h 607614"/>
                  <a:gd name="connsiteX39" fmla="*/ 520692 w 608556"/>
                  <a:gd name="connsiteY39" fmla="*/ 265656 h 607614"/>
                  <a:gd name="connsiteX40" fmla="*/ 520692 w 608556"/>
                  <a:gd name="connsiteY40" fmla="*/ 24932 h 607614"/>
                  <a:gd name="connsiteX41" fmla="*/ 75310 w 608556"/>
                  <a:gd name="connsiteY41" fmla="*/ 0 h 607614"/>
                  <a:gd name="connsiteX42" fmla="*/ 533035 w 608556"/>
                  <a:gd name="connsiteY42" fmla="*/ 0 h 607614"/>
                  <a:gd name="connsiteX43" fmla="*/ 545471 w 608556"/>
                  <a:gd name="connsiteY43" fmla="*/ 12419 h 607614"/>
                  <a:gd name="connsiteX44" fmla="*/ 545471 w 608556"/>
                  <a:gd name="connsiteY44" fmla="*/ 278076 h 607614"/>
                  <a:gd name="connsiteX45" fmla="*/ 533035 w 608556"/>
                  <a:gd name="connsiteY45" fmla="*/ 290588 h 607614"/>
                  <a:gd name="connsiteX46" fmla="*/ 75310 w 608556"/>
                  <a:gd name="connsiteY46" fmla="*/ 290588 h 607614"/>
                  <a:gd name="connsiteX47" fmla="*/ 62874 w 608556"/>
                  <a:gd name="connsiteY47" fmla="*/ 278076 h 607614"/>
                  <a:gd name="connsiteX48" fmla="*/ 62874 w 608556"/>
                  <a:gd name="connsiteY48" fmla="*/ 12419 h 607614"/>
                  <a:gd name="connsiteX49" fmla="*/ 75310 w 608556"/>
                  <a:gd name="connsiteY49" fmla="*/ 0 h 607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08556" h="607614">
                    <a:moveTo>
                      <a:pt x="12438" y="316909"/>
                    </a:moveTo>
                    <a:lnTo>
                      <a:pt x="596024" y="316909"/>
                    </a:lnTo>
                    <a:cubicBezTo>
                      <a:pt x="602945" y="316909"/>
                      <a:pt x="608556" y="322513"/>
                      <a:pt x="608556" y="329424"/>
                    </a:cubicBezTo>
                    <a:cubicBezTo>
                      <a:pt x="608556" y="336242"/>
                      <a:pt x="602945" y="341846"/>
                      <a:pt x="596024" y="341846"/>
                    </a:cubicBezTo>
                    <a:lnTo>
                      <a:pt x="316764" y="341846"/>
                    </a:lnTo>
                    <a:lnTo>
                      <a:pt x="316764" y="500244"/>
                    </a:lnTo>
                    <a:lnTo>
                      <a:pt x="414495" y="585795"/>
                    </a:lnTo>
                    <a:cubicBezTo>
                      <a:pt x="419639" y="590278"/>
                      <a:pt x="420107" y="598123"/>
                      <a:pt x="415618" y="603353"/>
                    </a:cubicBezTo>
                    <a:cubicBezTo>
                      <a:pt x="413280" y="606061"/>
                      <a:pt x="409726" y="607556"/>
                      <a:pt x="406265" y="607556"/>
                    </a:cubicBezTo>
                    <a:cubicBezTo>
                      <a:pt x="403273" y="607556"/>
                      <a:pt x="400373" y="606622"/>
                      <a:pt x="398035" y="604474"/>
                    </a:cubicBezTo>
                    <a:lnTo>
                      <a:pt x="316764" y="533400"/>
                    </a:lnTo>
                    <a:lnTo>
                      <a:pt x="316764" y="594107"/>
                    </a:lnTo>
                    <a:cubicBezTo>
                      <a:pt x="316764" y="601018"/>
                      <a:pt x="311152" y="606622"/>
                      <a:pt x="304231" y="606622"/>
                    </a:cubicBezTo>
                    <a:cubicBezTo>
                      <a:pt x="297404" y="606622"/>
                      <a:pt x="291793" y="601018"/>
                      <a:pt x="291793" y="594107"/>
                    </a:cubicBezTo>
                    <a:lnTo>
                      <a:pt x="291793" y="533400"/>
                    </a:lnTo>
                    <a:lnTo>
                      <a:pt x="210521" y="604474"/>
                    </a:lnTo>
                    <a:cubicBezTo>
                      <a:pt x="205377" y="609050"/>
                      <a:pt x="197427" y="608583"/>
                      <a:pt x="192938" y="603353"/>
                    </a:cubicBezTo>
                    <a:cubicBezTo>
                      <a:pt x="188262" y="598216"/>
                      <a:pt x="188823" y="590278"/>
                      <a:pt x="194061" y="585795"/>
                    </a:cubicBezTo>
                    <a:lnTo>
                      <a:pt x="291793" y="500244"/>
                    </a:lnTo>
                    <a:lnTo>
                      <a:pt x="291793" y="341846"/>
                    </a:lnTo>
                    <a:lnTo>
                      <a:pt x="12438" y="341846"/>
                    </a:lnTo>
                    <a:cubicBezTo>
                      <a:pt x="5611" y="341846"/>
                      <a:pt x="0" y="336242"/>
                      <a:pt x="0" y="329424"/>
                    </a:cubicBezTo>
                    <a:cubicBezTo>
                      <a:pt x="0" y="322513"/>
                      <a:pt x="5611" y="316909"/>
                      <a:pt x="12438" y="316909"/>
                    </a:cubicBezTo>
                    <a:close/>
                    <a:moveTo>
                      <a:pt x="278583" y="124789"/>
                    </a:moveTo>
                    <a:lnTo>
                      <a:pt x="278583" y="169701"/>
                    </a:lnTo>
                    <a:lnTo>
                      <a:pt x="317489" y="150466"/>
                    </a:lnTo>
                    <a:close/>
                    <a:moveTo>
                      <a:pt x="260252" y="90708"/>
                    </a:moveTo>
                    <a:cubicBezTo>
                      <a:pt x="264180" y="88560"/>
                      <a:pt x="269231" y="88653"/>
                      <a:pt x="272972" y="91268"/>
                    </a:cubicBezTo>
                    <a:lnTo>
                      <a:pt x="349287" y="141596"/>
                    </a:lnTo>
                    <a:cubicBezTo>
                      <a:pt x="353028" y="144117"/>
                      <a:pt x="355085" y="148319"/>
                      <a:pt x="354898" y="152801"/>
                    </a:cubicBezTo>
                    <a:cubicBezTo>
                      <a:pt x="354618" y="157283"/>
                      <a:pt x="351999" y="161111"/>
                      <a:pt x="347977" y="163165"/>
                    </a:cubicBezTo>
                    <a:lnTo>
                      <a:pt x="271662" y="201075"/>
                    </a:lnTo>
                    <a:cubicBezTo>
                      <a:pt x="269979" y="202009"/>
                      <a:pt x="267921" y="202382"/>
                      <a:pt x="266051" y="202382"/>
                    </a:cubicBezTo>
                    <a:cubicBezTo>
                      <a:pt x="263806" y="202382"/>
                      <a:pt x="261468" y="201728"/>
                      <a:pt x="259504" y="200515"/>
                    </a:cubicBezTo>
                    <a:cubicBezTo>
                      <a:pt x="255857" y="198274"/>
                      <a:pt x="253612" y="194259"/>
                      <a:pt x="253612" y="189870"/>
                    </a:cubicBezTo>
                    <a:lnTo>
                      <a:pt x="253612" y="101632"/>
                    </a:lnTo>
                    <a:cubicBezTo>
                      <a:pt x="253612" y="97057"/>
                      <a:pt x="256137" y="92762"/>
                      <a:pt x="260252" y="90708"/>
                    </a:cubicBezTo>
                    <a:close/>
                    <a:moveTo>
                      <a:pt x="87934" y="24932"/>
                    </a:moveTo>
                    <a:lnTo>
                      <a:pt x="87934" y="265656"/>
                    </a:lnTo>
                    <a:lnTo>
                      <a:pt x="520692" y="265656"/>
                    </a:lnTo>
                    <a:lnTo>
                      <a:pt x="520692" y="24932"/>
                    </a:lnTo>
                    <a:close/>
                    <a:moveTo>
                      <a:pt x="75310" y="0"/>
                    </a:moveTo>
                    <a:lnTo>
                      <a:pt x="533035" y="0"/>
                    </a:lnTo>
                    <a:cubicBezTo>
                      <a:pt x="539861" y="0"/>
                      <a:pt x="545471" y="5603"/>
                      <a:pt x="545471" y="12419"/>
                    </a:cubicBezTo>
                    <a:lnTo>
                      <a:pt x="545471" y="278076"/>
                    </a:lnTo>
                    <a:cubicBezTo>
                      <a:pt x="545471" y="284985"/>
                      <a:pt x="540048" y="290588"/>
                      <a:pt x="533035" y="290588"/>
                    </a:cubicBezTo>
                    <a:lnTo>
                      <a:pt x="75310" y="290588"/>
                    </a:lnTo>
                    <a:cubicBezTo>
                      <a:pt x="68484" y="290588"/>
                      <a:pt x="62874" y="284985"/>
                      <a:pt x="62874" y="278076"/>
                    </a:cubicBezTo>
                    <a:lnTo>
                      <a:pt x="62874" y="12419"/>
                    </a:lnTo>
                    <a:cubicBezTo>
                      <a:pt x="62874" y="5603"/>
                      <a:pt x="68484" y="0"/>
                      <a:pt x="7531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400"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Arial"/>
                </a:endParaRPr>
              </a:p>
            </p:txBody>
          </p:sp>
        </p:grpSp>
        <p:sp>
          <p:nvSpPr>
            <p:cNvPr id="32" name="išľíďè">
              <a:extLst>
                <a:ext uri="{FF2B5EF4-FFF2-40B4-BE49-F238E27FC236}">
                  <a16:creationId xmlns:a16="http://schemas.microsoft.com/office/drawing/2014/main" id="{04A29ECA-7C41-4021-8C6E-DF3FB5EFC25E}"/>
                </a:ext>
              </a:extLst>
            </p:cNvPr>
            <p:cNvSpPr/>
            <p:nvPr/>
          </p:nvSpPr>
          <p:spPr bwMode="auto">
            <a:xfrm>
              <a:off x="741933" y="3931134"/>
              <a:ext cx="2536640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原因：未彻底学会减法计数器的工作原理。</a:t>
              </a:r>
            </a:p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解决方法：学习相应原理，重新设计。</a:t>
              </a:r>
            </a:p>
          </p:txBody>
        </p:sp>
        <p:sp>
          <p:nvSpPr>
            <p:cNvPr id="33" name="iSlíďè">
              <a:extLst>
                <a:ext uri="{FF2B5EF4-FFF2-40B4-BE49-F238E27FC236}">
                  <a16:creationId xmlns:a16="http://schemas.microsoft.com/office/drawing/2014/main" id="{F86AED40-41D1-43CB-BC9D-0917B92CF716}"/>
                </a:ext>
              </a:extLst>
            </p:cNvPr>
            <p:cNvSpPr txBox="1"/>
            <p:nvPr/>
          </p:nvSpPr>
          <p:spPr bwMode="auto">
            <a:xfrm>
              <a:off x="1259450" y="3515866"/>
              <a:ext cx="1438709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减法计数器输出为乱码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išľíďè">
              <a:extLst>
                <a:ext uri="{FF2B5EF4-FFF2-40B4-BE49-F238E27FC236}">
                  <a16:creationId xmlns:a16="http://schemas.microsoft.com/office/drawing/2014/main" id="{494929F0-991E-4C57-9733-7D3D0A7D4E24}"/>
                </a:ext>
              </a:extLst>
            </p:cNvPr>
            <p:cNvSpPr/>
            <p:nvPr/>
          </p:nvSpPr>
          <p:spPr bwMode="auto">
            <a:xfrm>
              <a:off x="3484507" y="3931134"/>
              <a:ext cx="2536640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原因：未理解数码管的结构。</a:t>
              </a:r>
            </a:p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解决方法：了解数码管结构，设计对应的数据选择器使数码管显示不同的数字。</a:t>
              </a:r>
            </a:p>
          </p:txBody>
        </p:sp>
        <p:sp>
          <p:nvSpPr>
            <p:cNvPr id="35" name="iSlíďè">
              <a:extLst>
                <a:ext uri="{FF2B5EF4-FFF2-40B4-BE49-F238E27FC236}">
                  <a16:creationId xmlns:a16="http://schemas.microsoft.com/office/drawing/2014/main" id="{22D6BE3E-A14D-4805-BABB-E79FDE4A20F0}"/>
                </a:ext>
              </a:extLst>
            </p:cNvPr>
            <p:cNvSpPr txBox="1"/>
            <p:nvPr/>
          </p:nvSpPr>
          <p:spPr bwMode="auto">
            <a:xfrm>
              <a:off x="4000829" y="3505430"/>
              <a:ext cx="1438709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fontScale="92500" lnSpcReduction="10000"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数码管显示数字相同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36" name="išľíďè">
              <a:extLst>
                <a:ext uri="{FF2B5EF4-FFF2-40B4-BE49-F238E27FC236}">
                  <a16:creationId xmlns:a16="http://schemas.microsoft.com/office/drawing/2014/main" id="{6FEA0D5F-4EAF-49BC-B53A-058C0A548A06}"/>
                </a:ext>
              </a:extLst>
            </p:cNvPr>
            <p:cNvSpPr/>
            <p:nvPr/>
          </p:nvSpPr>
          <p:spPr bwMode="auto">
            <a:xfrm>
              <a:off x="6289974" y="3927016"/>
              <a:ext cx="2536640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原因：时钟过快。</a:t>
              </a:r>
            </a:p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解决方法：设计分频器，放缓输入的时钟。</a:t>
              </a:r>
            </a:p>
          </p:txBody>
        </p:sp>
        <p:sp>
          <p:nvSpPr>
            <p:cNvPr id="37" name="iSlíďè">
              <a:extLst>
                <a:ext uri="{FF2B5EF4-FFF2-40B4-BE49-F238E27FC236}">
                  <a16:creationId xmlns:a16="http://schemas.microsoft.com/office/drawing/2014/main" id="{393D68CA-4D38-4F5C-BF54-DC0C4F875A75}"/>
                </a:ext>
              </a:extLst>
            </p:cNvPr>
            <p:cNvSpPr txBox="1"/>
            <p:nvPr/>
          </p:nvSpPr>
          <p:spPr bwMode="auto">
            <a:xfrm>
              <a:off x="6754232" y="3524070"/>
              <a:ext cx="1438709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sz="1200" b="1" dirty="0">
                  <a:solidFill>
                    <a:schemeClr val="bg2">
                      <a:lumMod val="10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时钟端开始工作数码管全亮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38" name="išľíďè">
              <a:extLst>
                <a:ext uri="{FF2B5EF4-FFF2-40B4-BE49-F238E27FC236}">
                  <a16:creationId xmlns:a16="http://schemas.microsoft.com/office/drawing/2014/main" id="{AE8C2C84-0C78-4103-9B55-A1DF5B32842C}"/>
                </a:ext>
              </a:extLst>
            </p:cNvPr>
            <p:cNvSpPr/>
            <p:nvPr/>
          </p:nvSpPr>
          <p:spPr bwMode="auto">
            <a:xfrm>
              <a:off x="9032548" y="3927016"/>
              <a:ext cx="2536640" cy="55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原因：在设计减法计数器是未考虑修改数字的情况。</a:t>
              </a:r>
            </a:p>
            <a:p>
              <a:pPr lvl="0"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解决方法：重新设计，增加选择信号。</a:t>
              </a:r>
            </a:p>
          </p:txBody>
        </p:sp>
        <p:sp>
          <p:nvSpPr>
            <p:cNvPr id="39" name="iSlíďè">
              <a:extLst>
                <a:ext uri="{FF2B5EF4-FFF2-40B4-BE49-F238E27FC236}">
                  <a16:creationId xmlns:a16="http://schemas.microsoft.com/office/drawing/2014/main" id="{CFCED4CF-0BA9-40ED-B882-D3F275584578}"/>
                </a:ext>
              </a:extLst>
            </p:cNvPr>
            <p:cNvSpPr txBox="1"/>
            <p:nvPr/>
          </p:nvSpPr>
          <p:spPr bwMode="auto">
            <a:xfrm>
              <a:off x="9476665" y="3524070"/>
              <a:ext cx="1438709" cy="3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rPr>
                <a:t>设置数字无法选择相应数位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7F8FA2E-D7E1-4306-806B-4B60F78F05FB}"/>
              </a:ext>
            </a:extLst>
          </p:cNvPr>
          <p:cNvSpPr/>
          <p:nvPr/>
        </p:nvSpPr>
        <p:spPr>
          <a:xfrm>
            <a:off x="4637259" y="469466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98D549-874A-4592-8A0A-3EEA1F879DF0}"/>
              </a:ext>
            </a:extLst>
          </p:cNvPr>
          <p:cNvSpPr txBox="1"/>
          <p:nvPr/>
        </p:nvSpPr>
        <p:spPr>
          <a:xfrm>
            <a:off x="5305622" y="1095546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问题攻克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3C1CD0-72FC-45CE-B9DE-5A05D8C27DEA}"/>
              </a:ext>
            </a:extLst>
          </p:cNvPr>
          <p:cNvSpPr txBox="1"/>
          <p:nvPr/>
        </p:nvSpPr>
        <p:spPr>
          <a:xfrm>
            <a:off x="4225102" y="883922"/>
            <a:ext cx="748923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6">
            <a:extLst>
              <a:ext uri="{FF2B5EF4-FFF2-40B4-BE49-F238E27FC236}">
                <a16:creationId xmlns:a16="http://schemas.microsoft.com/office/drawing/2014/main" id="{9EE0EA96-906E-4163-9EA1-AF78F2B3D604}"/>
              </a:ext>
            </a:extLst>
          </p:cNvPr>
          <p:cNvGrpSpPr/>
          <p:nvPr/>
        </p:nvGrpSpPr>
        <p:grpSpPr>
          <a:xfrm>
            <a:off x="6679688" y="4042018"/>
            <a:ext cx="670664" cy="670627"/>
            <a:chOff x="6939371" y="5267294"/>
            <a:chExt cx="670664" cy="670664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3960353D-AD8B-476C-97DA-F3DCCAD2805E}"/>
                </a:ext>
              </a:extLst>
            </p:cNvPr>
            <p:cNvSpPr/>
            <p:nvPr/>
          </p:nvSpPr>
          <p:spPr>
            <a:xfrm>
              <a:off x="6939371" y="5267294"/>
              <a:ext cx="670664" cy="67066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0" name="AutoShape 82">
              <a:extLst>
                <a:ext uri="{FF2B5EF4-FFF2-40B4-BE49-F238E27FC236}">
                  <a16:creationId xmlns:a16="http://schemas.microsoft.com/office/drawing/2014/main" id="{F4A32AE9-3AE6-4EF0-BE9E-F344F24EEA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9847" y="5427725"/>
              <a:ext cx="349712" cy="3498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48155" tIns="48155" rIns="48155" bIns="48155" anchor="ctr"/>
            <a:lstStyle/>
            <a:p>
              <a:pPr defTabSz="457037">
                <a:defRPr/>
              </a:pPr>
              <a:endParaRPr lang="es-ES" sz="3603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Group 65">
            <a:extLst>
              <a:ext uri="{FF2B5EF4-FFF2-40B4-BE49-F238E27FC236}">
                <a16:creationId xmlns:a16="http://schemas.microsoft.com/office/drawing/2014/main" id="{263990AA-395B-4261-A458-A9A46EDF0248}"/>
              </a:ext>
            </a:extLst>
          </p:cNvPr>
          <p:cNvGrpSpPr/>
          <p:nvPr/>
        </p:nvGrpSpPr>
        <p:grpSpPr>
          <a:xfrm>
            <a:off x="6679688" y="2257415"/>
            <a:ext cx="670664" cy="670627"/>
            <a:chOff x="6939371" y="2095078"/>
            <a:chExt cx="670664" cy="670664"/>
          </a:xfrm>
        </p:grpSpPr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00E507EF-4C0B-4BAF-AD51-102E0A619615}"/>
                </a:ext>
              </a:extLst>
            </p:cNvPr>
            <p:cNvSpPr/>
            <p:nvPr/>
          </p:nvSpPr>
          <p:spPr>
            <a:xfrm>
              <a:off x="6939371" y="2095078"/>
              <a:ext cx="670664" cy="670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39" name="Group 4700">
              <a:extLst>
                <a:ext uri="{FF2B5EF4-FFF2-40B4-BE49-F238E27FC236}">
                  <a16:creationId xmlns:a16="http://schemas.microsoft.com/office/drawing/2014/main" id="{F1CC7E0F-64BE-4FF4-B13F-368D77326F0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2887" y="2220617"/>
              <a:ext cx="422829" cy="422939"/>
              <a:chOff x="3062288" y="3998912"/>
              <a:chExt cx="412750" cy="412750"/>
            </a:xfrm>
            <a:solidFill>
              <a:schemeClr val="bg1"/>
            </a:solidFill>
          </p:grpSpPr>
          <p:sp>
            <p:nvSpPr>
              <p:cNvPr id="40" name="Freeform 408">
                <a:extLst>
                  <a:ext uri="{FF2B5EF4-FFF2-40B4-BE49-F238E27FC236}">
                    <a16:creationId xmlns:a16="http://schemas.microsoft.com/office/drawing/2014/main" id="{EFDCFAC6-7B34-45E8-B042-66C7DEE54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288" y="3998912"/>
                <a:ext cx="328612" cy="315912"/>
              </a:xfrm>
              <a:custGeom>
                <a:avLst/>
                <a:gdLst>
                  <a:gd name="T0" fmla="*/ 911 w 912"/>
                  <a:gd name="T1" fmla="*/ 242 h 879"/>
                  <a:gd name="T2" fmla="*/ 594 w 912"/>
                  <a:gd name="T3" fmla="*/ 33 h 879"/>
                  <a:gd name="T4" fmla="*/ 75 w 912"/>
                  <a:gd name="T5" fmla="*/ 435 h 879"/>
                  <a:gd name="T6" fmla="*/ 242 w 912"/>
                  <a:gd name="T7" fmla="*/ 878 h 879"/>
                  <a:gd name="T8" fmla="*/ 343 w 912"/>
                  <a:gd name="T9" fmla="*/ 819 h 879"/>
                  <a:gd name="T10" fmla="*/ 911 w 912"/>
                  <a:gd name="T11" fmla="*/ 242 h 879"/>
                  <a:gd name="T12" fmla="*/ 451 w 912"/>
                  <a:gd name="T13" fmla="*/ 226 h 879"/>
                  <a:gd name="T14" fmla="*/ 577 w 912"/>
                  <a:gd name="T15" fmla="*/ 125 h 879"/>
                  <a:gd name="T16" fmla="*/ 669 w 912"/>
                  <a:gd name="T17" fmla="*/ 251 h 879"/>
                  <a:gd name="T18" fmla="*/ 543 w 912"/>
                  <a:gd name="T19" fmla="*/ 351 h 879"/>
                  <a:gd name="T20" fmla="*/ 451 w 912"/>
                  <a:gd name="T21" fmla="*/ 226 h 879"/>
                  <a:gd name="T22" fmla="*/ 226 w 912"/>
                  <a:gd name="T23" fmla="*/ 343 h 879"/>
                  <a:gd name="T24" fmla="*/ 318 w 912"/>
                  <a:gd name="T25" fmla="*/ 276 h 879"/>
                  <a:gd name="T26" fmla="*/ 385 w 912"/>
                  <a:gd name="T27" fmla="*/ 368 h 879"/>
                  <a:gd name="T28" fmla="*/ 293 w 912"/>
                  <a:gd name="T29" fmla="*/ 435 h 879"/>
                  <a:gd name="T30" fmla="*/ 226 w 912"/>
                  <a:gd name="T31" fmla="*/ 343 h 879"/>
                  <a:gd name="T32" fmla="*/ 251 w 912"/>
                  <a:gd name="T33" fmla="*/ 710 h 879"/>
                  <a:gd name="T34" fmla="*/ 176 w 912"/>
                  <a:gd name="T35" fmla="*/ 618 h 879"/>
                  <a:gd name="T36" fmla="*/ 267 w 912"/>
                  <a:gd name="T37" fmla="*/ 552 h 879"/>
                  <a:gd name="T38" fmla="*/ 343 w 912"/>
                  <a:gd name="T39" fmla="*/ 644 h 879"/>
                  <a:gd name="T40" fmla="*/ 251 w 912"/>
                  <a:gd name="T41" fmla="*/ 710 h 879"/>
                  <a:gd name="T42" fmla="*/ 251 w 912"/>
                  <a:gd name="T43" fmla="*/ 710 h 879"/>
                  <a:gd name="T44" fmla="*/ 251 w 912"/>
                  <a:gd name="T45" fmla="*/ 71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12" h="879">
                    <a:moveTo>
                      <a:pt x="911" y="242"/>
                    </a:moveTo>
                    <a:cubicBezTo>
                      <a:pt x="844" y="134"/>
                      <a:pt x="727" y="50"/>
                      <a:pt x="594" y="33"/>
                    </a:cubicBezTo>
                    <a:cubicBezTo>
                      <a:pt x="343" y="0"/>
                      <a:pt x="134" y="184"/>
                      <a:pt x="75" y="435"/>
                    </a:cubicBezTo>
                    <a:cubicBezTo>
                      <a:pt x="0" y="761"/>
                      <a:pt x="84" y="869"/>
                      <a:pt x="242" y="878"/>
                    </a:cubicBezTo>
                    <a:cubicBezTo>
                      <a:pt x="267" y="853"/>
                      <a:pt x="309" y="828"/>
                      <a:pt x="343" y="819"/>
                    </a:cubicBezTo>
                    <a:lnTo>
                      <a:pt x="911" y="242"/>
                    </a:lnTo>
                    <a:close/>
                    <a:moveTo>
                      <a:pt x="451" y="226"/>
                    </a:moveTo>
                    <a:cubicBezTo>
                      <a:pt x="460" y="167"/>
                      <a:pt x="518" y="117"/>
                      <a:pt x="577" y="125"/>
                    </a:cubicBezTo>
                    <a:cubicBezTo>
                      <a:pt x="635" y="134"/>
                      <a:pt x="677" y="192"/>
                      <a:pt x="669" y="251"/>
                    </a:cubicBezTo>
                    <a:cubicBezTo>
                      <a:pt x="660" y="317"/>
                      <a:pt x="610" y="359"/>
                      <a:pt x="543" y="351"/>
                    </a:cubicBezTo>
                    <a:cubicBezTo>
                      <a:pt x="485" y="343"/>
                      <a:pt x="443" y="284"/>
                      <a:pt x="451" y="226"/>
                    </a:cubicBezTo>
                    <a:close/>
                    <a:moveTo>
                      <a:pt x="226" y="343"/>
                    </a:moveTo>
                    <a:cubicBezTo>
                      <a:pt x="226" y="301"/>
                      <a:pt x="267" y="267"/>
                      <a:pt x="318" y="276"/>
                    </a:cubicBezTo>
                    <a:cubicBezTo>
                      <a:pt x="359" y="284"/>
                      <a:pt x="393" y="326"/>
                      <a:pt x="385" y="368"/>
                    </a:cubicBezTo>
                    <a:cubicBezTo>
                      <a:pt x="376" y="409"/>
                      <a:pt x="334" y="443"/>
                      <a:pt x="293" y="435"/>
                    </a:cubicBezTo>
                    <a:cubicBezTo>
                      <a:pt x="251" y="435"/>
                      <a:pt x="217" y="393"/>
                      <a:pt x="226" y="343"/>
                    </a:cubicBezTo>
                    <a:close/>
                    <a:moveTo>
                      <a:pt x="251" y="710"/>
                    </a:moveTo>
                    <a:cubicBezTo>
                      <a:pt x="200" y="710"/>
                      <a:pt x="167" y="669"/>
                      <a:pt x="176" y="618"/>
                    </a:cubicBezTo>
                    <a:cubicBezTo>
                      <a:pt x="184" y="577"/>
                      <a:pt x="226" y="543"/>
                      <a:pt x="267" y="552"/>
                    </a:cubicBezTo>
                    <a:cubicBezTo>
                      <a:pt x="318" y="560"/>
                      <a:pt x="343" y="602"/>
                      <a:pt x="343" y="644"/>
                    </a:cubicBezTo>
                    <a:cubicBezTo>
                      <a:pt x="334" y="685"/>
                      <a:pt x="293" y="719"/>
                      <a:pt x="251" y="710"/>
                    </a:cubicBezTo>
                    <a:close/>
                    <a:moveTo>
                      <a:pt x="251" y="710"/>
                    </a:moveTo>
                    <a:lnTo>
                      <a:pt x="251" y="7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370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409">
                <a:extLst>
                  <a:ext uri="{FF2B5EF4-FFF2-40B4-BE49-F238E27FC236}">
                    <a16:creationId xmlns:a16="http://schemas.microsoft.com/office/drawing/2014/main" id="{C6887875-0551-4CBA-8723-B737F0E35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250" y="4052887"/>
                <a:ext cx="204788" cy="223837"/>
              </a:xfrm>
              <a:custGeom>
                <a:avLst/>
                <a:gdLst>
                  <a:gd name="T0" fmla="*/ 142 w 569"/>
                  <a:gd name="T1" fmla="*/ 619 h 620"/>
                  <a:gd name="T2" fmla="*/ 150 w 569"/>
                  <a:gd name="T3" fmla="*/ 611 h 620"/>
                  <a:gd name="T4" fmla="*/ 568 w 569"/>
                  <a:gd name="T5" fmla="*/ 67 h 620"/>
                  <a:gd name="T6" fmla="*/ 543 w 569"/>
                  <a:gd name="T7" fmla="*/ 25 h 620"/>
                  <a:gd name="T8" fmla="*/ 493 w 569"/>
                  <a:gd name="T9" fmla="*/ 17 h 620"/>
                  <a:gd name="T10" fmla="*/ 8 w 569"/>
                  <a:gd name="T11" fmla="*/ 485 h 620"/>
                  <a:gd name="T12" fmla="*/ 0 w 569"/>
                  <a:gd name="T13" fmla="*/ 494 h 620"/>
                  <a:gd name="T14" fmla="*/ 142 w 569"/>
                  <a:gd name="T15" fmla="*/ 619 h 620"/>
                  <a:gd name="T16" fmla="*/ 142 w 569"/>
                  <a:gd name="T17" fmla="*/ 619 h 620"/>
                  <a:gd name="T18" fmla="*/ 142 w 569"/>
                  <a:gd name="T19" fmla="*/ 6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9" h="620">
                    <a:moveTo>
                      <a:pt x="142" y="619"/>
                    </a:moveTo>
                    <a:cubicBezTo>
                      <a:pt x="150" y="611"/>
                      <a:pt x="150" y="611"/>
                      <a:pt x="150" y="611"/>
                    </a:cubicBezTo>
                    <a:cubicBezTo>
                      <a:pt x="568" y="67"/>
                      <a:pt x="568" y="67"/>
                      <a:pt x="568" y="67"/>
                    </a:cubicBezTo>
                    <a:cubicBezTo>
                      <a:pt x="568" y="59"/>
                      <a:pt x="560" y="42"/>
                      <a:pt x="543" y="25"/>
                    </a:cubicBezTo>
                    <a:cubicBezTo>
                      <a:pt x="518" y="0"/>
                      <a:pt x="493" y="17"/>
                      <a:pt x="493" y="17"/>
                    </a:cubicBezTo>
                    <a:cubicBezTo>
                      <a:pt x="8" y="485"/>
                      <a:pt x="8" y="485"/>
                      <a:pt x="8" y="485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142" y="619"/>
                    </a:lnTo>
                    <a:close/>
                    <a:moveTo>
                      <a:pt x="142" y="619"/>
                    </a:moveTo>
                    <a:lnTo>
                      <a:pt x="142" y="6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370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410">
                <a:extLst>
                  <a:ext uri="{FF2B5EF4-FFF2-40B4-BE49-F238E27FC236}">
                    <a16:creationId xmlns:a16="http://schemas.microsoft.com/office/drawing/2014/main" id="{901CB24F-98B1-4C8B-A3F1-2C4FA2B6B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925" y="4241799"/>
                <a:ext cx="103188" cy="103188"/>
              </a:xfrm>
              <a:custGeom>
                <a:avLst/>
                <a:gdLst>
                  <a:gd name="T0" fmla="*/ 143 w 286"/>
                  <a:gd name="T1" fmla="*/ 284 h 285"/>
                  <a:gd name="T2" fmla="*/ 151 w 286"/>
                  <a:gd name="T3" fmla="*/ 268 h 285"/>
                  <a:gd name="T4" fmla="*/ 285 w 286"/>
                  <a:gd name="T5" fmla="*/ 125 h 285"/>
                  <a:gd name="T6" fmla="*/ 143 w 286"/>
                  <a:gd name="T7" fmla="*/ 0 h 285"/>
                  <a:gd name="T8" fmla="*/ 9 w 286"/>
                  <a:gd name="T9" fmla="*/ 142 h 285"/>
                  <a:gd name="T10" fmla="*/ 0 w 286"/>
                  <a:gd name="T11" fmla="*/ 151 h 285"/>
                  <a:gd name="T12" fmla="*/ 143 w 286"/>
                  <a:gd name="T13" fmla="*/ 284 h 285"/>
                  <a:gd name="T14" fmla="*/ 59 w 286"/>
                  <a:gd name="T15" fmla="*/ 134 h 285"/>
                  <a:gd name="T16" fmla="*/ 126 w 286"/>
                  <a:gd name="T17" fmla="*/ 59 h 285"/>
                  <a:gd name="T18" fmla="*/ 151 w 286"/>
                  <a:gd name="T19" fmla="*/ 59 h 285"/>
                  <a:gd name="T20" fmla="*/ 159 w 286"/>
                  <a:gd name="T21" fmla="*/ 67 h 285"/>
                  <a:gd name="T22" fmla="*/ 159 w 286"/>
                  <a:gd name="T23" fmla="*/ 75 h 285"/>
                  <a:gd name="T24" fmla="*/ 159 w 286"/>
                  <a:gd name="T25" fmla="*/ 92 h 285"/>
                  <a:gd name="T26" fmla="*/ 92 w 286"/>
                  <a:gd name="T27" fmla="*/ 159 h 285"/>
                  <a:gd name="T28" fmla="*/ 68 w 286"/>
                  <a:gd name="T29" fmla="*/ 167 h 285"/>
                  <a:gd name="T30" fmla="*/ 59 w 286"/>
                  <a:gd name="T31" fmla="*/ 159 h 285"/>
                  <a:gd name="T32" fmla="*/ 59 w 286"/>
                  <a:gd name="T33" fmla="*/ 142 h 285"/>
                  <a:gd name="T34" fmla="*/ 59 w 286"/>
                  <a:gd name="T35" fmla="*/ 134 h 285"/>
                  <a:gd name="T36" fmla="*/ 59 w 286"/>
                  <a:gd name="T37" fmla="*/ 134 h 285"/>
                  <a:gd name="T38" fmla="*/ 59 w 286"/>
                  <a:gd name="T39" fmla="*/ 134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6" h="285">
                    <a:moveTo>
                      <a:pt x="143" y="284"/>
                    </a:moveTo>
                    <a:cubicBezTo>
                      <a:pt x="151" y="268"/>
                      <a:pt x="151" y="268"/>
                      <a:pt x="151" y="268"/>
                    </a:cubicBezTo>
                    <a:cubicBezTo>
                      <a:pt x="285" y="125"/>
                      <a:pt x="285" y="125"/>
                      <a:pt x="285" y="12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0" y="151"/>
                      <a:pt x="0" y="151"/>
                      <a:pt x="0" y="151"/>
                    </a:cubicBezTo>
                    <a:lnTo>
                      <a:pt x="143" y="284"/>
                    </a:lnTo>
                    <a:close/>
                    <a:moveTo>
                      <a:pt x="59" y="134"/>
                    </a:moveTo>
                    <a:cubicBezTo>
                      <a:pt x="126" y="59"/>
                      <a:pt x="126" y="59"/>
                      <a:pt x="126" y="59"/>
                    </a:cubicBezTo>
                    <a:cubicBezTo>
                      <a:pt x="134" y="50"/>
                      <a:pt x="143" y="50"/>
                      <a:pt x="151" y="59"/>
                    </a:cubicBezTo>
                    <a:cubicBezTo>
                      <a:pt x="159" y="67"/>
                      <a:pt x="159" y="67"/>
                      <a:pt x="159" y="67"/>
                    </a:cubicBezTo>
                    <a:lnTo>
                      <a:pt x="159" y="75"/>
                    </a:lnTo>
                    <a:cubicBezTo>
                      <a:pt x="159" y="84"/>
                      <a:pt x="159" y="84"/>
                      <a:pt x="159" y="92"/>
                    </a:cubicBezTo>
                    <a:cubicBezTo>
                      <a:pt x="92" y="159"/>
                      <a:pt x="92" y="159"/>
                      <a:pt x="92" y="159"/>
                    </a:cubicBezTo>
                    <a:cubicBezTo>
                      <a:pt x="84" y="167"/>
                      <a:pt x="76" y="167"/>
                      <a:pt x="68" y="167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1"/>
                      <a:pt x="59" y="151"/>
                      <a:pt x="59" y="142"/>
                    </a:cubicBezTo>
                    <a:lnTo>
                      <a:pt x="59" y="134"/>
                    </a:lnTo>
                    <a:close/>
                    <a:moveTo>
                      <a:pt x="59" y="134"/>
                    </a:moveTo>
                    <a:lnTo>
                      <a:pt x="59" y="13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370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Freeform 411">
                <a:extLst>
                  <a:ext uri="{FF2B5EF4-FFF2-40B4-BE49-F238E27FC236}">
                    <a16:creationId xmlns:a16="http://schemas.microsoft.com/office/drawing/2014/main" id="{6CDC4357-AAED-4FF3-A5D8-35AEED2BC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613" y="4308474"/>
                <a:ext cx="127000" cy="103188"/>
              </a:xfrm>
              <a:custGeom>
                <a:avLst/>
                <a:gdLst>
                  <a:gd name="T0" fmla="*/ 343 w 352"/>
                  <a:gd name="T1" fmla="*/ 134 h 285"/>
                  <a:gd name="T2" fmla="*/ 351 w 352"/>
                  <a:gd name="T3" fmla="*/ 125 h 285"/>
                  <a:gd name="T4" fmla="*/ 218 w 352"/>
                  <a:gd name="T5" fmla="*/ 0 h 285"/>
                  <a:gd name="T6" fmla="*/ 209 w 352"/>
                  <a:gd name="T7" fmla="*/ 8 h 285"/>
                  <a:gd name="T8" fmla="*/ 100 w 352"/>
                  <a:gd name="T9" fmla="*/ 276 h 285"/>
                  <a:gd name="T10" fmla="*/ 126 w 352"/>
                  <a:gd name="T11" fmla="*/ 276 h 285"/>
                  <a:gd name="T12" fmla="*/ 134 w 352"/>
                  <a:gd name="T13" fmla="*/ 268 h 285"/>
                  <a:gd name="T14" fmla="*/ 159 w 352"/>
                  <a:gd name="T15" fmla="*/ 217 h 285"/>
                  <a:gd name="T16" fmla="*/ 343 w 352"/>
                  <a:gd name="T17" fmla="*/ 134 h 285"/>
                  <a:gd name="T18" fmla="*/ 218 w 352"/>
                  <a:gd name="T19" fmla="*/ 167 h 285"/>
                  <a:gd name="T20" fmla="*/ 142 w 352"/>
                  <a:gd name="T21" fmla="*/ 192 h 285"/>
                  <a:gd name="T22" fmla="*/ 126 w 352"/>
                  <a:gd name="T23" fmla="*/ 201 h 285"/>
                  <a:gd name="T24" fmla="*/ 109 w 352"/>
                  <a:gd name="T25" fmla="*/ 209 h 285"/>
                  <a:gd name="T26" fmla="*/ 100 w 352"/>
                  <a:gd name="T27" fmla="*/ 201 h 285"/>
                  <a:gd name="T28" fmla="*/ 100 w 352"/>
                  <a:gd name="T29" fmla="*/ 142 h 285"/>
                  <a:gd name="T30" fmla="*/ 109 w 352"/>
                  <a:gd name="T31" fmla="*/ 109 h 285"/>
                  <a:gd name="T32" fmla="*/ 209 w 352"/>
                  <a:gd name="T33" fmla="*/ 150 h 285"/>
                  <a:gd name="T34" fmla="*/ 284 w 352"/>
                  <a:gd name="T35" fmla="*/ 150 h 285"/>
                  <a:gd name="T36" fmla="*/ 218 w 352"/>
                  <a:gd name="T37" fmla="*/ 167 h 285"/>
                  <a:gd name="T38" fmla="*/ 218 w 352"/>
                  <a:gd name="T39" fmla="*/ 167 h 285"/>
                  <a:gd name="T40" fmla="*/ 218 w 352"/>
                  <a:gd name="T41" fmla="*/ 167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2" h="285">
                    <a:moveTo>
                      <a:pt x="343" y="134"/>
                    </a:moveTo>
                    <a:lnTo>
                      <a:pt x="351" y="125"/>
                    </a:lnTo>
                    <a:cubicBezTo>
                      <a:pt x="218" y="0"/>
                      <a:pt x="218" y="0"/>
                      <a:pt x="218" y="0"/>
                    </a:cubicBezTo>
                    <a:cubicBezTo>
                      <a:pt x="218" y="0"/>
                      <a:pt x="209" y="0"/>
                      <a:pt x="209" y="8"/>
                    </a:cubicBezTo>
                    <a:cubicBezTo>
                      <a:pt x="100" y="34"/>
                      <a:pt x="0" y="142"/>
                      <a:pt x="100" y="276"/>
                    </a:cubicBezTo>
                    <a:cubicBezTo>
                      <a:pt x="109" y="276"/>
                      <a:pt x="117" y="284"/>
                      <a:pt x="126" y="276"/>
                    </a:cubicBezTo>
                    <a:cubicBezTo>
                      <a:pt x="134" y="276"/>
                      <a:pt x="134" y="276"/>
                      <a:pt x="134" y="268"/>
                    </a:cubicBezTo>
                    <a:cubicBezTo>
                      <a:pt x="142" y="251"/>
                      <a:pt x="151" y="226"/>
                      <a:pt x="159" y="217"/>
                    </a:cubicBezTo>
                    <a:cubicBezTo>
                      <a:pt x="192" y="184"/>
                      <a:pt x="284" y="234"/>
                      <a:pt x="343" y="134"/>
                    </a:cubicBezTo>
                    <a:close/>
                    <a:moveTo>
                      <a:pt x="218" y="167"/>
                    </a:moveTo>
                    <a:cubicBezTo>
                      <a:pt x="184" y="167"/>
                      <a:pt x="159" y="167"/>
                      <a:pt x="142" y="192"/>
                    </a:cubicBezTo>
                    <a:cubicBezTo>
                      <a:pt x="134" y="192"/>
                      <a:pt x="134" y="201"/>
                      <a:pt x="126" y="201"/>
                    </a:cubicBezTo>
                    <a:cubicBezTo>
                      <a:pt x="126" y="209"/>
                      <a:pt x="117" y="209"/>
                      <a:pt x="109" y="209"/>
                    </a:cubicBezTo>
                    <a:lnTo>
                      <a:pt x="100" y="201"/>
                    </a:lnTo>
                    <a:cubicBezTo>
                      <a:pt x="92" y="176"/>
                      <a:pt x="92" y="159"/>
                      <a:pt x="100" y="142"/>
                    </a:cubicBezTo>
                    <a:cubicBezTo>
                      <a:pt x="100" y="125"/>
                      <a:pt x="109" y="117"/>
                      <a:pt x="109" y="109"/>
                    </a:cubicBezTo>
                    <a:cubicBezTo>
                      <a:pt x="142" y="134"/>
                      <a:pt x="167" y="150"/>
                      <a:pt x="209" y="150"/>
                    </a:cubicBezTo>
                    <a:cubicBezTo>
                      <a:pt x="234" y="142"/>
                      <a:pt x="259" y="150"/>
                      <a:pt x="284" y="150"/>
                    </a:cubicBezTo>
                    <a:cubicBezTo>
                      <a:pt x="259" y="167"/>
                      <a:pt x="234" y="167"/>
                      <a:pt x="218" y="167"/>
                    </a:cubicBezTo>
                    <a:close/>
                    <a:moveTo>
                      <a:pt x="218" y="167"/>
                    </a:moveTo>
                    <a:lnTo>
                      <a:pt x="218" y="1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370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2" name="išľíďè">
            <a:extLst>
              <a:ext uri="{FF2B5EF4-FFF2-40B4-BE49-F238E27FC236}">
                <a16:creationId xmlns:a16="http://schemas.microsoft.com/office/drawing/2014/main" id="{B20FA374-F554-4693-B734-7AFEC12D7098}"/>
              </a:ext>
            </a:extLst>
          </p:cNvPr>
          <p:cNvSpPr/>
          <p:nvPr/>
        </p:nvSpPr>
        <p:spPr bwMode="auto">
          <a:xfrm>
            <a:off x="7603344" y="2467514"/>
            <a:ext cx="3026143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增加裁判控制端，当裁判宣布开始比赛时即对应输入为高电位时，计时器才能开始计时，当裁判端输入为低电位时，计时器停止工作。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53" name="iSlíďè">
            <a:extLst>
              <a:ext uri="{FF2B5EF4-FFF2-40B4-BE49-F238E27FC236}">
                <a16:creationId xmlns:a16="http://schemas.microsoft.com/office/drawing/2014/main" id="{A7A66833-BDBD-4617-B7FB-42E685B673CD}"/>
              </a:ext>
            </a:extLst>
          </p:cNvPr>
          <p:cNvSpPr txBox="1"/>
          <p:nvPr/>
        </p:nvSpPr>
        <p:spPr bwMode="auto">
          <a:xfrm>
            <a:off x="7603344" y="2140143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裁判控制</a:t>
            </a:r>
          </a:p>
        </p:txBody>
      </p:sp>
      <p:sp>
        <p:nvSpPr>
          <p:cNvPr id="58" name="išľíďè">
            <a:extLst>
              <a:ext uri="{FF2B5EF4-FFF2-40B4-BE49-F238E27FC236}">
                <a16:creationId xmlns:a16="http://schemas.microsoft.com/office/drawing/2014/main" id="{68098050-AEB5-4C11-8458-DB4AEF0DAC1F}"/>
              </a:ext>
            </a:extLst>
          </p:cNvPr>
          <p:cNvSpPr/>
          <p:nvPr/>
        </p:nvSpPr>
        <p:spPr bwMode="auto">
          <a:xfrm>
            <a:off x="7574769" y="4280475"/>
            <a:ext cx="3026143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通过输入秒数的个、十、百位二进制形式，可以任意设置比赛时间为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0-999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秒。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59" name="iSlíďè">
            <a:extLst>
              <a:ext uri="{FF2B5EF4-FFF2-40B4-BE49-F238E27FC236}">
                <a16:creationId xmlns:a16="http://schemas.microsoft.com/office/drawing/2014/main" id="{73455521-A26D-4FD1-8BEE-1F72FDC950B5}"/>
              </a:ext>
            </a:extLst>
          </p:cNvPr>
          <p:cNvSpPr txBox="1"/>
          <p:nvPr/>
        </p:nvSpPr>
        <p:spPr bwMode="auto">
          <a:xfrm>
            <a:off x="7574769" y="3953104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任意设定比赛时间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03FB23A-E0D0-4C7D-820F-65B75478C705}"/>
              </a:ext>
            </a:extLst>
          </p:cNvPr>
          <p:cNvSpPr/>
          <p:nvPr/>
        </p:nvSpPr>
        <p:spPr>
          <a:xfrm>
            <a:off x="4964379" y="397587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670343-0CCE-4719-97A0-093F2E017814}"/>
              </a:ext>
            </a:extLst>
          </p:cNvPr>
          <p:cNvSpPr txBox="1"/>
          <p:nvPr/>
        </p:nvSpPr>
        <p:spPr>
          <a:xfrm>
            <a:off x="5612729" y="752739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附加功能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D607CF-12DC-48F2-8350-4AD0194A7D31}"/>
              </a:ext>
            </a:extLst>
          </p:cNvPr>
          <p:cNvSpPr txBox="1"/>
          <p:nvPr/>
        </p:nvSpPr>
        <p:spPr>
          <a:xfrm>
            <a:off x="4532209" y="541115"/>
            <a:ext cx="838691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48382-3425-4AD8-8205-BFC642C29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7" y="1990774"/>
            <a:ext cx="4670696" cy="30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>
            <a:extLst>
              <a:ext uri="{FF2B5EF4-FFF2-40B4-BE49-F238E27FC236}">
                <a16:creationId xmlns:a16="http://schemas.microsoft.com/office/drawing/2014/main" id="{CF250087-BD4A-4337-871A-8F57E91E09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13897" y="3531134"/>
            <a:ext cx="10761354" cy="1332847"/>
            <a:chOff x="711509" y="3015373"/>
            <a:chExt cx="10761354" cy="133284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BD44FB3-1167-48C5-8A07-618F46DF4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09" y="3208322"/>
              <a:ext cx="1534583" cy="855132"/>
            </a:xfrm>
            <a:custGeom>
              <a:avLst/>
              <a:gdLst>
                <a:gd name="T0" fmla="*/ 0 w 725"/>
                <a:gd name="T1" fmla="*/ 0 h 404"/>
                <a:gd name="T2" fmla="*/ 0 w 725"/>
                <a:gd name="T3" fmla="*/ 404 h 404"/>
                <a:gd name="T4" fmla="*/ 725 w 725"/>
                <a:gd name="T5" fmla="*/ 404 h 404"/>
                <a:gd name="T6" fmla="*/ 324 w 725"/>
                <a:gd name="T7" fmla="*/ 0 h 404"/>
                <a:gd name="T8" fmla="*/ 0 w 725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404">
                  <a:moveTo>
                    <a:pt x="0" y="0"/>
                  </a:moveTo>
                  <a:lnTo>
                    <a:pt x="0" y="404"/>
                  </a:lnTo>
                  <a:lnTo>
                    <a:pt x="725" y="404"/>
                  </a:lnTo>
                  <a:lnTo>
                    <a:pt x="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4579D0-02D0-45F0-8FBA-3E5A5E899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265" y="3426338"/>
              <a:ext cx="456869" cy="45343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22" y="1"/>
                </a:cxn>
                <a:cxn ang="0">
                  <a:pos x="0" y="28"/>
                </a:cxn>
                <a:cxn ang="0">
                  <a:pos x="22" y="55"/>
                </a:cxn>
                <a:cxn ang="0">
                  <a:pos x="33" y="55"/>
                </a:cxn>
                <a:cxn ang="0">
                  <a:pos x="56" y="28"/>
                </a:cxn>
                <a:cxn ang="0">
                  <a:pos x="20" y="7"/>
                </a:cxn>
                <a:cxn ang="0">
                  <a:pos x="10" y="14"/>
                </a:cxn>
                <a:cxn ang="0">
                  <a:pos x="7" y="19"/>
                </a:cxn>
                <a:cxn ang="0">
                  <a:pos x="11" y="25"/>
                </a:cxn>
                <a:cxn ang="0">
                  <a:pos x="7" y="19"/>
                </a:cxn>
                <a:cxn ang="0">
                  <a:pos x="5" y="30"/>
                </a:cxn>
                <a:cxn ang="0">
                  <a:pos x="12" y="36"/>
                </a:cxn>
                <a:cxn ang="0">
                  <a:pos x="9" y="41"/>
                </a:cxn>
                <a:cxn ang="0">
                  <a:pos x="20" y="49"/>
                </a:cxn>
                <a:cxn ang="0">
                  <a:pos x="25" y="46"/>
                </a:cxn>
                <a:cxn ang="0">
                  <a:pos x="25" y="41"/>
                </a:cxn>
                <a:cxn ang="0">
                  <a:pos x="25" y="36"/>
                </a:cxn>
                <a:cxn ang="0">
                  <a:pos x="16" y="30"/>
                </a:cxn>
                <a:cxn ang="0">
                  <a:pos x="25" y="36"/>
                </a:cxn>
                <a:cxn ang="0">
                  <a:pos x="16" y="25"/>
                </a:cxn>
                <a:cxn ang="0">
                  <a:pos x="25" y="19"/>
                </a:cxn>
                <a:cxn ang="0">
                  <a:pos x="25" y="14"/>
                </a:cxn>
                <a:cxn ang="0">
                  <a:pos x="25" y="10"/>
                </a:cxn>
                <a:cxn ang="0">
                  <a:pos x="48" y="19"/>
                </a:cxn>
                <a:cxn ang="0">
                  <a:pos x="45" y="25"/>
                </a:cxn>
                <a:cxn ang="0">
                  <a:pos x="48" y="19"/>
                </a:cxn>
                <a:cxn ang="0">
                  <a:pos x="41" y="14"/>
                </a:cxn>
                <a:cxn ang="0">
                  <a:pos x="45" y="14"/>
                </a:cxn>
                <a:cxn ang="0">
                  <a:pos x="34" y="14"/>
                </a:cxn>
                <a:cxn ang="0">
                  <a:pos x="30" y="10"/>
                </a:cxn>
                <a:cxn ang="0">
                  <a:pos x="38" y="19"/>
                </a:cxn>
                <a:cxn ang="0">
                  <a:pos x="30" y="25"/>
                </a:cxn>
                <a:cxn ang="0">
                  <a:pos x="30" y="30"/>
                </a:cxn>
                <a:cxn ang="0">
                  <a:pos x="38" y="36"/>
                </a:cxn>
                <a:cxn ang="0">
                  <a:pos x="30" y="30"/>
                </a:cxn>
                <a:cxn ang="0">
                  <a:pos x="30" y="41"/>
                </a:cxn>
                <a:cxn ang="0">
                  <a:pos x="30" y="46"/>
                </a:cxn>
                <a:cxn ang="0">
                  <a:pos x="41" y="41"/>
                </a:cxn>
                <a:cxn ang="0">
                  <a:pos x="35" y="49"/>
                </a:cxn>
                <a:cxn ang="0">
                  <a:pos x="45" y="30"/>
                </a:cxn>
                <a:cxn ang="0">
                  <a:pos x="49" y="36"/>
                </a:cxn>
              </a:cxnLst>
              <a:rect l="0" t="0" r="r" b="b"/>
              <a:pathLst>
                <a:path w="56" h="56">
                  <a:moveTo>
                    <a:pt x="46" y="7"/>
                  </a:moveTo>
                  <a:cubicBezTo>
                    <a:pt x="42" y="4"/>
                    <a:pt x="38" y="1"/>
                    <a:pt x="33" y="1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17" y="1"/>
                    <a:pt x="13" y="4"/>
                    <a:pt x="10" y="7"/>
                  </a:cubicBezTo>
                  <a:cubicBezTo>
                    <a:pt x="3" y="12"/>
                    <a:pt x="0" y="19"/>
                    <a:pt x="0" y="28"/>
                  </a:cubicBezTo>
                  <a:cubicBezTo>
                    <a:pt x="0" y="37"/>
                    <a:pt x="3" y="44"/>
                    <a:pt x="10" y="49"/>
                  </a:cubicBezTo>
                  <a:cubicBezTo>
                    <a:pt x="13" y="52"/>
                    <a:pt x="17" y="55"/>
                    <a:pt x="22" y="55"/>
                  </a:cubicBezTo>
                  <a:cubicBezTo>
                    <a:pt x="24" y="56"/>
                    <a:pt x="26" y="56"/>
                    <a:pt x="28" y="56"/>
                  </a:cubicBezTo>
                  <a:cubicBezTo>
                    <a:pt x="30" y="56"/>
                    <a:pt x="31" y="56"/>
                    <a:pt x="33" y="55"/>
                  </a:cubicBezTo>
                  <a:cubicBezTo>
                    <a:pt x="38" y="55"/>
                    <a:pt x="42" y="52"/>
                    <a:pt x="46" y="49"/>
                  </a:cubicBezTo>
                  <a:cubicBezTo>
                    <a:pt x="52" y="44"/>
                    <a:pt x="56" y="37"/>
                    <a:pt x="56" y="28"/>
                  </a:cubicBezTo>
                  <a:cubicBezTo>
                    <a:pt x="56" y="19"/>
                    <a:pt x="52" y="12"/>
                    <a:pt x="46" y="7"/>
                  </a:cubicBezTo>
                  <a:close/>
                  <a:moveTo>
                    <a:pt x="20" y="7"/>
                  </a:moveTo>
                  <a:cubicBezTo>
                    <a:pt x="18" y="9"/>
                    <a:pt x="16" y="11"/>
                    <a:pt x="1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1"/>
                    <a:pt x="16" y="8"/>
                    <a:pt x="20" y="7"/>
                  </a:cubicBezTo>
                  <a:close/>
                  <a:moveTo>
                    <a:pt x="7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1" y="21"/>
                    <a:pt x="11" y="23"/>
                    <a:pt x="11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3"/>
                    <a:pt x="6" y="21"/>
                    <a:pt x="7" y="19"/>
                  </a:cubicBezTo>
                  <a:close/>
                  <a:moveTo>
                    <a:pt x="6" y="36"/>
                  </a:moveTo>
                  <a:cubicBezTo>
                    <a:pt x="6" y="34"/>
                    <a:pt x="5" y="32"/>
                    <a:pt x="5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2"/>
                    <a:pt x="11" y="34"/>
                    <a:pt x="12" y="36"/>
                  </a:cubicBezTo>
                  <a:lnTo>
                    <a:pt x="6" y="36"/>
                  </a:lnTo>
                  <a:close/>
                  <a:moveTo>
                    <a:pt x="9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6" y="44"/>
                    <a:pt x="18" y="47"/>
                    <a:pt x="20" y="49"/>
                  </a:cubicBezTo>
                  <a:cubicBezTo>
                    <a:pt x="16" y="48"/>
                    <a:pt x="12" y="45"/>
                    <a:pt x="9" y="41"/>
                  </a:cubicBezTo>
                  <a:close/>
                  <a:moveTo>
                    <a:pt x="25" y="46"/>
                  </a:moveTo>
                  <a:cubicBezTo>
                    <a:pt x="23" y="45"/>
                    <a:pt x="22" y="43"/>
                    <a:pt x="20" y="41"/>
                  </a:cubicBezTo>
                  <a:cubicBezTo>
                    <a:pt x="25" y="41"/>
                    <a:pt x="25" y="41"/>
                    <a:pt x="25" y="41"/>
                  </a:cubicBezTo>
                  <a:lnTo>
                    <a:pt x="25" y="46"/>
                  </a:lnTo>
                  <a:close/>
                  <a:moveTo>
                    <a:pt x="25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7" y="34"/>
                    <a:pt x="16" y="32"/>
                    <a:pt x="16" y="30"/>
                  </a:cubicBezTo>
                  <a:cubicBezTo>
                    <a:pt x="25" y="30"/>
                    <a:pt x="25" y="30"/>
                    <a:pt x="25" y="30"/>
                  </a:cubicBezTo>
                  <a:lnTo>
                    <a:pt x="25" y="36"/>
                  </a:lnTo>
                  <a:close/>
                  <a:moveTo>
                    <a:pt x="25" y="2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7" y="23"/>
                    <a:pt x="17" y="21"/>
                    <a:pt x="18" y="19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25" y="25"/>
                  </a:lnTo>
                  <a:close/>
                  <a:moveTo>
                    <a:pt x="25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2" y="12"/>
                    <a:pt x="23" y="11"/>
                    <a:pt x="25" y="10"/>
                  </a:cubicBezTo>
                  <a:lnTo>
                    <a:pt x="25" y="14"/>
                  </a:lnTo>
                  <a:close/>
                  <a:moveTo>
                    <a:pt x="48" y="19"/>
                  </a:moveTo>
                  <a:cubicBezTo>
                    <a:pt x="49" y="21"/>
                    <a:pt x="50" y="23"/>
                    <a:pt x="50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3"/>
                    <a:pt x="44" y="21"/>
                    <a:pt x="43" y="19"/>
                  </a:cubicBezTo>
                  <a:lnTo>
                    <a:pt x="48" y="19"/>
                  </a:lnTo>
                  <a:close/>
                  <a:moveTo>
                    <a:pt x="45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39" y="11"/>
                    <a:pt x="37" y="9"/>
                    <a:pt x="35" y="7"/>
                  </a:cubicBezTo>
                  <a:cubicBezTo>
                    <a:pt x="39" y="8"/>
                    <a:pt x="42" y="11"/>
                    <a:pt x="45" y="14"/>
                  </a:cubicBezTo>
                  <a:close/>
                  <a:moveTo>
                    <a:pt x="30" y="10"/>
                  </a:moveTo>
                  <a:cubicBezTo>
                    <a:pt x="32" y="11"/>
                    <a:pt x="33" y="12"/>
                    <a:pt x="34" y="14"/>
                  </a:cubicBezTo>
                  <a:cubicBezTo>
                    <a:pt x="30" y="14"/>
                    <a:pt x="30" y="14"/>
                    <a:pt x="30" y="14"/>
                  </a:cubicBezTo>
                  <a:lnTo>
                    <a:pt x="30" y="10"/>
                  </a:lnTo>
                  <a:close/>
                  <a:moveTo>
                    <a:pt x="30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8" y="21"/>
                    <a:pt x="39" y="23"/>
                    <a:pt x="39" y="25"/>
                  </a:cubicBezTo>
                  <a:cubicBezTo>
                    <a:pt x="30" y="25"/>
                    <a:pt x="30" y="25"/>
                    <a:pt x="30" y="25"/>
                  </a:cubicBezTo>
                  <a:lnTo>
                    <a:pt x="30" y="19"/>
                  </a:lnTo>
                  <a:close/>
                  <a:moveTo>
                    <a:pt x="30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2"/>
                    <a:pt x="39" y="34"/>
                    <a:pt x="38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30"/>
                  </a:lnTo>
                  <a:close/>
                  <a:moveTo>
                    <a:pt x="30" y="46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3"/>
                    <a:pt x="32" y="45"/>
                    <a:pt x="30" y="46"/>
                  </a:cubicBezTo>
                  <a:close/>
                  <a:moveTo>
                    <a:pt x="35" y="49"/>
                  </a:moveTo>
                  <a:cubicBezTo>
                    <a:pt x="38" y="47"/>
                    <a:pt x="40" y="44"/>
                    <a:pt x="41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3" y="45"/>
                    <a:pt x="39" y="48"/>
                    <a:pt x="35" y="49"/>
                  </a:cubicBezTo>
                  <a:close/>
                  <a:moveTo>
                    <a:pt x="44" y="36"/>
                  </a:moveTo>
                  <a:cubicBezTo>
                    <a:pt x="44" y="34"/>
                    <a:pt x="44" y="32"/>
                    <a:pt x="4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2"/>
                    <a:pt x="49" y="34"/>
                    <a:pt x="49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741269-F243-44A3-B084-F013C505D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739" y="3208321"/>
              <a:ext cx="1699684" cy="855132"/>
            </a:xfrm>
            <a:custGeom>
              <a:avLst/>
              <a:gdLst>
                <a:gd name="T0" fmla="*/ 663 w 803"/>
                <a:gd name="T1" fmla="*/ 0 h 404"/>
                <a:gd name="T2" fmla="*/ 401 w 803"/>
                <a:gd name="T3" fmla="*/ 262 h 404"/>
                <a:gd name="T4" fmla="*/ 141 w 803"/>
                <a:gd name="T5" fmla="*/ 0 h 404"/>
                <a:gd name="T6" fmla="*/ 0 w 803"/>
                <a:gd name="T7" fmla="*/ 0 h 404"/>
                <a:gd name="T8" fmla="*/ 401 w 803"/>
                <a:gd name="T9" fmla="*/ 404 h 404"/>
                <a:gd name="T10" fmla="*/ 803 w 803"/>
                <a:gd name="T11" fmla="*/ 0 h 404"/>
                <a:gd name="T12" fmla="*/ 663 w 803"/>
                <a:gd name="T1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404">
                  <a:moveTo>
                    <a:pt x="663" y="0"/>
                  </a:moveTo>
                  <a:lnTo>
                    <a:pt x="401" y="262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401" y="404"/>
                  </a:lnTo>
                  <a:lnTo>
                    <a:pt x="803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F82051-5127-467C-B718-C5F565367D34}"/>
                </a:ext>
              </a:extLst>
            </p:cNvPr>
            <p:cNvSpPr txBox="1"/>
            <p:nvPr/>
          </p:nvSpPr>
          <p:spPr>
            <a:xfrm>
              <a:off x="2593996" y="3015373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>
              <a:normAutofit/>
            </a:bodyPr>
            <a:lstStyle/>
            <a:p>
              <a:r>
                <a:rPr lang="ru-RU" sz="3200">
                  <a:solidFill>
                    <a:schemeClr val="accent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01</a:t>
              </a:r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0E326409-F9D5-4AC8-818C-031A68853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401" y="3208321"/>
              <a:ext cx="1699684" cy="855132"/>
            </a:xfrm>
            <a:custGeom>
              <a:avLst/>
              <a:gdLst>
                <a:gd name="T0" fmla="*/ 662 w 803"/>
                <a:gd name="T1" fmla="*/ 0 h 404"/>
                <a:gd name="T2" fmla="*/ 401 w 803"/>
                <a:gd name="T3" fmla="*/ 262 h 404"/>
                <a:gd name="T4" fmla="*/ 140 w 803"/>
                <a:gd name="T5" fmla="*/ 0 h 404"/>
                <a:gd name="T6" fmla="*/ 0 w 803"/>
                <a:gd name="T7" fmla="*/ 0 h 404"/>
                <a:gd name="T8" fmla="*/ 401 w 803"/>
                <a:gd name="T9" fmla="*/ 404 h 404"/>
                <a:gd name="T10" fmla="*/ 803 w 803"/>
                <a:gd name="T11" fmla="*/ 0 h 404"/>
                <a:gd name="T12" fmla="*/ 662 w 803"/>
                <a:gd name="T1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404">
                  <a:moveTo>
                    <a:pt x="662" y="0"/>
                  </a:moveTo>
                  <a:lnTo>
                    <a:pt x="401" y="262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401" y="404"/>
                  </a:lnTo>
                  <a:lnTo>
                    <a:pt x="803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81830DE-F6DC-4D10-A054-8D6C173FF1A4}"/>
                </a:ext>
              </a:extLst>
            </p:cNvPr>
            <p:cNvSpPr txBox="1"/>
            <p:nvPr/>
          </p:nvSpPr>
          <p:spPr>
            <a:xfrm>
              <a:off x="5643252" y="3015373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>
              <a:normAutofit/>
            </a:bodyPr>
            <a:lstStyle/>
            <a:p>
              <a:r>
                <a:rPr lang="ru-RU" sz="3200">
                  <a:solidFill>
                    <a:schemeClr val="accent3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03</a:t>
              </a:r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F2451F45-8840-452B-B271-56331B316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3063" y="3208321"/>
              <a:ext cx="1699684" cy="855132"/>
            </a:xfrm>
            <a:custGeom>
              <a:avLst/>
              <a:gdLst>
                <a:gd name="T0" fmla="*/ 662 w 803"/>
                <a:gd name="T1" fmla="*/ 0 h 404"/>
                <a:gd name="T2" fmla="*/ 401 w 803"/>
                <a:gd name="T3" fmla="*/ 262 h 404"/>
                <a:gd name="T4" fmla="*/ 140 w 803"/>
                <a:gd name="T5" fmla="*/ 0 h 404"/>
                <a:gd name="T6" fmla="*/ 0 w 803"/>
                <a:gd name="T7" fmla="*/ 0 h 404"/>
                <a:gd name="T8" fmla="*/ 401 w 803"/>
                <a:gd name="T9" fmla="*/ 404 h 404"/>
                <a:gd name="T10" fmla="*/ 803 w 803"/>
                <a:gd name="T11" fmla="*/ 0 h 404"/>
                <a:gd name="T12" fmla="*/ 662 w 803"/>
                <a:gd name="T1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404">
                  <a:moveTo>
                    <a:pt x="662" y="0"/>
                  </a:moveTo>
                  <a:lnTo>
                    <a:pt x="401" y="262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401" y="404"/>
                  </a:lnTo>
                  <a:lnTo>
                    <a:pt x="803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1C505A27-4DE8-4775-9ED3-0404A56619E7}"/>
                </a:ext>
              </a:extLst>
            </p:cNvPr>
            <p:cNvSpPr txBox="1"/>
            <p:nvPr/>
          </p:nvSpPr>
          <p:spPr>
            <a:xfrm>
              <a:off x="8682436" y="3015373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>
              <a:normAutofit/>
            </a:bodyPr>
            <a:lstStyle/>
            <a:p>
              <a:r>
                <a:rPr lang="ru-RU" sz="3200">
                  <a:solidFill>
                    <a:schemeClr val="accent5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05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1C0AF3-B07F-4814-9258-6434D771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070" y="3208323"/>
              <a:ext cx="1699684" cy="855132"/>
            </a:xfrm>
            <a:custGeom>
              <a:avLst/>
              <a:gdLst>
                <a:gd name="T0" fmla="*/ 141 w 803"/>
                <a:gd name="T1" fmla="*/ 404 h 404"/>
                <a:gd name="T2" fmla="*/ 402 w 803"/>
                <a:gd name="T3" fmla="*/ 141 h 404"/>
                <a:gd name="T4" fmla="*/ 663 w 803"/>
                <a:gd name="T5" fmla="*/ 404 h 404"/>
                <a:gd name="T6" fmla="*/ 803 w 803"/>
                <a:gd name="T7" fmla="*/ 404 h 404"/>
                <a:gd name="T8" fmla="*/ 402 w 803"/>
                <a:gd name="T9" fmla="*/ 0 h 404"/>
                <a:gd name="T10" fmla="*/ 0 w 803"/>
                <a:gd name="T11" fmla="*/ 404 h 404"/>
                <a:gd name="T12" fmla="*/ 141 w 803"/>
                <a:gd name="T13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404">
                  <a:moveTo>
                    <a:pt x="141" y="404"/>
                  </a:moveTo>
                  <a:lnTo>
                    <a:pt x="402" y="141"/>
                  </a:lnTo>
                  <a:lnTo>
                    <a:pt x="663" y="404"/>
                  </a:lnTo>
                  <a:lnTo>
                    <a:pt x="803" y="404"/>
                  </a:lnTo>
                  <a:lnTo>
                    <a:pt x="402" y="0"/>
                  </a:lnTo>
                  <a:lnTo>
                    <a:pt x="0" y="404"/>
                  </a:lnTo>
                  <a:lnTo>
                    <a:pt x="141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89FAB1-12E8-4E50-9E7E-C84D76B0E763}"/>
                </a:ext>
              </a:extLst>
            </p:cNvPr>
            <p:cNvSpPr txBox="1"/>
            <p:nvPr/>
          </p:nvSpPr>
          <p:spPr>
            <a:xfrm>
              <a:off x="4133430" y="3763445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>
              <a:normAutofit/>
            </a:bodyPr>
            <a:lstStyle/>
            <a:p>
              <a:r>
                <a:rPr lang="ru-RU" sz="3200">
                  <a:solidFill>
                    <a:schemeClr val="accent2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02</a:t>
              </a: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8315A28A-4603-42E4-8952-12F9B28B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9732" y="3208323"/>
              <a:ext cx="1699684" cy="855132"/>
            </a:xfrm>
            <a:custGeom>
              <a:avLst/>
              <a:gdLst>
                <a:gd name="T0" fmla="*/ 140 w 803"/>
                <a:gd name="T1" fmla="*/ 404 h 404"/>
                <a:gd name="T2" fmla="*/ 402 w 803"/>
                <a:gd name="T3" fmla="*/ 141 h 404"/>
                <a:gd name="T4" fmla="*/ 662 w 803"/>
                <a:gd name="T5" fmla="*/ 404 h 404"/>
                <a:gd name="T6" fmla="*/ 803 w 803"/>
                <a:gd name="T7" fmla="*/ 404 h 404"/>
                <a:gd name="T8" fmla="*/ 402 w 803"/>
                <a:gd name="T9" fmla="*/ 0 h 404"/>
                <a:gd name="T10" fmla="*/ 0 w 803"/>
                <a:gd name="T11" fmla="*/ 404 h 404"/>
                <a:gd name="T12" fmla="*/ 140 w 803"/>
                <a:gd name="T13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404">
                  <a:moveTo>
                    <a:pt x="140" y="404"/>
                  </a:moveTo>
                  <a:lnTo>
                    <a:pt x="402" y="141"/>
                  </a:lnTo>
                  <a:lnTo>
                    <a:pt x="662" y="404"/>
                  </a:lnTo>
                  <a:lnTo>
                    <a:pt x="803" y="404"/>
                  </a:lnTo>
                  <a:lnTo>
                    <a:pt x="402" y="0"/>
                  </a:lnTo>
                  <a:lnTo>
                    <a:pt x="0" y="404"/>
                  </a:lnTo>
                  <a:lnTo>
                    <a:pt x="140" y="4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C9B7F1D-DC2E-4707-80F7-52347C6851E2}"/>
                </a:ext>
              </a:extLst>
            </p:cNvPr>
            <p:cNvSpPr txBox="1"/>
            <p:nvPr/>
          </p:nvSpPr>
          <p:spPr>
            <a:xfrm>
              <a:off x="7161896" y="3763445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>
              <a:normAutofit/>
            </a:bodyPr>
            <a:lstStyle/>
            <a:p>
              <a:r>
                <a:rPr lang="ru-RU" sz="3200">
                  <a:solidFill>
                    <a:schemeClr val="accent4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04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78F15D-20B1-439A-AB3B-BBDC3D3DC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395" y="3208323"/>
              <a:ext cx="1786468" cy="855132"/>
            </a:xfrm>
            <a:custGeom>
              <a:avLst/>
              <a:gdLst>
                <a:gd name="T0" fmla="*/ 643 w 844"/>
                <a:gd name="T1" fmla="*/ 0 h 404"/>
                <a:gd name="T2" fmla="*/ 517 w 844"/>
                <a:gd name="T3" fmla="*/ 0 h 404"/>
                <a:gd name="T4" fmla="*/ 402 w 844"/>
                <a:gd name="T5" fmla="*/ 0 h 404"/>
                <a:gd name="T6" fmla="*/ 402 w 844"/>
                <a:gd name="T7" fmla="*/ 0 h 404"/>
                <a:gd name="T8" fmla="*/ 402 w 844"/>
                <a:gd name="T9" fmla="*/ 0 h 404"/>
                <a:gd name="T10" fmla="*/ 0 w 844"/>
                <a:gd name="T11" fmla="*/ 404 h 404"/>
                <a:gd name="T12" fmla="*/ 402 w 844"/>
                <a:gd name="T13" fmla="*/ 404 h 404"/>
                <a:gd name="T14" fmla="*/ 517 w 844"/>
                <a:gd name="T15" fmla="*/ 404 h 404"/>
                <a:gd name="T16" fmla="*/ 643 w 844"/>
                <a:gd name="T17" fmla="*/ 404 h 404"/>
                <a:gd name="T18" fmla="*/ 844 w 844"/>
                <a:gd name="T19" fmla="*/ 202 h 404"/>
                <a:gd name="T20" fmla="*/ 844 w 844"/>
                <a:gd name="T21" fmla="*/ 202 h 404"/>
                <a:gd name="T22" fmla="*/ 844 w 844"/>
                <a:gd name="T23" fmla="*/ 202 h 404"/>
                <a:gd name="T24" fmla="*/ 643 w 844"/>
                <a:gd name="T2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4" h="404">
                  <a:moveTo>
                    <a:pt x="643" y="0"/>
                  </a:moveTo>
                  <a:lnTo>
                    <a:pt x="517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0" y="404"/>
                  </a:lnTo>
                  <a:lnTo>
                    <a:pt x="402" y="404"/>
                  </a:lnTo>
                  <a:lnTo>
                    <a:pt x="517" y="404"/>
                  </a:lnTo>
                  <a:lnTo>
                    <a:pt x="643" y="404"/>
                  </a:lnTo>
                  <a:lnTo>
                    <a:pt x="844" y="202"/>
                  </a:lnTo>
                  <a:lnTo>
                    <a:pt x="844" y="202"/>
                  </a:lnTo>
                  <a:lnTo>
                    <a:pt x="844" y="20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8F543B4F-4E5E-4E77-A9A0-35B4191B27E5}"/>
              </a:ext>
            </a:extLst>
          </p:cNvPr>
          <p:cNvCxnSpPr>
            <a:cxnSpLocks/>
          </p:cNvCxnSpPr>
          <p:nvPr/>
        </p:nvCxnSpPr>
        <p:spPr>
          <a:xfrm flipV="1">
            <a:off x="4448226" y="4875287"/>
            <a:ext cx="0" cy="309538"/>
          </a:xfrm>
          <a:prstGeom prst="line">
            <a:avLst/>
          </a:prstGeom>
          <a:ln w="0">
            <a:solidFill>
              <a:schemeClr val="accent2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7A326B-FA27-4E28-85E1-657A003C68A5}"/>
              </a:ext>
            </a:extLst>
          </p:cNvPr>
          <p:cNvCxnSpPr>
            <a:cxnSpLocks/>
          </p:cNvCxnSpPr>
          <p:nvPr/>
        </p:nvCxnSpPr>
        <p:spPr>
          <a:xfrm flipV="1">
            <a:off x="7502544" y="4875287"/>
            <a:ext cx="0" cy="309538"/>
          </a:xfrm>
          <a:prstGeom prst="line">
            <a:avLst/>
          </a:prstGeom>
          <a:ln w="0">
            <a:solidFill>
              <a:schemeClr val="accent4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4D566A82-4DFB-4EF2-AAB9-F0665035A706}"/>
              </a:ext>
            </a:extLst>
          </p:cNvPr>
          <p:cNvCxnSpPr>
            <a:cxnSpLocks/>
          </p:cNvCxnSpPr>
          <p:nvPr/>
        </p:nvCxnSpPr>
        <p:spPr>
          <a:xfrm flipV="1">
            <a:off x="2892619" y="3242680"/>
            <a:ext cx="0" cy="220663"/>
          </a:xfrm>
          <a:prstGeom prst="line">
            <a:avLst/>
          </a:prstGeom>
          <a:ln w="0">
            <a:solidFill>
              <a:schemeClr val="accent1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EEC8F0E7-6D73-43AD-A514-B35A088C8034}"/>
              </a:ext>
            </a:extLst>
          </p:cNvPr>
          <p:cNvCxnSpPr>
            <a:cxnSpLocks/>
          </p:cNvCxnSpPr>
          <p:nvPr/>
        </p:nvCxnSpPr>
        <p:spPr>
          <a:xfrm flipV="1">
            <a:off x="5941875" y="3151762"/>
            <a:ext cx="0" cy="311581"/>
          </a:xfrm>
          <a:prstGeom prst="line">
            <a:avLst/>
          </a:prstGeom>
          <a:ln w="0">
            <a:solidFill>
              <a:schemeClr val="accent3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99595-62BA-4EC8-B6AE-5E75CCC0632A}"/>
              </a:ext>
            </a:extLst>
          </p:cNvPr>
          <p:cNvCxnSpPr>
            <a:cxnSpLocks/>
          </p:cNvCxnSpPr>
          <p:nvPr/>
        </p:nvCxnSpPr>
        <p:spPr>
          <a:xfrm flipV="1">
            <a:off x="8981060" y="3253573"/>
            <a:ext cx="0" cy="209770"/>
          </a:xfrm>
          <a:prstGeom prst="line">
            <a:avLst/>
          </a:prstGeom>
          <a:ln w="0">
            <a:solidFill>
              <a:schemeClr val="accent5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šľíďè">
            <a:extLst>
              <a:ext uri="{FF2B5EF4-FFF2-40B4-BE49-F238E27FC236}">
                <a16:creationId xmlns:a16="http://schemas.microsoft.com/office/drawing/2014/main" id="{5C788103-4681-45E7-AA08-318021F3E260}"/>
              </a:ext>
            </a:extLst>
          </p:cNvPr>
          <p:cNvSpPr/>
          <p:nvPr/>
        </p:nvSpPr>
        <p:spPr bwMode="auto">
          <a:xfrm>
            <a:off x="1070042" y="2000371"/>
            <a:ext cx="3462167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本逻辑电路设计符合题目要求，根据象棋快棋赛的规则，实现“红黑双方对弈时间累计均为三分钟，超时判负”的象棋快棋赛电子裁判计时器的设计，并有切合实际的额外附加设计（裁判功能），具有创新元素和实用价值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43" name="iSlíďè">
            <a:extLst>
              <a:ext uri="{FF2B5EF4-FFF2-40B4-BE49-F238E27FC236}">
                <a16:creationId xmlns:a16="http://schemas.microsoft.com/office/drawing/2014/main" id="{6D605E1B-22CD-4B2F-A2BD-187825CC7A9D}"/>
              </a:ext>
            </a:extLst>
          </p:cNvPr>
          <p:cNvSpPr txBox="1"/>
          <p:nvPr/>
        </p:nvSpPr>
        <p:spPr bwMode="auto">
          <a:xfrm>
            <a:off x="1088326" y="1671956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优点</a:t>
            </a:r>
          </a:p>
        </p:txBody>
      </p:sp>
      <p:sp>
        <p:nvSpPr>
          <p:cNvPr id="44" name="išľíďè">
            <a:extLst>
              <a:ext uri="{FF2B5EF4-FFF2-40B4-BE49-F238E27FC236}">
                <a16:creationId xmlns:a16="http://schemas.microsoft.com/office/drawing/2014/main" id="{42DC1F3F-4F9D-4B9D-8374-B2ADC48D5DB4}"/>
              </a:ext>
            </a:extLst>
          </p:cNvPr>
          <p:cNvSpPr/>
          <p:nvPr/>
        </p:nvSpPr>
        <p:spPr bwMode="auto">
          <a:xfrm>
            <a:off x="3735482" y="5584101"/>
            <a:ext cx="254197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用开关实现二进制计数器读入，自由设定时间，增加裁判介入控制功能，使电路可控性增强。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45" name="iSlíďè">
            <a:extLst>
              <a:ext uri="{FF2B5EF4-FFF2-40B4-BE49-F238E27FC236}">
                <a16:creationId xmlns:a16="http://schemas.microsoft.com/office/drawing/2014/main" id="{D495DF5B-98B4-4715-A2EA-CE8B21ED41CA}"/>
              </a:ext>
            </a:extLst>
          </p:cNvPr>
          <p:cNvSpPr txBox="1"/>
          <p:nvPr/>
        </p:nvSpPr>
        <p:spPr bwMode="auto">
          <a:xfrm>
            <a:off x="3748579" y="5255968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创新之处</a:t>
            </a:r>
          </a:p>
        </p:txBody>
      </p:sp>
      <p:sp>
        <p:nvSpPr>
          <p:cNvPr id="46" name="išľíďè">
            <a:extLst>
              <a:ext uri="{FF2B5EF4-FFF2-40B4-BE49-F238E27FC236}">
                <a16:creationId xmlns:a16="http://schemas.microsoft.com/office/drawing/2014/main" id="{52CD922E-B753-4CBB-9B0A-D2715E68041B}"/>
              </a:ext>
            </a:extLst>
          </p:cNvPr>
          <p:cNvSpPr/>
          <p:nvPr/>
        </p:nvSpPr>
        <p:spPr bwMode="auto">
          <a:xfrm>
            <a:off x="5118790" y="2034045"/>
            <a:ext cx="1523330" cy="9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报警电路表现形式不够显著，功能不够丰富，电路精简型有待提高。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47" name="iSlíďè">
            <a:extLst>
              <a:ext uri="{FF2B5EF4-FFF2-40B4-BE49-F238E27FC236}">
                <a16:creationId xmlns:a16="http://schemas.microsoft.com/office/drawing/2014/main" id="{24CFE111-8677-4329-98E7-D34E5C70FB67}"/>
              </a:ext>
            </a:extLst>
          </p:cNvPr>
          <p:cNvSpPr txBox="1"/>
          <p:nvPr/>
        </p:nvSpPr>
        <p:spPr bwMode="auto">
          <a:xfrm>
            <a:off x="5118789" y="1675617"/>
            <a:ext cx="1267319" cy="38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不足之处</a:t>
            </a:r>
          </a:p>
        </p:txBody>
      </p:sp>
      <p:sp>
        <p:nvSpPr>
          <p:cNvPr id="48" name="išľíďè">
            <a:extLst>
              <a:ext uri="{FF2B5EF4-FFF2-40B4-BE49-F238E27FC236}">
                <a16:creationId xmlns:a16="http://schemas.microsoft.com/office/drawing/2014/main" id="{B753147B-4B30-4BDB-A753-9079FE69CD7A}"/>
              </a:ext>
            </a:extLst>
          </p:cNvPr>
          <p:cNvSpPr/>
          <p:nvPr/>
        </p:nvSpPr>
        <p:spPr bwMode="auto">
          <a:xfrm>
            <a:off x="6818473" y="5550523"/>
            <a:ext cx="2541979" cy="9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电路逻辑化简和整体打包，计时器输入方便性。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49" name="iSlíďè">
            <a:extLst>
              <a:ext uri="{FF2B5EF4-FFF2-40B4-BE49-F238E27FC236}">
                <a16:creationId xmlns:a16="http://schemas.microsoft.com/office/drawing/2014/main" id="{10B162F7-C575-4898-8B7F-A156CEDFEFA9}"/>
              </a:ext>
            </a:extLst>
          </p:cNvPr>
          <p:cNvSpPr txBox="1"/>
          <p:nvPr/>
        </p:nvSpPr>
        <p:spPr bwMode="auto">
          <a:xfrm>
            <a:off x="6830178" y="5193949"/>
            <a:ext cx="1438709" cy="6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改进</a:t>
            </a:r>
          </a:p>
        </p:txBody>
      </p:sp>
      <p:sp>
        <p:nvSpPr>
          <p:cNvPr id="50" name="išľíďè">
            <a:extLst>
              <a:ext uri="{FF2B5EF4-FFF2-40B4-BE49-F238E27FC236}">
                <a16:creationId xmlns:a16="http://schemas.microsoft.com/office/drawing/2014/main" id="{BD79CB51-D629-43C2-8466-D73100D3140A}"/>
              </a:ext>
            </a:extLst>
          </p:cNvPr>
          <p:cNvSpPr/>
          <p:nvPr/>
        </p:nvSpPr>
        <p:spPr bwMode="auto">
          <a:xfrm>
            <a:off x="7431933" y="2023152"/>
            <a:ext cx="3570050" cy="9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通过本次实验，学会了搭实用的数字逻辑电路的方法，掌握了</a:t>
            </a:r>
            <a:r>
              <a:rPr lang="en-US" altLang="zh-CN" sz="1200" dirty="0" err="1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Vivado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等仿真软件的使用，了解了几种计数器芯片的功能和使用方法。本次实验虽说没有尽善尽美，但是基本完成了要求实现的功能，作为初学者，通过本次实验还是收获非常大的。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1" name="iSlíďè">
            <a:extLst>
              <a:ext uri="{FF2B5EF4-FFF2-40B4-BE49-F238E27FC236}">
                <a16:creationId xmlns:a16="http://schemas.microsoft.com/office/drawing/2014/main" id="{1C42D8E6-C26D-40E8-B9C6-4245ECA30160}"/>
              </a:ext>
            </a:extLst>
          </p:cNvPr>
          <p:cNvSpPr txBox="1"/>
          <p:nvPr/>
        </p:nvSpPr>
        <p:spPr bwMode="auto">
          <a:xfrm>
            <a:off x="7431933" y="1668446"/>
            <a:ext cx="1438709" cy="3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收获与学习体会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E0FEAF9-A652-44E2-8DEE-354FC3EED8C8}"/>
              </a:ext>
            </a:extLst>
          </p:cNvPr>
          <p:cNvSpPr/>
          <p:nvPr/>
        </p:nvSpPr>
        <p:spPr>
          <a:xfrm>
            <a:off x="4964379" y="397587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91C49F-7F52-4B78-AA7E-82C63EC7898F}"/>
              </a:ext>
            </a:extLst>
          </p:cNvPr>
          <p:cNvSpPr txBox="1"/>
          <p:nvPr/>
        </p:nvSpPr>
        <p:spPr>
          <a:xfrm>
            <a:off x="5612729" y="752739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总结反思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D69F33-7DF8-4AC9-8FB3-18F1DAE900EA}"/>
              </a:ext>
            </a:extLst>
          </p:cNvPr>
          <p:cNvSpPr txBox="1"/>
          <p:nvPr/>
        </p:nvSpPr>
        <p:spPr>
          <a:xfrm>
            <a:off x="4532209" y="541115"/>
            <a:ext cx="859531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FF2E4A98-53F0-47F1-ADD7-AA17F93DAA6E}"/>
              </a:ext>
            </a:extLst>
          </p:cNvPr>
          <p:cNvSpPr txBox="1"/>
          <p:nvPr/>
        </p:nvSpPr>
        <p:spPr>
          <a:xfrm>
            <a:off x="720665" y="3958749"/>
            <a:ext cx="411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Ink Free" panose="03080402000500000000" pitchFamily="66" charset="0"/>
                <a:ea typeface="Noto Sans S Chinese Light" panose="020B0300000000000000" pitchFamily="34" charset="-122"/>
                <a:cs typeface="+mn-ea"/>
                <a:sym typeface="+mn-lt"/>
              </a:rPr>
              <a:t>THANKS</a:t>
            </a:r>
            <a:endParaRPr lang="zh-CN" altLang="en-US" sz="7200" dirty="0">
              <a:solidFill>
                <a:schemeClr val="bg2">
                  <a:lumMod val="10000"/>
                </a:schemeClr>
              </a:solidFill>
              <a:latin typeface="Ink Free" panose="03080402000500000000" pitchFamily="66" charset="0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E5F5B4-6D61-49A8-90CD-719B0A411475}"/>
              </a:ext>
            </a:extLst>
          </p:cNvPr>
          <p:cNvSpPr txBox="1"/>
          <p:nvPr/>
        </p:nvSpPr>
        <p:spPr>
          <a:xfrm>
            <a:off x="938645" y="2635310"/>
            <a:ext cx="3897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2 0 1 9</a:t>
            </a:r>
            <a:endParaRPr lang="zh-CN" altLang="en-US" sz="8000" b="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sp>
        <p:nvSpPr>
          <p:cNvPr id="11" name="圆角矩形 18">
            <a:extLst>
              <a:ext uri="{FF2B5EF4-FFF2-40B4-BE49-F238E27FC236}">
                <a16:creationId xmlns:a16="http://schemas.microsoft.com/office/drawing/2014/main" id="{E62633C7-8767-433A-9CBF-AD2A978B760C}"/>
              </a:ext>
            </a:extLst>
          </p:cNvPr>
          <p:cNvSpPr/>
          <p:nvPr/>
        </p:nvSpPr>
        <p:spPr>
          <a:xfrm>
            <a:off x="938645" y="5440789"/>
            <a:ext cx="4237778" cy="4334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汇报人：孙英玮、郭茁宁   时间：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2019.5.31</a:t>
            </a:r>
            <a:endParaRPr lang="zh-CN" altLang="en-US" sz="16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3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PA_淘宝网Chenying0907出品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31079" y="2297149"/>
            <a:ext cx="2131354" cy="213042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2" tIns="45706" rIns="91412" bIns="45706"/>
          <a:lstStyle/>
          <a:p>
            <a:endParaRPr lang="zh-CN" altLang="en-US" sz="2399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1" name="PA_淘宝网Chenying0907出品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92239" y="2297150"/>
            <a:ext cx="2378928" cy="237807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2" tIns="45706" rIns="91412" bIns="45706"/>
          <a:lstStyle/>
          <a:p>
            <a:endParaRPr lang="zh-CN" altLang="en-US" sz="2399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2" name="PA_淘宝网Chenying0907出品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329071" y="2297148"/>
            <a:ext cx="2110723" cy="2109789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2" tIns="45706" rIns="91412" bIns="45706"/>
          <a:lstStyle/>
          <a:p>
            <a:endParaRPr lang="zh-CN" altLang="en-US" sz="2399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3" name="PA_淘宝网Chenying0907出品 1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8510841" y="3216311"/>
            <a:ext cx="1155343" cy="124460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2" tIns="45706" rIns="91412" bIns="45706"/>
          <a:lstStyle/>
          <a:p>
            <a:endParaRPr lang="zh-CN" altLang="en-US" sz="2399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4" name="PA_淘宝网Chenying0907出品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10301" y="3067086"/>
            <a:ext cx="818898" cy="8191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5" name="PA_淘宝网Chenying0907出品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41674" y="3067086"/>
            <a:ext cx="818898" cy="81915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6" name="PA_淘宝网Chenying0907出品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71459" y="3067086"/>
            <a:ext cx="818898" cy="81915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7" name="PA_淘宝网Chenying0907出品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42242" y="2028861"/>
            <a:ext cx="576085" cy="5762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8" name="PA_淘宝网Chenying0907出品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45013" y="4211675"/>
            <a:ext cx="576085" cy="5762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89" name="PA_淘宝网Chenying0907出品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58927" y="2181261"/>
            <a:ext cx="577672" cy="5762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90" name="PA_淘宝网Chenying0907出品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91870" y="4279936"/>
            <a:ext cx="577672" cy="5762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91" name="PA_淘宝网Chenying0907出品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037728" y="3067086"/>
            <a:ext cx="818898" cy="819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</p:spPr>
        <p:txBody>
          <a:bodyPr lIns="91412" tIns="45706" rIns="91412" bIns="4570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399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592" name="PA_淘宝网Chenying0907出品 3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377" y="3338549"/>
            <a:ext cx="519638" cy="2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Calibri" panose="020F0502020204030204" pitchFamily="34" charset="0"/>
              </a:rPr>
              <a:t>ONE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4593" name="PA_淘宝网Chenying0907出品 3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74480" y="3338549"/>
            <a:ext cx="558046" cy="2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Calibri" panose="020F0502020204030204" pitchFamily="34" charset="0"/>
              </a:rPr>
              <a:t>TWO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4594" name="PA_淘宝网Chenying0907出品 3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57692" y="3338549"/>
            <a:ext cx="662305" cy="2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Calibri" panose="020F0502020204030204" pitchFamily="34" charset="0"/>
              </a:rPr>
              <a:t>THREE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4595" name="PA_淘宝网Chenying0907出品 3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147245" y="3338549"/>
            <a:ext cx="607802" cy="2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Calibri" panose="020F0502020204030204" pitchFamily="34" charset="0"/>
              </a:rPr>
              <a:t>FOUR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išľíďè">
            <a:extLst>
              <a:ext uri="{FF2B5EF4-FFF2-40B4-BE49-F238E27FC236}">
                <a16:creationId xmlns:a16="http://schemas.microsoft.com/office/drawing/2014/main" id="{F7F7924B-DC54-46A9-9399-2470C15E8741}"/>
              </a:ext>
            </a:extLst>
          </p:cNvPr>
          <p:cNvSpPr/>
          <p:nvPr/>
        </p:nvSpPr>
        <p:spPr bwMode="auto">
          <a:xfrm>
            <a:off x="1045645" y="4211675"/>
            <a:ext cx="2427823" cy="3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按键使用、显示方式、操作顺序</a:t>
            </a:r>
          </a:p>
        </p:txBody>
      </p:sp>
      <p:sp>
        <p:nvSpPr>
          <p:cNvPr id="35" name="iSlíďè">
            <a:extLst>
              <a:ext uri="{FF2B5EF4-FFF2-40B4-BE49-F238E27FC236}">
                <a16:creationId xmlns:a16="http://schemas.microsoft.com/office/drawing/2014/main" id="{FAC6AA7F-0051-4F99-8E6B-1E15CA6C997D}"/>
              </a:ext>
            </a:extLst>
          </p:cNvPr>
          <p:cNvSpPr txBox="1"/>
          <p:nvPr/>
        </p:nvSpPr>
        <p:spPr bwMode="auto">
          <a:xfrm>
            <a:off x="1014593" y="3880314"/>
            <a:ext cx="1466411" cy="3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预想工作效果</a:t>
            </a:r>
          </a:p>
        </p:txBody>
      </p:sp>
      <p:sp>
        <p:nvSpPr>
          <p:cNvPr id="36" name="išľíďè">
            <a:extLst>
              <a:ext uri="{FF2B5EF4-FFF2-40B4-BE49-F238E27FC236}">
                <a16:creationId xmlns:a16="http://schemas.microsoft.com/office/drawing/2014/main" id="{D94B9B63-9C8E-433E-AC4F-FD4BB0640768}"/>
              </a:ext>
            </a:extLst>
          </p:cNvPr>
          <p:cNvSpPr/>
          <p:nvPr/>
        </p:nvSpPr>
        <p:spPr bwMode="auto">
          <a:xfrm>
            <a:off x="4521098" y="4615760"/>
            <a:ext cx="3765591" cy="3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键入数字、计数器、译码器、减法器、数码管显示等</a:t>
            </a:r>
          </a:p>
        </p:txBody>
      </p:sp>
      <p:sp>
        <p:nvSpPr>
          <p:cNvPr id="37" name="iSlíďè">
            <a:extLst>
              <a:ext uri="{FF2B5EF4-FFF2-40B4-BE49-F238E27FC236}">
                <a16:creationId xmlns:a16="http://schemas.microsoft.com/office/drawing/2014/main" id="{E0D0DC61-5F71-4154-85FC-15C8B86246DC}"/>
              </a:ext>
            </a:extLst>
          </p:cNvPr>
          <p:cNvSpPr txBox="1"/>
          <p:nvPr/>
        </p:nvSpPr>
        <p:spPr bwMode="auto">
          <a:xfrm>
            <a:off x="4481861" y="4284399"/>
            <a:ext cx="1465958" cy="3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设计分块功能</a:t>
            </a:r>
          </a:p>
        </p:txBody>
      </p:sp>
      <p:sp>
        <p:nvSpPr>
          <p:cNvPr id="38" name="išľíďè">
            <a:extLst>
              <a:ext uri="{FF2B5EF4-FFF2-40B4-BE49-F238E27FC236}">
                <a16:creationId xmlns:a16="http://schemas.microsoft.com/office/drawing/2014/main" id="{E44B1567-2AEE-45D0-88DE-7FC4280AB0C4}"/>
              </a:ext>
            </a:extLst>
          </p:cNvPr>
          <p:cNvSpPr/>
          <p:nvPr/>
        </p:nvSpPr>
        <p:spPr bwMode="auto">
          <a:xfrm>
            <a:off x="6900098" y="2555737"/>
            <a:ext cx="3887876" cy="32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封装独立元件、连接原理图、调试功能、仿真模拟等</a:t>
            </a:r>
          </a:p>
        </p:txBody>
      </p:sp>
      <p:sp>
        <p:nvSpPr>
          <p:cNvPr id="39" name="iSlíďè">
            <a:extLst>
              <a:ext uri="{FF2B5EF4-FFF2-40B4-BE49-F238E27FC236}">
                <a16:creationId xmlns:a16="http://schemas.microsoft.com/office/drawing/2014/main" id="{5925393F-4D79-49D6-B0CF-F47229F8E4D5}"/>
              </a:ext>
            </a:extLst>
          </p:cNvPr>
          <p:cNvSpPr txBox="1"/>
          <p:nvPr/>
        </p:nvSpPr>
        <p:spPr bwMode="auto">
          <a:xfrm>
            <a:off x="6907491" y="2221285"/>
            <a:ext cx="2071813" cy="3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编写逻辑代码</a:t>
            </a:r>
          </a:p>
        </p:txBody>
      </p:sp>
      <p:sp>
        <p:nvSpPr>
          <p:cNvPr id="40" name="išľíďè">
            <a:extLst>
              <a:ext uri="{FF2B5EF4-FFF2-40B4-BE49-F238E27FC236}">
                <a16:creationId xmlns:a16="http://schemas.microsoft.com/office/drawing/2014/main" id="{C1BEF994-B2CC-4EFE-8A41-E43F4249AD92}"/>
              </a:ext>
            </a:extLst>
          </p:cNvPr>
          <p:cNvSpPr/>
          <p:nvPr/>
        </p:nvSpPr>
        <p:spPr bwMode="auto">
          <a:xfrm>
            <a:off x="9014648" y="4565512"/>
            <a:ext cx="3374334" cy="3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书面总结报告、答辩幻灯片</a:t>
            </a:r>
          </a:p>
        </p:txBody>
      </p:sp>
      <p:sp>
        <p:nvSpPr>
          <p:cNvPr id="41" name="iSlíďè">
            <a:extLst>
              <a:ext uri="{FF2B5EF4-FFF2-40B4-BE49-F238E27FC236}">
                <a16:creationId xmlns:a16="http://schemas.microsoft.com/office/drawing/2014/main" id="{1D8265C8-BA28-480E-9C91-7F847C823918}"/>
              </a:ext>
            </a:extLst>
          </p:cNvPr>
          <p:cNvSpPr txBox="1"/>
          <p:nvPr/>
        </p:nvSpPr>
        <p:spPr bwMode="auto">
          <a:xfrm>
            <a:off x="9022041" y="4231060"/>
            <a:ext cx="2071813" cy="3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制作总结报告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2A9D55D-766D-442A-880E-7E5CEAECFF5F}"/>
              </a:ext>
            </a:extLst>
          </p:cNvPr>
          <p:cNvSpPr/>
          <p:nvPr/>
        </p:nvSpPr>
        <p:spPr>
          <a:xfrm>
            <a:off x="4884176" y="374283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CCA4D9-32F5-40EC-AC61-2A2EFD6E788A}"/>
              </a:ext>
            </a:extLst>
          </p:cNvPr>
          <p:cNvSpPr txBox="1"/>
          <p:nvPr/>
        </p:nvSpPr>
        <p:spPr>
          <a:xfrm>
            <a:off x="5346810" y="724803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设计流程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3C959D-4658-44D6-84F6-9D89177FAEAC}"/>
              </a:ext>
            </a:extLst>
          </p:cNvPr>
          <p:cNvSpPr txBox="1"/>
          <p:nvPr/>
        </p:nvSpPr>
        <p:spPr>
          <a:xfrm>
            <a:off x="4266290" y="513179"/>
            <a:ext cx="864339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48DDDC5-7EE2-40E5-84BB-78ED42A1008C}"/>
              </a:ext>
            </a:extLst>
          </p:cNvPr>
          <p:cNvGrpSpPr/>
          <p:nvPr/>
        </p:nvGrpSpPr>
        <p:grpSpPr>
          <a:xfrm>
            <a:off x="1385568" y="2028671"/>
            <a:ext cx="9069329" cy="3295891"/>
            <a:chOff x="995820" y="1682941"/>
            <a:chExt cx="9478037" cy="3444420"/>
          </a:xfrm>
        </p:grpSpPr>
        <p:sp>
          <p:nvSpPr>
            <p:cNvPr id="7" name="Oval 26">
              <a:extLst>
                <a:ext uri="{FF2B5EF4-FFF2-40B4-BE49-F238E27FC236}">
                  <a16:creationId xmlns:a16="http://schemas.microsoft.com/office/drawing/2014/main" id="{7D69DA9D-99E1-4ECC-9524-22F74F8CD6D9}"/>
                </a:ext>
              </a:extLst>
            </p:cNvPr>
            <p:cNvSpPr/>
            <p:nvPr/>
          </p:nvSpPr>
          <p:spPr>
            <a:xfrm>
              <a:off x="9350287" y="1682941"/>
              <a:ext cx="1123570" cy="1123571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01430">
                <a:defRPr/>
              </a:pPr>
              <a:endParaRPr lang="en-GB" sz="138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585ED1AF-4C6E-4946-B6F6-686AA3680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6538" y="1960386"/>
              <a:ext cx="411068" cy="568679"/>
            </a:xfrm>
            <a:custGeom>
              <a:avLst/>
              <a:gdLst>
                <a:gd name="T0" fmla="*/ 143 w 168"/>
                <a:gd name="T1" fmla="*/ 65 h 232"/>
                <a:gd name="T2" fmla="*/ 113 w 168"/>
                <a:gd name="T3" fmla="*/ 38 h 232"/>
                <a:gd name="T4" fmla="*/ 141 w 168"/>
                <a:gd name="T5" fmla="*/ 38 h 232"/>
                <a:gd name="T6" fmla="*/ 147 w 168"/>
                <a:gd name="T7" fmla="*/ 33 h 232"/>
                <a:gd name="T8" fmla="*/ 154 w 168"/>
                <a:gd name="T9" fmla="*/ 5 h 232"/>
                <a:gd name="T10" fmla="*/ 155 w 168"/>
                <a:gd name="T11" fmla="*/ 0 h 232"/>
                <a:gd name="T12" fmla="*/ 13 w 168"/>
                <a:gd name="T13" fmla="*/ 0 h 232"/>
                <a:gd name="T14" fmla="*/ 14 w 168"/>
                <a:gd name="T15" fmla="*/ 5 h 232"/>
                <a:gd name="T16" fmla="*/ 21 w 168"/>
                <a:gd name="T17" fmla="*/ 33 h 232"/>
                <a:gd name="T18" fmla="*/ 27 w 168"/>
                <a:gd name="T19" fmla="*/ 38 h 232"/>
                <a:gd name="T20" fmla="*/ 55 w 168"/>
                <a:gd name="T21" fmla="*/ 38 h 232"/>
                <a:gd name="T22" fmla="*/ 25 w 168"/>
                <a:gd name="T23" fmla="*/ 65 h 232"/>
                <a:gd name="T24" fmla="*/ 15 w 168"/>
                <a:gd name="T25" fmla="*/ 132 h 232"/>
                <a:gd name="T26" fmla="*/ 84 w 168"/>
                <a:gd name="T27" fmla="*/ 232 h 232"/>
                <a:gd name="T28" fmla="*/ 153 w 168"/>
                <a:gd name="T29" fmla="*/ 132 h 232"/>
                <a:gd name="T30" fmla="*/ 143 w 168"/>
                <a:gd name="T31" fmla="*/ 65 h 232"/>
                <a:gd name="T32" fmla="*/ 134 w 168"/>
                <a:gd name="T33" fmla="*/ 119 h 232"/>
                <a:gd name="T34" fmla="*/ 93 w 168"/>
                <a:gd name="T35" fmla="*/ 177 h 232"/>
                <a:gd name="T36" fmla="*/ 93 w 168"/>
                <a:gd name="T37" fmla="*/ 134 h 232"/>
                <a:gd name="T38" fmla="*/ 97 w 168"/>
                <a:gd name="T39" fmla="*/ 126 h 232"/>
                <a:gd name="T40" fmla="*/ 102 w 168"/>
                <a:gd name="T41" fmla="*/ 114 h 232"/>
                <a:gd name="T42" fmla="*/ 84 w 168"/>
                <a:gd name="T43" fmla="*/ 96 h 232"/>
                <a:gd name="T44" fmla="*/ 66 w 168"/>
                <a:gd name="T45" fmla="*/ 114 h 232"/>
                <a:gd name="T46" fmla="*/ 71 w 168"/>
                <a:gd name="T47" fmla="*/ 126 h 232"/>
                <a:gd name="T48" fmla="*/ 74 w 168"/>
                <a:gd name="T49" fmla="*/ 134 h 232"/>
                <a:gd name="T50" fmla="*/ 74 w 168"/>
                <a:gd name="T51" fmla="*/ 177 h 232"/>
                <a:gd name="T52" fmla="*/ 34 w 168"/>
                <a:gd name="T53" fmla="*/ 119 h 232"/>
                <a:gd name="T54" fmla="*/ 40 w 168"/>
                <a:gd name="T55" fmla="*/ 83 h 232"/>
                <a:gd name="T56" fmla="*/ 84 w 168"/>
                <a:gd name="T57" fmla="*/ 44 h 232"/>
                <a:gd name="T58" fmla="*/ 127 w 168"/>
                <a:gd name="T59" fmla="*/ 82 h 232"/>
                <a:gd name="T60" fmla="*/ 128 w 168"/>
                <a:gd name="T61" fmla="*/ 83 h 232"/>
                <a:gd name="T62" fmla="*/ 134 w 168"/>
                <a:gd name="T63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" name="Oval 28">
              <a:extLst>
                <a:ext uri="{FF2B5EF4-FFF2-40B4-BE49-F238E27FC236}">
                  <a16:creationId xmlns:a16="http://schemas.microsoft.com/office/drawing/2014/main" id="{5F120856-BE28-46DD-9CA3-6FC21961ACCA}"/>
                </a:ext>
              </a:extLst>
            </p:cNvPr>
            <p:cNvSpPr/>
            <p:nvPr/>
          </p:nvSpPr>
          <p:spPr>
            <a:xfrm>
              <a:off x="6824828" y="1682941"/>
              <a:ext cx="1123570" cy="112357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01430">
                <a:defRPr/>
              </a:pPr>
              <a:endParaRPr lang="en-GB" sz="138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875288B4-344C-48EB-9F87-4BA666193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1623" y="1971035"/>
              <a:ext cx="589979" cy="547380"/>
            </a:xfrm>
            <a:custGeom>
              <a:avLst/>
              <a:gdLst>
                <a:gd name="T0" fmla="*/ 142 w 241"/>
                <a:gd name="T1" fmla="*/ 137 h 224"/>
                <a:gd name="T2" fmla="*/ 150 w 241"/>
                <a:gd name="T3" fmla="*/ 97 h 224"/>
                <a:gd name="T4" fmla="*/ 132 w 241"/>
                <a:gd name="T5" fmla="*/ 115 h 224"/>
                <a:gd name="T6" fmla="*/ 110 w 241"/>
                <a:gd name="T7" fmla="*/ 115 h 224"/>
                <a:gd name="T8" fmla="*/ 110 w 241"/>
                <a:gd name="T9" fmla="*/ 92 h 224"/>
                <a:gd name="T10" fmla="*/ 127 w 241"/>
                <a:gd name="T11" fmla="*/ 74 h 224"/>
                <a:gd name="T12" fmla="*/ 88 w 241"/>
                <a:gd name="T13" fmla="*/ 83 h 224"/>
                <a:gd name="T14" fmla="*/ 78 w 241"/>
                <a:gd name="T15" fmla="*/ 120 h 224"/>
                <a:gd name="T16" fmla="*/ 3 w 241"/>
                <a:gd name="T17" fmla="*/ 195 h 224"/>
                <a:gd name="T18" fmla="*/ 3 w 241"/>
                <a:gd name="T19" fmla="*/ 206 h 224"/>
                <a:gd name="T20" fmla="*/ 19 w 241"/>
                <a:gd name="T21" fmla="*/ 222 h 224"/>
                <a:gd name="T22" fmla="*/ 25 w 241"/>
                <a:gd name="T23" fmla="*/ 224 h 224"/>
                <a:gd name="T24" fmla="*/ 30 w 241"/>
                <a:gd name="T25" fmla="*/ 222 h 224"/>
                <a:gd name="T26" fmla="*/ 105 w 241"/>
                <a:gd name="T27" fmla="*/ 147 h 224"/>
                <a:gd name="T28" fmla="*/ 142 w 241"/>
                <a:gd name="T29" fmla="*/ 137 h 224"/>
                <a:gd name="T30" fmla="*/ 27 w 241"/>
                <a:gd name="T31" fmla="*/ 206 h 224"/>
                <a:gd name="T32" fmla="*/ 19 w 241"/>
                <a:gd name="T33" fmla="*/ 206 h 224"/>
                <a:gd name="T34" fmla="*/ 19 w 241"/>
                <a:gd name="T35" fmla="*/ 198 h 224"/>
                <a:gd name="T36" fmla="*/ 27 w 241"/>
                <a:gd name="T37" fmla="*/ 198 h 224"/>
                <a:gd name="T38" fmla="*/ 27 w 241"/>
                <a:gd name="T39" fmla="*/ 206 h 224"/>
                <a:gd name="T40" fmla="*/ 236 w 241"/>
                <a:gd name="T41" fmla="*/ 0 h 224"/>
                <a:gd name="T42" fmla="*/ 19 w 241"/>
                <a:gd name="T43" fmla="*/ 0 h 224"/>
                <a:gd name="T44" fmla="*/ 14 w 241"/>
                <a:gd name="T45" fmla="*/ 5 h 224"/>
                <a:gd name="T46" fmla="*/ 14 w 241"/>
                <a:gd name="T47" fmla="*/ 171 h 224"/>
                <a:gd name="T48" fmla="*/ 38 w 241"/>
                <a:gd name="T49" fmla="*/ 147 h 224"/>
                <a:gd name="T50" fmla="*/ 38 w 241"/>
                <a:gd name="T51" fmla="*/ 48 h 224"/>
                <a:gd name="T52" fmla="*/ 217 w 241"/>
                <a:gd name="T53" fmla="*/ 48 h 224"/>
                <a:gd name="T54" fmla="*/ 217 w 241"/>
                <a:gd name="T55" fmla="*/ 170 h 224"/>
                <a:gd name="T56" fmla="*/ 95 w 241"/>
                <a:gd name="T57" fmla="*/ 170 h 224"/>
                <a:gd name="T58" fmla="*/ 72 w 241"/>
                <a:gd name="T59" fmla="*/ 193 h 224"/>
                <a:gd name="T60" fmla="*/ 222 w 241"/>
                <a:gd name="T61" fmla="*/ 193 h 224"/>
                <a:gd name="T62" fmla="*/ 241 w 241"/>
                <a:gd name="T63" fmla="*/ 175 h 224"/>
                <a:gd name="T64" fmla="*/ 241 w 241"/>
                <a:gd name="T65" fmla="*/ 5 h 224"/>
                <a:gd name="T66" fmla="*/ 236 w 241"/>
                <a:gd name="T67" fmla="*/ 0 h 224"/>
                <a:gd name="T68" fmla="*/ 47 w 241"/>
                <a:gd name="T69" fmla="*/ 32 h 224"/>
                <a:gd name="T70" fmla="*/ 39 w 241"/>
                <a:gd name="T71" fmla="*/ 24 h 224"/>
                <a:gd name="T72" fmla="*/ 47 w 241"/>
                <a:gd name="T73" fmla="*/ 15 h 224"/>
                <a:gd name="T74" fmla="*/ 55 w 241"/>
                <a:gd name="T75" fmla="*/ 24 h 224"/>
                <a:gd name="T76" fmla="*/ 47 w 241"/>
                <a:gd name="T77" fmla="*/ 32 h 224"/>
                <a:gd name="T78" fmla="*/ 77 w 241"/>
                <a:gd name="T79" fmla="*/ 32 h 224"/>
                <a:gd name="T80" fmla="*/ 69 w 241"/>
                <a:gd name="T81" fmla="*/ 24 h 224"/>
                <a:gd name="T82" fmla="*/ 77 w 241"/>
                <a:gd name="T83" fmla="*/ 15 h 224"/>
                <a:gd name="T84" fmla="*/ 85 w 241"/>
                <a:gd name="T85" fmla="*/ 24 h 224"/>
                <a:gd name="T86" fmla="*/ 77 w 241"/>
                <a:gd name="T87" fmla="*/ 3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24">
                  <a:moveTo>
                    <a:pt x="142" y="137"/>
                  </a:moveTo>
                  <a:cubicBezTo>
                    <a:pt x="153" y="126"/>
                    <a:pt x="155" y="110"/>
                    <a:pt x="150" y="97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26" y="121"/>
                    <a:pt x="116" y="121"/>
                    <a:pt x="110" y="115"/>
                  </a:cubicBezTo>
                  <a:cubicBezTo>
                    <a:pt x="104" y="108"/>
                    <a:pt x="104" y="98"/>
                    <a:pt x="110" y="92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14" y="70"/>
                    <a:pt x="99" y="73"/>
                    <a:pt x="88" y="83"/>
                  </a:cubicBezTo>
                  <a:cubicBezTo>
                    <a:pt x="78" y="93"/>
                    <a:pt x="75" y="107"/>
                    <a:pt x="78" y="120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0" y="198"/>
                    <a:pt x="0" y="203"/>
                    <a:pt x="3" y="206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21" y="223"/>
                    <a:pt x="23" y="224"/>
                    <a:pt x="25" y="224"/>
                  </a:cubicBezTo>
                  <a:cubicBezTo>
                    <a:pt x="27" y="224"/>
                    <a:pt x="29" y="223"/>
                    <a:pt x="30" y="222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8" y="150"/>
                    <a:pt x="132" y="147"/>
                    <a:pt x="142" y="137"/>
                  </a:cubicBezTo>
                  <a:close/>
                  <a:moveTo>
                    <a:pt x="27" y="206"/>
                  </a:moveTo>
                  <a:cubicBezTo>
                    <a:pt x="25" y="208"/>
                    <a:pt x="21" y="208"/>
                    <a:pt x="19" y="206"/>
                  </a:cubicBezTo>
                  <a:cubicBezTo>
                    <a:pt x="17" y="204"/>
                    <a:pt x="17" y="200"/>
                    <a:pt x="19" y="198"/>
                  </a:cubicBezTo>
                  <a:cubicBezTo>
                    <a:pt x="21" y="195"/>
                    <a:pt x="25" y="195"/>
                    <a:pt x="27" y="198"/>
                  </a:cubicBezTo>
                  <a:cubicBezTo>
                    <a:pt x="30" y="200"/>
                    <a:pt x="30" y="204"/>
                    <a:pt x="27" y="206"/>
                  </a:cubicBezTo>
                  <a:close/>
                  <a:moveTo>
                    <a:pt x="23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2"/>
                    <a:pt x="14" y="5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17" y="48"/>
                    <a:pt x="217" y="48"/>
                    <a:pt x="217" y="48"/>
                  </a:cubicBezTo>
                  <a:cubicBezTo>
                    <a:pt x="217" y="170"/>
                    <a:pt x="217" y="170"/>
                    <a:pt x="217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33" y="193"/>
                    <a:pt x="241" y="185"/>
                    <a:pt x="241" y="175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2"/>
                    <a:pt x="239" y="0"/>
                    <a:pt x="236" y="0"/>
                  </a:cubicBezTo>
                  <a:close/>
                  <a:moveTo>
                    <a:pt x="47" y="32"/>
                  </a:moveTo>
                  <a:cubicBezTo>
                    <a:pt x="42" y="32"/>
                    <a:pt x="39" y="28"/>
                    <a:pt x="39" y="24"/>
                  </a:cubicBezTo>
                  <a:cubicBezTo>
                    <a:pt x="39" y="19"/>
                    <a:pt x="42" y="15"/>
                    <a:pt x="47" y="15"/>
                  </a:cubicBezTo>
                  <a:cubicBezTo>
                    <a:pt x="52" y="15"/>
                    <a:pt x="55" y="19"/>
                    <a:pt x="55" y="24"/>
                  </a:cubicBezTo>
                  <a:cubicBezTo>
                    <a:pt x="55" y="28"/>
                    <a:pt x="52" y="32"/>
                    <a:pt x="47" y="32"/>
                  </a:cubicBezTo>
                  <a:close/>
                  <a:moveTo>
                    <a:pt x="77" y="32"/>
                  </a:moveTo>
                  <a:cubicBezTo>
                    <a:pt x="72" y="32"/>
                    <a:pt x="69" y="28"/>
                    <a:pt x="69" y="24"/>
                  </a:cubicBezTo>
                  <a:cubicBezTo>
                    <a:pt x="69" y="19"/>
                    <a:pt x="72" y="15"/>
                    <a:pt x="77" y="15"/>
                  </a:cubicBezTo>
                  <a:cubicBezTo>
                    <a:pt x="81" y="15"/>
                    <a:pt x="85" y="19"/>
                    <a:pt x="85" y="24"/>
                  </a:cubicBezTo>
                  <a:cubicBezTo>
                    <a:pt x="85" y="28"/>
                    <a:pt x="81" y="32"/>
                    <a:pt x="77" y="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1" name="Oval 30">
              <a:extLst>
                <a:ext uri="{FF2B5EF4-FFF2-40B4-BE49-F238E27FC236}">
                  <a16:creationId xmlns:a16="http://schemas.microsoft.com/office/drawing/2014/main" id="{4DA32D04-7195-42C7-B368-F263B69C15AA}"/>
                </a:ext>
              </a:extLst>
            </p:cNvPr>
            <p:cNvSpPr/>
            <p:nvPr/>
          </p:nvSpPr>
          <p:spPr>
            <a:xfrm>
              <a:off x="4402691" y="1682941"/>
              <a:ext cx="1123570" cy="1123571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01430">
                <a:defRPr/>
              </a:pPr>
              <a:endParaRPr lang="en-GB" sz="138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6B19BCBB-47B3-422B-9C90-C42EF1983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5461" y="200511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Oval 32">
              <a:extLst>
                <a:ext uri="{FF2B5EF4-FFF2-40B4-BE49-F238E27FC236}">
                  <a16:creationId xmlns:a16="http://schemas.microsoft.com/office/drawing/2014/main" id="{A48ACAC7-0494-4FF7-935A-3122CB73619C}"/>
                </a:ext>
              </a:extLst>
            </p:cNvPr>
            <p:cNvSpPr/>
            <p:nvPr/>
          </p:nvSpPr>
          <p:spPr>
            <a:xfrm>
              <a:off x="1901211" y="1701855"/>
              <a:ext cx="1123570" cy="112357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01430">
                <a:defRPr/>
              </a:pPr>
              <a:endParaRPr lang="en-GB" sz="138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BAECCCAC-5CF2-4916-8270-1153647E0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073" y="193137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Rectangle 34">
              <a:extLst>
                <a:ext uri="{FF2B5EF4-FFF2-40B4-BE49-F238E27FC236}">
                  <a16:creationId xmlns:a16="http://schemas.microsoft.com/office/drawing/2014/main" id="{FB185A22-09FB-4A54-BD13-59F82D99EF66}"/>
                </a:ext>
              </a:extLst>
            </p:cNvPr>
            <p:cNvSpPr/>
            <p:nvPr/>
          </p:nvSpPr>
          <p:spPr>
            <a:xfrm>
              <a:off x="2120244" y="3040153"/>
              <a:ext cx="685509" cy="392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01430">
                <a:defRPr/>
              </a:pPr>
              <a:r>
                <a:rPr lang="zh-CN" altLang="en-US" sz="183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rPr>
                <a:t>双方</a:t>
              </a:r>
              <a:endParaRPr lang="en-GB" sz="1839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5">
              <a:extLst>
                <a:ext uri="{FF2B5EF4-FFF2-40B4-BE49-F238E27FC236}">
                  <a16:creationId xmlns:a16="http://schemas.microsoft.com/office/drawing/2014/main" id="{00D2B479-D273-4F30-B72A-7F240CE019F1}"/>
                </a:ext>
              </a:extLst>
            </p:cNvPr>
            <p:cNvSpPr/>
            <p:nvPr/>
          </p:nvSpPr>
          <p:spPr>
            <a:xfrm>
              <a:off x="4498593" y="3024445"/>
              <a:ext cx="931770" cy="392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01430">
                <a:defRPr/>
              </a:pPr>
              <a:r>
                <a:rPr lang="zh-CN" altLang="en-US" sz="183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rPr>
                <a:t>倒计时</a:t>
              </a:r>
              <a:endParaRPr lang="en-GB" altLang="zh-CN" sz="1839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A97E02B7-4571-4A3E-BA66-46926C6E4FB1}"/>
                </a:ext>
              </a:extLst>
            </p:cNvPr>
            <p:cNvSpPr/>
            <p:nvPr/>
          </p:nvSpPr>
          <p:spPr>
            <a:xfrm>
              <a:off x="7043858" y="3020423"/>
              <a:ext cx="685509" cy="392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01430">
                <a:defRPr/>
              </a:pPr>
              <a:r>
                <a:rPr lang="zh-CN" altLang="en-US" sz="183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rPr>
                <a:t>按键</a:t>
              </a:r>
              <a:endParaRPr lang="en-GB" altLang="zh-CN" sz="1839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DC6E97F4-C9F8-401C-8F93-09380199A5A0}"/>
                </a:ext>
              </a:extLst>
            </p:cNvPr>
            <p:cNvSpPr/>
            <p:nvPr/>
          </p:nvSpPr>
          <p:spPr>
            <a:xfrm>
              <a:off x="9569318" y="3025954"/>
              <a:ext cx="685509" cy="392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zh-CN" altLang="en-US" sz="1839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  <a:sym typeface="+mn-lt"/>
                </a:rPr>
                <a:t>停止</a:t>
              </a:r>
              <a:endParaRPr lang="en-GB" altLang="zh-CN" sz="1839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C75D0051-B3B2-45CD-A30E-A13BF247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20" y="3891043"/>
              <a:ext cx="324127" cy="274609"/>
            </a:xfrm>
            <a:custGeom>
              <a:avLst/>
              <a:gdLst>
                <a:gd name="T0" fmla="*/ 179 w 188"/>
                <a:gd name="T1" fmla="*/ 10 h 159"/>
                <a:gd name="T2" fmla="*/ 145 w 188"/>
                <a:gd name="T3" fmla="*/ 10 h 159"/>
                <a:gd name="T4" fmla="*/ 65 w 188"/>
                <a:gd name="T5" fmla="*/ 90 h 159"/>
                <a:gd name="T6" fmla="*/ 43 w 188"/>
                <a:gd name="T7" fmla="*/ 69 h 159"/>
                <a:gd name="T8" fmla="*/ 9 w 188"/>
                <a:gd name="T9" fmla="*/ 69 h 159"/>
                <a:gd name="T10" fmla="*/ 9 w 188"/>
                <a:gd name="T11" fmla="*/ 103 h 159"/>
                <a:gd name="T12" fmla="*/ 65 w 188"/>
                <a:gd name="T13" fmla="*/ 159 h 159"/>
                <a:gd name="T14" fmla="*/ 179 w 188"/>
                <a:gd name="T15" fmla="*/ 44 h 159"/>
                <a:gd name="T16" fmla="*/ 179 w 188"/>
                <a:gd name="T17" fmla="*/ 1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59">
                  <a:moveTo>
                    <a:pt x="179" y="10"/>
                  </a:moveTo>
                  <a:cubicBezTo>
                    <a:pt x="170" y="0"/>
                    <a:pt x="154" y="0"/>
                    <a:pt x="145" y="1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4" y="59"/>
                    <a:pt x="19" y="59"/>
                    <a:pt x="9" y="69"/>
                  </a:cubicBezTo>
                  <a:cubicBezTo>
                    <a:pt x="0" y="78"/>
                    <a:pt x="0" y="94"/>
                    <a:pt x="9" y="103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8" y="35"/>
                    <a:pt x="188" y="19"/>
                    <a:pt x="179" y="10"/>
                  </a:cubicBezTo>
                  <a:close/>
                </a:path>
              </a:pathLst>
            </a:custGeom>
            <a:solidFill>
              <a:srgbClr val="1D1C22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77">
              <a:extLst>
                <a:ext uri="{FF2B5EF4-FFF2-40B4-BE49-F238E27FC236}">
                  <a16:creationId xmlns:a16="http://schemas.microsoft.com/office/drawing/2014/main" id="{0D4FBBB0-B654-4D94-9A17-5A71274C5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20" y="4852752"/>
              <a:ext cx="324127" cy="274609"/>
            </a:xfrm>
            <a:custGeom>
              <a:avLst/>
              <a:gdLst>
                <a:gd name="T0" fmla="*/ 179 w 188"/>
                <a:gd name="T1" fmla="*/ 10 h 159"/>
                <a:gd name="T2" fmla="*/ 145 w 188"/>
                <a:gd name="T3" fmla="*/ 10 h 159"/>
                <a:gd name="T4" fmla="*/ 65 w 188"/>
                <a:gd name="T5" fmla="*/ 90 h 159"/>
                <a:gd name="T6" fmla="*/ 43 w 188"/>
                <a:gd name="T7" fmla="*/ 69 h 159"/>
                <a:gd name="T8" fmla="*/ 9 w 188"/>
                <a:gd name="T9" fmla="*/ 69 h 159"/>
                <a:gd name="T10" fmla="*/ 9 w 188"/>
                <a:gd name="T11" fmla="*/ 103 h 159"/>
                <a:gd name="T12" fmla="*/ 65 w 188"/>
                <a:gd name="T13" fmla="*/ 159 h 159"/>
                <a:gd name="T14" fmla="*/ 179 w 188"/>
                <a:gd name="T15" fmla="*/ 44 h 159"/>
                <a:gd name="T16" fmla="*/ 179 w 188"/>
                <a:gd name="T17" fmla="*/ 1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59">
                  <a:moveTo>
                    <a:pt x="179" y="10"/>
                  </a:moveTo>
                  <a:cubicBezTo>
                    <a:pt x="170" y="0"/>
                    <a:pt x="154" y="0"/>
                    <a:pt x="145" y="1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4" y="59"/>
                    <a:pt x="19" y="59"/>
                    <a:pt x="9" y="69"/>
                  </a:cubicBezTo>
                  <a:cubicBezTo>
                    <a:pt x="0" y="78"/>
                    <a:pt x="0" y="94"/>
                    <a:pt x="9" y="103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8" y="35"/>
                    <a:pt x="188" y="19"/>
                    <a:pt x="179" y="10"/>
                  </a:cubicBezTo>
                  <a:close/>
                </a:path>
              </a:pathLst>
            </a:custGeom>
            <a:solidFill>
              <a:srgbClr val="1D1C22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EDA32F57-3409-41BD-9BF1-19B962D0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693" y="3891043"/>
              <a:ext cx="324127" cy="274609"/>
            </a:xfrm>
            <a:custGeom>
              <a:avLst/>
              <a:gdLst>
                <a:gd name="T0" fmla="*/ 179 w 188"/>
                <a:gd name="T1" fmla="*/ 10 h 159"/>
                <a:gd name="T2" fmla="*/ 145 w 188"/>
                <a:gd name="T3" fmla="*/ 10 h 159"/>
                <a:gd name="T4" fmla="*/ 65 w 188"/>
                <a:gd name="T5" fmla="*/ 90 h 159"/>
                <a:gd name="T6" fmla="*/ 43 w 188"/>
                <a:gd name="T7" fmla="*/ 69 h 159"/>
                <a:gd name="T8" fmla="*/ 9 w 188"/>
                <a:gd name="T9" fmla="*/ 69 h 159"/>
                <a:gd name="T10" fmla="*/ 9 w 188"/>
                <a:gd name="T11" fmla="*/ 103 h 159"/>
                <a:gd name="T12" fmla="*/ 65 w 188"/>
                <a:gd name="T13" fmla="*/ 159 h 159"/>
                <a:gd name="T14" fmla="*/ 179 w 188"/>
                <a:gd name="T15" fmla="*/ 44 h 159"/>
                <a:gd name="T16" fmla="*/ 179 w 188"/>
                <a:gd name="T17" fmla="*/ 1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59">
                  <a:moveTo>
                    <a:pt x="179" y="10"/>
                  </a:moveTo>
                  <a:cubicBezTo>
                    <a:pt x="170" y="0"/>
                    <a:pt x="154" y="0"/>
                    <a:pt x="145" y="1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4" y="59"/>
                    <a:pt x="19" y="59"/>
                    <a:pt x="9" y="69"/>
                  </a:cubicBezTo>
                  <a:cubicBezTo>
                    <a:pt x="0" y="78"/>
                    <a:pt x="0" y="94"/>
                    <a:pt x="9" y="103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8" y="35"/>
                    <a:pt x="188" y="19"/>
                    <a:pt x="179" y="10"/>
                  </a:cubicBezTo>
                  <a:close/>
                </a:path>
              </a:pathLst>
            </a:custGeom>
            <a:solidFill>
              <a:srgbClr val="1D1C22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77E92B45-EEC4-4BDD-A024-5154CF51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693" y="4852752"/>
              <a:ext cx="324127" cy="274609"/>
            </a:xfrm>
            <a:custGeom>
              <a:avLst/>
              <a:gdLst>
                <a:gd name="T0" fmla="*/ 179 w 188"/>
                <a:gd name="T1" fmla="*/ 10 h 159"/>
                <a:gd name="T2" fmla="*/ 145 w 188"/>
                <a:gd name="T3" fmla="*/ 10 h 159"/>
                <a:gd name="T4" fmla="*/ 65 w 188"/>
                <a:gd name="T5" fmla="*/ 90 h 159"/>
                <a:gd name="T6" fmla="*/ 43 w 188"/>
                <a:gd name="T7" fmla="*/ 69 h 159"/>
                <a:gd name="T8" fmla="*/ 9 w 188"/>
                <a:gd name="T9" fmla="*/ 69 h 159"/>
                <a:gd name="T10" fmla="*/ 9 w 188"/>
                <a:gd name="T11" fmla="*/ 103 h 159"/>
                <a:gd name="T12" fmla="*/ 65 w 188"/>
                <a:gd name="T13" fmla="*/ 159 h 159"/>
                <a:gd name="T14" fmla="*/ 179 w 188"/>
                <a:gd name="T15" fmla="*/ 44 h 159"/>
                <a:gd name="T16" fmla="*/ 179 w 188"/>
                <a:gd name="T17" fmla="*/ 1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59">
                  <a:moveTo>
                    <a:pt x="179" y="10"/>
                  </a:moveTo>
                  <a:cubicBezTo>
                    <a:pt x="170" y="0"/>
                    <a:pt x="154" y="0"/>
                    <a:pt x="145" y="1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4" y="59"/>
                    <a:pt x="19" y="59"/>
                    <a:pt x="9" y="69"/>
                  </a:cubicBezTo>
                  <a:cubicBezTo>
                    <a:pt x="0" y="78"/>
                    <a:pt x="0" y="94"/>
                    <a:pt x="9" y="103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8" y="35"/>
                    <a:pt x="188" y="19"/>
                    <a:pt x="179" y="10"/>
                  </a:cubicBezTo>
                  <a:close/>
                </a:path>
              </a:pathLst>
            </a:custGeom>
            <a:solidFill>
              <a:srgbClr val="1D1C22"/>
            </a:solidFill>
            <a:ln>
              <a:noFill/>
            </a:ln>
            <a:extLst/>
          </p:spPr>
          <p:txBody>
            <a:bodyPr vert="horz" wrap="square" lIns="60070" tIns="30035" rIns="60070" bIns="30035" numCol="1" anchor="t" anchorCtr="0" compatLnSpc="1">
              <a:prstTxWarp prst="textNoShape">
                <a:avLst/>
              </a:prstTxWarp>
            </a:bodyPr>
            <a:lstStyle/>
            <a:p>
              <a:pPr defTabSz="1201430">
                <a:defRPr/>
              </a:pPr>
              <a:endParaRPr lang="en-GB" sz="1380" kern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2BCD3CD-FBBC-4FFA-B1EA-29B7EEC465DF}"/>
              </a:ext>
            </a:extLst>
          </p:cNvPr>
          <p:cNvSpPr txBox="1"/>
          <p:nvPr/>
        </p:nvSpPr>
        <p:spPr>
          <a:xfrm>
            <a:off x="2050088" y="3926859"/>
            <a:ext cx="3562641" cy="6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14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Hiragino Sans GB W3" charset="-122"/>
              </a:rPr>
              <a:t>甲乙双方的计时器为一个秒时钟，初始时间为三分钟，采用倒计时方式，通过按钮启动。</a:t>
            </a:r>
            <a:endParaRPr lang="en-US" altLang="zh-CN" sz="1314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Hiragino Sans GB W3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4903E4-50F5-482B-A070-45AD9B7D4FB7}"/>
              </a:ext>
            </a:extLst>
          </p:cNvPr>
          <p:cNvSpPr txBox="1"/>
          <p:nvPr/>
        </p:nvSpPr>
        <p:spPr>
          <a:xfrm>
            <a:off x="2050088" y="4847098"/>
            <a:ext cx="3562641" cy="96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14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Hiragino Sans GB W3" charset="-122"/>
              </a:rPr>
              <a:t>由本方控制对方，比如甲方走完一步棋后必须按一下甲方的按键，该按钮启动乙方倒计时；同理反之。</a:t>
            </a:r>
            <a:endParaRPr lang="en-US" altLang="zh-CN" sz="1314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Hiragino Sans GB W3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1763AF-D6E9-4EF2-B095-2F43A45C41DE}"/>
              </a:ext>
            </a:extLst>
          </p:cNvPr>
          <p:cNvSpPr txBox="1"/>
          <p:nvPr/>
        </p:nvSpPr>
        <p:spPr>
          <a:xfrm>
            <a:off x="7218510" y="3926859"/>
            <a:ext cx="3562641" cy="36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14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Hiragino Sans GB W3" charset="-122"/>
              </a:rPr>
              <a:t>超时发出报警判负</a:t>
            </a:r>
            <a:endParaRPr lang="en-US" altLang="zh-CN" sz="1314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Hiragino Sans GB W3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19ED29-CC5C-422E-A786-7C4EA8B40717}"/>
              </a:ext>
            </a:extLst>
          </p:cNvPr>
          <p:cNvSpPr txBox="1"/>
          <p:nvPr/>
        </p:nvSpPr>
        <p:spPr>
          <a:xfrm>
            <a:off x="7218510" y="4847098"/>
            <a:ext cx="3562641" cy="36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14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Hiragino Sans GB W3" charset="-122"/>
              </a:rPr>
              <a:t>附加功能：累计时间设置可以改变、裁判控制</a:t>
            </a:r>
            <a:endParaRPr lang="en-US" altLang="zh-CN" sz="1314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Hiragino Sans GB W3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678A4A-81BB-4303-8791-3357766F2239}"/>
              </a:ext>
            </a:extLst>
          </p:cNvPr>
          <p:cNvSpPr/>
          <p:nvPr/>
        </p:nvSpPr>
        <p:spPr>
          <a:xfrm>
            <a:off x="4964379" y="397587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B1E9C5-F6B7-4C6A-BAB5-90C7A09F6F28}"/>
              </a:ext>
            </a:extLst>
          </p:cNvPr>
          <p:cNvSpPr txBox="1"/>
          <p:nvPr/>
        </p:nvSpPr>
        <p:spPr>
          <a:xfrm>
            <a:off x="5346810" y="724803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实验要求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884C40-85BB-48DF-B72E-03EF8569CE61}"/>
              </a:ext>
            </a:extLst>
          </p:cNvPr>
          <p:cNvSpPr txBox="1"/>
          <p:nvPr/>
        </p:nvSpPr>
        <p:spPr>
          <a:xfrm>
            <a:off x="4266290" y="513179"/>
            <a:ext cx="954107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千图PPT彼岸天：ID 8661124库_组合 3">
            <a:extLst>
              <a:ext uri="{FF2B5EF4-FFF2-40B4-BE49-F238E27FC236}">
                <a16:creationId xmlns:a16="http://schemas.microsoft.com/office/drawing/2014/main" id="{70FBB629-EE7B-4015-B001-D6FC8DD1DC6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9016" y="1942500"/>
            <a:ext cx="726003" cy="726003"/>
            <a:chOff x="2039016" y="1942500"/>
            <a:chExt cx="726003" cy="726003"/>
          </a:xfrm>
        </p:grpSpPr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0DDBD316-DBE1-4FB6-869B-8E6258A791DA}"/>
                </a:ext>
              </a:extLst>
            </p:cNvPr>
            <p:cNvSpPr/>
            <p:nvPr/>
          </p:nvSpPr>
          <p:spPr>
            <a:xfrm>
              <a:off x="2039016" y="1942500"/>
              <a:ext cx="726003" cy="726003"/>
            </a:xfrm>
            <a:prstGeom prst="roundRect">
              <a:avLst>
                <a:gd name="adj" fmla="val 4614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5">
              <a:extLst>
                <a:ext uri="{FF2B5EF4-FFF2-40B4-BE49-F238E27FC236}">
                  <a16:creationId xmlns:a16="http://schemas.microsoft.com/office/drawing/2014/main" id="{86E0FD64-947D-4506-9EA1-3758E9C6B3B0}"/>
                </a:ext>
              </a:extLst>
            </p:cNvPr>
            <p:cNvSpPr/>
            <p:nvPr/>
          </p:nvSpPr>
          <p:spPr>
            <a:xfrm>
              <a:off x="2238221" y="2144997"/>
              <a:ext cx="327593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8400" y="0"/>
                  </a:moveTo>
                  <a:cubicBezTo>
                    <a:pt x="3600" y="0"/>
                    <a:pt x="0" y="3946"/>
                    <a:pt x="0" y="8723"/>
                  </a:cubicBezTo>
                  <a:cubicBezTo>
                    <a:pt x="0" y="13500"/>
                    <a:pt x="3600" y="17238"/>
                    <a:pt x="8400" y="17238"/>
                  </a:cubicBezTo>
                  <a:cubicBezTo>
                    <a:pt x="10400" y="17238"/>
                    <a:pt x="12200" y="16615"/>
                    <a:pt x="13600" y="15369"/>
                  </a:cubicBezTo>
                  <a:cubicBezTo>
                    <a:pt x="13600" y="15369"/>
                    <a:pt x="13800" y="15577"/>
                    <a:pt x="13800" y="15785"/>
                  </a:cubicBezTo>
                  <a:cubicBezTo>
                    <a:pt x="19000" y="20977"/>
                    <a:pt x="19000" y="20977"/>
                    <a:pt x="19000" y="20977"/>
                  </a:cubicBezTo>
                  <a:cubicBezTo>
                    <a:pt x="19400" y="21392"/>
                    <a:pt x="19800" y="21600"/>
                    <a:pt x="20000" y="21600"/>
                  </a:cubicBezTo>
                  <a:cubicBezTo>
                    <a:pt x="20400" y="21600"/>
                    <a:pt x="20800" y="21392"/>
                    <a:pt x="21200" y="20977"/>
                  </a:cubicBezTo>
                  <a:cubicBezTo>
                    <a:pt x="21600" y="20562"/>
                    <a:pt x="21600" y="19523"/>
                    <a:pt x="21200" y="18900"/>
                  </a:cubicBezTo>
                  <a:cubicBezTo>
                    <a:pt x="16000" y="13500"/>
                    <a:pt x="16000" y="13500"/>
                    <a:pt x="16000" y="13500"/>
                  </a:cubicBezTo>
                  <a:cubicBezTo>
                    <a:pt x="15800" y="13500"/>
                    <a:pt x="15600" y="13292"/>
                    <a:pt x="15400" y="13292"/>
                  </a:cubicBezTo>
                  <a:cubicBezTo>
                    <a:pt x="16200" y="11838"/>
                    <a:pt x="16600" y="10385"/>
                    <a:pt x="16600" y="8723"/>
                  </a:cubicBezTo>
                  <a:cubicBezTo>
                    <a:pt x="16600" y="3946"/>
                    <a:pt x="13000" y="0"/>
                    <a:pt x="8400" y="0"/>
                  </a:cubicBezTo>
                  <a:close/>
                  <a:moveTo>
                    <a:pt x="8400" y="2700"/>
                  </a:moveTo>
                  <a:cubicBezTo>
                    <a:pt x="11600" y="2700"/>
                    <a:pt x="14200" y="5400"/>
                    <a:pt x="14200" y="8723"/>
                  </a:cubicBezTo>
                  <a:cubicBezTo>
                    <a:pt x="14200" y="9762"/>
                    <a:pt x="13800" y="10800"/>
                    <a:pt x="13200" y="11838"/>
                  </a:cubicBezTo>
                  <a:cubicBezTo>
                    <a:pt x="12800" y="12669"/>
                    <a:pt x="12800" y="12669"/>
                    <a:pt x="12800" y="12669"/>
                  </a:cubicBezTo>
                  <a:cubicBezTo>
                    <a:pt x="12000" y="13292"/>
                    <a:pt x="12000" y="13292"/>
                    <a:pt x="12000" y="13292"/>
                  </a:cubicBezTo>
                  <a:cubicBezTo>
                    <a:pt x="11000" y="14123"/>
                    <a:pt x="9600" y="14538"/>
                    <a:pt x="8400" y="14538"/>
                  </a:cubicBezTo>
                  <a:cubicBezTo>
                    <a:pt x="5200" y="14538"/>
                    <a:pt x="2600" y="12046"/>
                    <a:pt x="2600" y="8723"/>
                  </a:cubicBezTo>
                  <a:cubicBezTo>
                    <a:pt x="2600" y="5400"/>
                    <a:pt x="5200" y="2700"/>
                    <a:pt x="8400" y="27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千图PPT彼岸天：ID 8661124库_组合 16">
            <a:extLst>
              <a:ext uri="{FF2B5EF4-FFF2-40B4-BE49-F238E27FC236}">
                <a16:creationId xmlns:a16="http://schemas.microsoft.com/office/drawing/2014/main" id="{88D99390-F1F2-49CC-92D1-F37AA735B19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39016" y="3319554"/>
            <a:ext cx="726003" cy="726003"/>
            <a:chOff x="2039016" y="3319554"/>
            <a:chExt cx="726003" cy="726003"/>
          </a:xfrm>
        </p:grpSpPr>
        <p:sp>
          <p:nvSpPr>
            <p:cNvPr id="30" name="Rectangle: Rounded Corners 17">
              <a:extLst>
                <a:ext uri="{FF2B5EF4-FFF2-40B4-BE49-F238E27FC236}">
                  <a16:creationId xmlns:a16="http://schemas.microsoft.com/office/drawing/2014/main" id="{5525D415-513A-4B09-90A5-9E5F7FFAC80D}"/>
                </a:ext>
              </a:extLst>
            </p:cNvPr>
            <p:cNvSpPr/>
            <p:nvPr/>
          </p:nvSpPr>
          <p:spPr>
            <a:xfrm>
              <a:off x="2039016" y="3319554"/>
              <a:ext cx="726003" cy="726003"/>
            </a:xfrm>
            <a:prstGeom prst="roundRect">
              <a:avLst>
                <a:gd name="adj" fmla="val 4614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B35F9F3A-9D10-43AC-A11B-84F24E35B9E5}"/>
                </a:ext>
              </a:extLst>
            </p:cNvPr>
            <p:cNvSpPr/>
            <p:nvPr/>
          </p:nvSpPr>
          <p:spPr>
            <a:xfrm>
              <a:off x="2238221" y="3508308"/>
              <a:ext cx="327593" cy="34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10665" y="9681"/>
                  </a:moveTo>
                  <a:cubicBezTo>
                    <a:pt x="10079" y="14119"/>
                    <a:pt x="7081" y="15033"/>
                    <a:pt x="7081" y="18117"/>
                  </a:cubicBezTo>
                  <a:cubicBezTo>
                    <a:pt x="7081" y="20023"/>
                    <a:pt x="8782" y="21567"/>
                    <a:pt x="10799" y="21567"/>
                  </a:cubicBezTo>
                  <a:cubicBezTo>
                    <a:pt x="12818" y="21567"/>
                    <a:pt x="14519" y="20023"/>
                    <a:pt x="14519" y="18117"/>
                  </a:cubicBezTo>
                  <a:cubicBezTo>
                    <a:pt x="14519" y="15033"/>
                    <a:pt x="11521" y="14119"/>
                    <a:pt x="10935" y="9681"/>
                  </a:cubicBezTo>
                  <a:cubicBezTo>
                    <a:pt x="10917" y="9547"/>
                    <a:pt x="10683" y="9547"/>
                    <a:pt x="10665" y="9681"/>
                  </a:cubicBezTo>
                  <a:close/>
                  <a:moveTo>
                    <a:pt x="18015" y="101"/>
                  </a:moveTo>
                  <a:cubicBezTo>
                    <a:pt x="17997" y="-33"/>
                    <a:pt x="17762" y="-33"/>
                    <a:pt x="17744" y="101"/>
                  </a:cubicBezTo>
                  <a:cubicBezTo>
                    <a:pt x="17159" y="4539"/>
                    <a:pt x="14160" y="5453"/>
                    <a:pt x="14160" y="8537"/>
                  </a:cubicBezTo>
                  <a:cubicBezTo>
                    <a:pt x="14160" y="10442"/>
                    <a:pt x="15863" y="11987"/>
                    <a:pt x="17880" y="11987"/>
                  </a:cubicBezTo>
                  <a:cubicBezTo>
                    <a:pt x="19897" y="11987"/>
                    <a:pt x="21600" y="10442"/>
                    <a:pt x="21600" y="8537"/>
                  </a:cubicBezTo>
                  <a:cubicBezTo>
                    <a:pt x="21600" y="5453"/>
                    <a:pt x="18602" y="4539"/>
                    <a:pt x="18015" y="101"/>
                  </a:cubicBezTo>
                  <a:close/>
                  <a:moveTo>
                    <a:pt x="3856" y="101"/>
                  </a:moveTo>
                  <a:cubicBezTo>
                    <a:pt x="3838" y="-33"/>
                    <a:pt x="3603" y="-33"/>
                    <a:pt x="3586" y="101"/>
                  </a:cubicBezTo>
                  <a:cubicBezTo>
                    <a:pt x="2999" y="4539"/>
                    <a:pt x="0" y="5453"/>
                    <a:pt x="0" y="8537"/>
                  </a:cubicBezTo>
                  <a:cubicBezTo>
                    <a:pt x="0" y="10442"/>
                    <a:pt x="1703" y="11987"/>
                    <a:pt x="3720" y="11987"/>
                  </a:cubicBezTo>
                  <a:cubicBezTo>
                    <a:pt x="5739" y="11987"/>
                    <a:pt x="7440" y="10442"/>
                    <a:pt x="7440" y="8537"/>
                  </a:cubicBezTo>
                  <a:cubicBezTo>
                    <a:pt x="7440" y="5453"/>
                    <a:pt x="4442" y="4539"/>
                    <a:pt x="3856" y="10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千图PPT彼岸天：ID 8661124库_组合 19">
            <a:extLst>
              <a:ext uri="{FF2B5EF4-FFF2-40B4-BE49-F238E27FC236}">
                <a16:creationId xmlns:a16="http://schemas.microsoft.com/office/drawing/2014/main" id="{4B5E237D-917A-4A41-8753-61CF1197C0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039016" y="4696608"/>
            <a:ext cx="726003" cy="726003"/>
            <a:chOff x="2039016" y="4696608"/>
            <a:chExt cx="726003" cy="726003"/>
          </a:xfrm>
        </p:grpSpPr>
        <p:sp>
          <p:nvSpPr>
            <p:cNvPr id="28" name="Rectangle: Rounded Corners 20">
              <a:extLst>
                <a:ext uri="{FF2B5EF4-FFF2-40B4-BE49-F238E27FC236}">
                  <a16:creationId xmlns:a16="http://schemas.microsoft.com/office/drawing/2014/main" id="{30C763DA-C5D7-413C-831F-3F3EF264FCBA}"/>
                </a:ext>
              </a:extLst>
            </p:cNvPr>
            <p:cNvSpPr/>
            <p:nvPr/>
          </p:nvSpPr>
          <p:spPr>
            <a:xfrm>
              <a:off x="2039016" y="4696608"/>
              <a:ext cx="726003" cy="726003"/>
            </a:xfrm>
            <a:prstGeom prst="roundRect">
              <a:avLst>
                <a:gd name="adj" fmla="val 4614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1">
              <a:extLst>
                <a:ext uri="{FF2B5EF4-FFF2-40B4-BE49-F238E27FC236}">
                  <a16:creationId xmlns:a16="http://schemas.microsoft.com/office/drawing/2014/main" id="{F2DADE18-66D0-4203-B0F6-66C65D7D7909}"/>
                </a:ext>
              </a:extLst>
            </p:cNvPr>
            <p:cNvSpPr/>
            <p:nvPr/>
          </p:nvSpPr>
          <p:spPr>
            <a:xfrm>
              <a:off x="2238221" y="4895801"/>
              <a:ext cx="327593" cy="3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千图PPT彼岸天：ID 8661124库_组合 22">
            <a:extLst>
              <a:ext uri="{FF2B5EF4-FFF2-40B4-BE49-F238E27FC236}">
                <a16:creationId xmlns:a16="http://schemas.microsoft.com/office/drawing/2014/main" id="{4CDABC1E-8245-4A62-8B8A-9CDF67AEA0E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597920" y="1942500"/>
            <a:ext cx="726003" cy="726003"/>
            <a:chOff x="6597920" y="1942500"/>
            <a:chExt cx="726003" cy="726003"/>
          </a:xfrm>
        </p:grpSpPr>
        <p:sp>
          <p:nvSpPr>
            <p:cNvPr id="26" name="Rectangle: Rounded Corners 23">
              <a:extLst>
                <a:ext uri="{FF2B5EF4-FFF2-40B4-BE49-F238E27FC236}">
                  <a16:creationId xmlns:a16="http://schemas.microsoft.com/office/drawing/2014/main" id="{DF5335FB-BFE9-435D-A2B2-96C9CEAD1FD4}"/>
                </a:ext>
              </a:extLst>
            </p:cNvPr>
            <p:cNvSpPr/>
            <p:nvPr/>
          </p:nvSpPr>
          <p:spPr>
            <a:xfrm>
              <a:off x="6597920" y="1942500"/>
              <a:ext cx="726003" cy="726003"/>
            </a:xfrm>
            <a:prstGeom prst="roundRect">
              <a:avLst>
                <a:gd name="adj" fmla="val 4614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4">
              <a:extLst>
                <a:ext uri="{FF2B5EF4-FFF2-40B4-BE49-F238E27FC236}">
                  <a16:creationId xmlns:a16="http://schemas.microsoft.com/office/drawing/2014/main" id="{05EC1F5D-A9F4-40A6-ABBE-32467142C8E5}"/>
                </a:ext>
              </a:extLst>
            </p:cNvPr>
            <p:cNvSpPr/>
            <p:nvPr/>
          </p:nvSpPr>
          <p:spPr>
            <a:xfrm>
              <a:off x="6785166" y="2139939"/>
              <a:ext cx="351510" cy="3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272" y="0"/>
                  </a:moveTo>
                  <a:cubicBezTo>
                    <a:pt x="3474" y="0"/>
                    <a:pt x="2800" y="302"/>
                    <a:pt x="2235" y="908"/>
                  </a:cubicBezTo>
                  <a:cubicBezTo>
                    <a:pt x="1671" y="1514"/>
                    <a:pt x="1389" y="2237"/>
                    <a:pt x="1389" y="3094"/>
                  </a:cubicBezTo>
                  <a:cubicBezTo>
                    <a:pt x="1389" y="3950"/>
                    <a:pt x="1671" y="4688"/>
                    <a:pt x="2235" y="5294"/>
                  </a:cubicBezTo>
                  <a:cubicBezTo>
                    <a:pt x="2801" y="5899"/>
                    <a:pt x="3474" y="6202"/>
                    <a:pt x="4272" y="6202"/>
                  </a:cubicBezTo>
                  <a:cubicBezTo>
                    <a:pt x="5071" y="6202"/>
                    <a:pt x="5758" y="5899"/>
                    <a:pt x="6322" y="5294"/>
                  </a:cubicBezTo>
                  <a:cubicBezTo>
                    <a:pt x="6888" y="4688"/>
                    <a:pt x="7169" y="3950"/>
                    <a:pt x="7169" y="3094"/>
                  </a:cubicBezTo>
                  <a:cubicBezTo>
                    <a:pt x="7169" y="2238"/>
                    <a:pt x="6888" y="1514"/>
                    <a:pt x="6322" y="908"/>
                  </a:cubicBezTo>
                  <a:cubicBezTo>
                    <a:pt x="5758" y="302"/>
                    <a:pt x="5071" y="0"/>
                    <a:pt x="4272" y="0"/>
                  </a:cubicBezTo>
                  <a:close/>
                  <a:moveTo>
                    <a:pt x="17274" y="0"/>
                  </a:moveTo>
                  <a:cubicBezTo>
                    <a:pt x="16476" y="0"/>
                    <a:pt x="15789" y="302"/>
                    <a:pt x="15224" y="908"/>
                  </a:cubicBezTo>
                  <a:cubicBezTo>
                    <a:pt x="14660" y="1514"/>
                    <a:pt x="14377" y="2237"/>
                    <a:pt x="14378" y="3094"/>
                  </a:cubicBezTo>
                  <a:cubicBezTo>
                    <a:pt x="14378" y="3950"/>
                    <a:pt x="14660" y="4688"/>
                    <a:pt x="15224" y="5294"/>
                  </a:cubicBezTo>
                  <a:cubicBezTo>
                    <a:pt x="15789" y="5899"/>
                    <a:pt x="16476" y="6202"/>
                    <a:pt x="17274" y="6202"/>
                  </a:cubicBezTo>
                  <a:cubicBezTo>
                    <a:pt x="18072" y="6202"/>
                    <a:pt x="18747" y="5899"/>
                    <a:pt x="19311" y="5294"/>
                  </a:cubicBezTo>
                  <a:cubicBezTo>
                    <a:pt x="19876" y="4688"/>
                    <a:pt x="20158" y="3950"/>
                    <a:pt x="20158" y="3094"/>
                  </a:cubicBezTo>
                  <a:cubicBezTo>
                    <a:pt x="20158" y="2238"/>
                    <a:pt x="19876" y="1514"/>
                    <a:pt x="19311" y="908"/>
                  </a:cubicBezTo>
                  <a:cubicBezTo>
                    <a:pt x="18747" y="302"/>
                    <a:pt x="18072" y="0"/>
                    <a:pt x="17274" y="0"/>
                  </a:cubicBezTo>
                  <a:close/>
                  <a:moveTo>
                    <a:pt x="10740" y="2966"/>
                  </a:moveTo>
                  <a:cubicBezTo>
                    <a:pt x="9543" y="2966"/>
                    <a:pt x="8532" y="3420"/>
                    <a:pt x="7685" y="4329"/>
                  </a:cubicBezTo>
                  <a:cubicBezTo>
                    <a:pt x="6838" y="5237"/>
                    <a:pt x="6415" y="6336"/>
                    <a:pt x="6415" y="7621"/>
                  </a:cubicBezTo>
                  <a:cubicBezTo>
                    <a:pt x="6415" y="8906"/>
                    <a:pt x="6838" y="10005"/>
                    <a:pt x="7685" y="10914"/>
                  </a:cubicBezTo>
                  <a:cubicBezTo>
                    <a:pt x="8532" y="11823"/>
                    <a:pt x="9543" y="12276"/>
                    <a:pt x="10740" y="12276"/>
                  </a:cubicBezTo>
                  <a:cubicBezTo>
                    <a:pt x="11938" y="12276"/>
                    <a:pt x="12962" y="11823"/>
                    <a:pt x="13809" y="10914"/>
                  </a:cubicBezTo>
                  <a:cubicBezTo>
                    <a:pt x="14656" y="10005"/>
                    <a:pt x="15079" y="8906"/>
                    <a:pt x="15079" y="7621"/>
                  </a:cubicBezTo>
                  <a:cubicBezTo>
                    <a:pt x="15079" y="6336"/>
                    <a:pt x="14656" y="5237"/>
                    <a:pt x="13809" y="4329"/>
                  </a:cubicBezTo>
                  <a:cubicBezTo>
                    <a:pt x="12962" y="3419"/>
                    <a:pt x="11938" y="2966"/>
                    <a:pt x="10740" y="2966"/>
                  </a:cubicBezTo>
                  <a:close/>
                  <a:moveTo>
                    <a:pt x="1402" y="6131"/>
                  </a:moveTo>
                  <a:cubicBezTo>
                    <a:pt x="469" y="6131"/>
                    <a:pt x="0" y="7551"/>
                    <a:pt x="0" y="10403"/>
                  </a:cubicBezTo>
                  <a:cubicBezTo>
                    <a:pt x="0" y="11033"/>
                    <a:pt x="214" y="11523"/>
                    <a:pt x="635" y="11850"/>
                  </a:cubicBezTo>
                  <a:cubicBezTo>
                    <a:pt x="1057" y="12177"/>
                    <a:pt x="1578" y="12333"/>
                    <a:pt x="2196" y="12333"/>
                  </a:cubicBezTo>
                  <a:lnTo>
                    <a:pt x="3704" y="12333"/>
                  </a:lnTo>
                  <a:cubicBezTo>
                    <a:pt x="4479" y="11339"/>
                    <a:pt x="5472" y="10826"/>
                    <a:pt x="6693" y="10786"/>
                  </a:cubicBezTo>
                  <a:cubicBezTo>
                    <a:pt x="6082" y="9840"/>
                    <a:pt x="5780" y="8801"/>
                    <a:pt x="5780" y="7678"/>
                  </a:cubicBezTo>
                  <a:cubicBezTo>
                    <a:pt x="5780" y="7444"/>
                    <a:pt x="5795" y="7182"/>
                    <a:pt x="5833" y="6883"/>
                  </a:cubicBezTo>
                  <a:cubicBezTo>
                    <a:pt x="5336" y="7069"/>
                    <a:pt x="4843" y="7167"/>
                    <a:pt x="4338" y="7167"/>
                  </a:cubicBezTo>
                  <a:cubicBezTo>
                    <a:pt x="3894" y="7167"/>
                    <a:pt x="3441" y="7071"/>
                    <a:pt x="2989" y="6897"/>
                  </a:cubicBezTo>
                  <a:cubicBezTo>
                    <a:pt x="2538" y="6724"/>
                    <a:pt x="2174" y="6556"/>
                    <a:pt x="1891" y="6386"/>
                  </a:cubicBezTo>
                  <a:cubicBezTo>
                    <a:pt x="1609" y="6216"/>
                    <a:pt x="1448" y="6131"/>
                    <a:pt x="1402" y="6131"/>
                  </a:cubicBezTo>
                  <a:close/>
                  <a:moveTo>
                    <a:pt x="20197" y="6131"/>
                  </a:moveTo>
                  <a:cubicBezTo>
                    <a:pt x="20153" y="6131"/>
                    <a:pt x="19990" y="6216"/>
                    <a:pt x="19708" y="6386"/>
                  </a:cubicBezTo>
                  <a:cubicBezTo>
                    <a:pt x="19426" y="6556"/>
                    <a:pt x="19062" y="6724"/>
                    <a:pt x="18610" y="6897"/>
                  </a:cubicBezTo>
                  <a:cubicBezTo>
                    <a:pt x="18159" y="7071"/>
                    <a:pt x="17706" y="7167"/>
                    <a:pt x="17261" y="7167"/>
                  </a:cubicBezTo>
                  <a:cubicBezTo>
                    <a:pt x="16757" y="7167"/>
                    <a:pt x="16251" y="7069"/>
                    <a:pt x="15753" y="6883"/>
                  </a:cubicBezTo>
                  <a:cubicBezTo>
                    <a:pt x="15791" y="7182"/>
                    <a:pt x="15819" y="7444"/>
                    <a:pt x="15819" y="7678"/>
                  </a:cubicBezTo>
                  <a:cubicBezTo>
                    <a:pt x="15819" y="8801"/>
                    <a:pt x="15516" y="9840"/>
                    <a:pt x="14907" y="10786"/>
                  </a:cubicBezTo>
                  <a:cubicBezTo>
                    <a:pt x="16126" y="10826"/>
                    <a:pt x="17120" y="11338"/>
                    <a:pt x="17896" y="12333"/>
                  </a:cubicBezTo>
                  <a:lnTo>
                    <a:pt x="19404" y="12333"/>
                  </a:lnTo>
                  <a:cubicBezTo>
                    <a:pt x="20021" y="12333"/>
                    <a:pt x="20543" y="12177"/>
                    <a:pt x="20964" y="11850"/>
                  </a:cubicBezTo>
                  <a:cubicBezTo>
                    <a:pt x="21386" y="11523"/>
                    <a:pt x="21599" y="11033"/>
                    <a:pt x="21599" y="10403"/>
                  </a:cubicBezTo>
                  <a:cubicBezTo>
                    <a:pt x="21600" y="7551"/>
                    <a:pt x="21131" y="6131"/>
                    <a:pt x="20197" y="6131"/>
                  </a:cubicBezTo>
                  <a:close/>
                  <a:moveTo>
                    <a:pt x="6852" y="11524"/>
                  </a:moveTo>
                  <a:cubicBezTo>
                    <a:pt x="6392" y="11524"/>
                    <a:pt x="5975" y="11604"/>
                    <a:pt x="5595" y="11765"/>
                  </a:cubicBezTo>
                  <a:cubicBezTo>
                    <a:pt x="5215" y="11927"/>
                    <a:pt x="4893" y="12147"/>
                    <a:pt x="4629" y="12418"/>
                  </a:cubicBezTo>
                  <a:cubicBezTo>
                    <a:pt x="4365" y="12688"/>
                    <a:pt x="4132" y="13014"/>
                    <a:pt x="3928" y="13397"/>
                  </a:cubicBezTo>
                  <a:cubicBezTo>
                    <a:pt x="3725" y="13781"/>
                    <a:pt x="3559" y="14171"/>
                    <a:pt x="3439" y="14575"/>
                  </a:cubicBezTo>
                  <a:cubicBezTo>
                    <a:pt x="3319" y="14979"/>
                    <a:pt x="3227" y="15422"/>
                    <a:pt x="3148" y="15895"/>
                  </a:cubicBezTo>
                  <a:cubicBezTo>
                    <a:pt x="3069" y="16367"/>
                    <a:pt x="3016" y="16807"/>
                    <a:pt x="2989" y="17215"/>
                  </a:cubicBezTo>
                  <a:cubicBezTo>
                    <a:pt x="2963" y="17623"/>
                    <a:pt x="2950" y="18035"/>
                    <a:pt x="2950" y="18464"/>
                  </a:cubicBezTo>
                  <a:cubicBezTo>
                    <a:pt x="2950" y="19432"/>
                    <a:pt x="3220" y="20201"/>
                    <a:pt x="3770" y="20763"/>
                  </a:cubicBezTo>
                  <a:cubicBezTo>
                    <a:pt x="4320" y="21324"/>
                    <a:pt x="5054" y="21600"/>
                    <a:pt x="5965" y="21600"/>
                  </a:cubicBezTo>
                  <a:lnTo>
                    <a:pt x="15832" y="21600"/>
                  </a:lnTo>
                  <a:cubicBezTo>
                    <a:pt x="16743" y="21600"/>
                    <a:pt x="17478" y="21324"/>
                    <a:pt x="18028" y="20763"/>
                  </a:cubicBezTo>
                  <a:cubicBezTo>
                    <a:pt x="18578" y="20201"/>
                    <a:pt x="18848" y="19432"/>
                    <a:pt x="18848" y="18464"/>
                  </a:cubicBezTo>
                  <a:cubicBezTo>
                    <a:pt x="18848" y="18035"/>
                    <a:pt x="18834" y="17623"/>
                    <a:pt x="18808" y="17215"/>
                  </a:cubicBezTo>
                  <a:cubicBezTo>
                    <a:pt x="18782" y="16807"/>
                    <a:pt x="18728" y="16367"/>
                    <a:pt x="18650" y="15895"/>
                  </a:cubicBezTo>
                  <a:cubicBezTo>
                    <a:pt x="18571" y="15422"/>
                    <a:pt x="18466" y="14979"/>
                    <a:pt x="18346" y="14575"/>
                  </a:cubicBezTo>
                  <a:cubicBezTo>
                    <a:pt x="18225" y="14171"/>
                    <a:pt x="18073" y="13781"/>
                    <a:pt x="17869" y="13397"/>
                  </a:cubicBezTo>
                  <a:cubicBezTo>
                    <a:pt x="17666" y="13014"/>
                    <a:pt x="17432" y="12689"/>
                    <a:pt x="17168" y="12418"/>
                  </a:cubicBezTo>
                  <a:cubicBezTo>
                    <a:pt x="16905" y="12147"/>
                    <a:pt x="16583" y="11927"/>
                    <a:pt x="16203" y="11765"/>
                  </a:cubicBezTo>
                  <a:cubicBezTo>
                    <a:pt x="15823" y="11604"/>
                    <a:pt x="15392" y="11524"/>
                    <a:pt x="14933" y="11524"/>
                  </a:cubicBezTo>
                  <a:cubicBezTo>
                    <a:pt x="14858" y="11524"/>
                    <a:pt x="14706" y="11606"/>
                    <a:pt x="14457" y="11779"/>
                  </a:cubicBezTo>
                  <a:cubicBezTo>
                    <a:pt x="14208" y="11953"/>
                    <a:pt x="13926" y="12148"/>
                    <a:pt x="13624" y="12361"/>
                  </a:cubicBezTo>
                  <a:cubicBezTo>
                    <a:pt x="13322" y="12575"/>
                    <a:pt x="12925" y="12770"/>
                    <a:pt x="12420" y="12943"/>
                  </a:cubicBezTo>
                  <a:cubicBezTo>
                    <a:pt x="11915" y="13117"/>
                    <a:pt x="11411" y="13213"/>
                    <a:pt x="10899" y="13213"/>
                  </a:cubicBezTo>
                  <a:cubicBezTo>
                    <a:pt x="10387" y="13213"/>
                    <a:pt x="9869" y="13117"/>
                    <a:pt x="9365" y="12943"/>
                  </a:cubicBezTo>
                  <a:cubicBezTo>
                    <a:pt x="8860" y="12770"/>
                    <a:pt x="8462" y="12575"/>
                    <a:pt x="8161" y="12361"/>
                  </a:cubicBezTo>
                  <a:cubicBezTo>
                    <a:pt x="7860" y="12148"/>
                    <a:pt x="7589" y="11953"/>
                    <a:pt x="7341" y="11779"/>
                  </a:cubicBezTo>
                  <a:cubicBezTo>
                    <a:pt x="7092" y="11606"/>
                    <a:pt x="6927" y="11524"/>
                    <a:pt x="6852" y="1152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千图PPT彼岸天：ID 8661124库_组合 25">
            <a:extLst>
              <a:ext uri="{FF2B5EF4-FFF2-40B4-BE49-F238E27FC236}">
                <a16:creationId xmlns:a16="http://schemas.microsoft.com/office/drawing/2014/main" id="{591A3DEF-9B72-4014-BF2A-306C9F4535C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597920" y="3329548"/>
            <a:ext cx="726003" cy="726003"/>
            <a:chOff x="6597920" y="3329548"/>
            <a:chExt cx="726003" cy="726003"/>
          </a:xfrm>
        </p:grpSpPr>
        <p:sp>
          <p:nvSpPr>
            <p:cNvPr id="24" name="Rectangle: Rounded Corners 26">
              <a:extLst>
                <a:ext uri="{FF2B5EF4-FFF2-40B4-BE49-F238E27FC236}">
                  <a16:creationId xmlns:a16="http://schemas.microsoft.com/office/drawing/2014/main" id="{30F5B604-468B-454C-BFE5-56942188990D}"/>
                </a:ext>
              </a:extLst>
            </p:cNvPr>
            <p:cNvSpPr/>
            <p:nvPr/>
          </p:nvSpPr>
          <p:spPr>
            <a:xfrm>
              <a:off x="6597920" y="3329548"/>
              <a:ext cx="726003" cy="726003"/>
            </a:xfrm>
            <a:prstGeom prst="roundRect">
              <a:avLst>
                <a:gd name="adj" fmla="val 4614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7">
              <a:extLst>
                <a:ext uri="{FF2B5EF4-FFF2-40B4-BE49-F238E27FC236}">
                  <a16:creationId xmlns:a16="http://schemas.microsoft.com/office/drawing/2014/main" id="{3B3B0B2B-D89D-4137-8988-25EE54840503}"/>
                </a:ext>
              </a:extLst>
            </p:cNvPr>
            <p:cNvSpPr/>
            <p:nvPr/>
          </p:nvSpPr>
          <p:spPr>
            <a:xfrm>
              <a:off x="6782069" y="3518630"/>
              <a:ext cx="357704" cy="35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89" y="16769"/>
                  </a:moveTo>
                  <a:lnTo>
                    <a:pt x="16743" y="18701"/>
                  </a:lnTo>
                  <a:cubicBezTo>
                    <a:pt x="16496" y="18931"/>
                    <a:pt x="16196" y="19045"/>
                    <a:pt x="15843" y="19045"/>
                  </a:cubicBezTo>
                  <a:cubicBezTo>
                    <a:pt x="15481" y="19045"/>
                    <a:pt x="15181" y="18926"/>
                    <a:pt x="14943" y="18688"/>
                  </a:cubicBezTo>
                  <a:lnTo>
                    <a:pt x="12217" y="15948"/>
                  </a:lnTo>
                  <a:cubicBezTo>
                    <a:pt x="11970" y="15702"/>
                    <a:pt x="11847" y="15401"/>
                    <a:pt x="11847" y="15049"/>
                  </a:cubicBezTo>
                  <a:cubicBezTo>
                    <a:pt x="11847" y="14678"/>
                    <a:pt x="11992" y="14356"/>
                    <a:pt x="12283" y="14082"/>
                  </a:cubicBezTo>
                  <a:cubicBezTo>
                    <a:pt x="12310" y="14109"/>
                    <a:pt x="12392" y="14193"/>
                    <a:pt x="12528" y="14334"/>
                  </a:cubicBezTo>
                  <a:cubicBezTo>
                    <a:pt x="12664" y="14475"/>
                    <a:pt x="12760" y="14570"/>
                    <a:pt x="12813" y="14618"/>
                  </a:cubicBezTo>
                  <a:cubicBezTo>
                    <a:pt x="12866" y="14667"/>
                    <a:pt x="12949" y="14733"/>
                    <a:pt x="13064" y="14817"/>
                  </a:cubicBezTo>
                  <a:cubicBezTo>
                    <a:pt x="13178" y="14901"/>
                    <a:pt x="13291" y="14958"/>
                    <a:pt x="13401" y="14989"/>
                  </a:cubicBezTo>
                  <a:cubicBezTo>
                    <a:pt x="13512" y="15020"/>
                    <a:pt x="13633" y="15035"/>
                    <a:pt x="13765" y="15035"/>
                  </a:cubicBezTo>
                  <a:cubicBezTo>
                    <a:pt x="14118" y="15035"/>
                    <a:pt x="14418" y="14911"/>
                    <a:pt x="14666" y="14665"/>
                  </a:cubicBezTo>
                  <a:cubicBezTo>
                    <a:pt x="14912" y="14418"/>
                    <a:pt x="15036" y="14118"/>
                    <a:pt x="15036" y="13765"/>
                  </a:cubicBezTo>
                  <a:cubicBezTo>
                    <a:pt x="15036" y="13633"/>
                    <a:pt x="15020" y="13512"/>
                    <a:pt x="14990" y="13401"/>
                  </a:cubicBezTo>
                  <a:cubicBezTo>
                    <a:pt x="14958" y="13291"/>
                    <a:pt x="14901" y="13178"/>
                    <a:pt x="14817" y="13063"/>
                  </a:cubicBezTo>
                  <a:cubicBezTo>
                    <a:pt x="14733" y="12949"/>
                    <a:pt x="14667" y="12865"/>
                    <a:pt x="14619" y="12812"/>
                  </a:cubicBezTo>
                  <a:cubicBezTo>
                    <a:pt x="14571" y="12760"/>
                    <a:pt x="14475" y="12664"/>
                    <a:pt x="14334" y="12527"/>
                  </a:cubicBezTo>
                  <a:cubicBezTo>
                    <a:pt x="14193" y="12391"/>
                    <a:pt x="14109" y="12309"/>
                    <a:pt x="14083" y="12283"/>
                  </a:cubicBezTo>
                  <a:cubicBezTo>
                    <a:pt x="14348" y="12000"/>
                    <a:pt x="14665" y="11859"/>
                    <a:pt x="15035" y="11859"/>
                  </a:cubicBezTo>
                  <a:cubicBezTo>
                    <a:pt x="15388" y="11859"/>
                    <a:pt x="15689" y="11982"/>
                    <a:pt x="15936" y="12230"/>
                  </a:cubicBezTo>
                  <a:lnTo>
                    <a:pt x="18688" y="14982"/>
                  </a:lnTo>
                  <a:cubicBezTo>
                    <a:pt x="18936" y="15230"/>
                    <a:pt x="19059" y="15530"/>
                    <a:pt x="19059" y="15883"/>
                  </a:cubicBezTo>
                  <a:cubicBezTo>
                    <a:pt x="19059" y="16227"/>
                    <a:pt x="18936" y="16523"/>
                    <a:pt x="18689" y="16769"/>
                  </a:cubicBezTo>
                  <a:cubicBezTo>
                    <a:pt x="18689" y="16769"/>
                    <a:pt x="18689" y="16769"/>
                    <a:pt x="18689" y="16769"/>
                  </a:cubicBezTo>
                  <a:close/>
                  <a:moveTo>
                    <a:pt x="9318" y="7518"/>
                  </a:moveTo>
                  <a:cubicBezTo>
                    <a:pt x="9292" y="7492"/>
                    <a:pt x="9210" y="7408"/>
                    <a:pt x="9073" y="7267"/>
                  </a:cubicBezTo>
                  <a:cubicBezTo>
                    <a:pt x="8936" y="7125"/>
                    <a:pt x="8841" y="7030"/>
                    <a:pt x="8789" y="6982"/>
                  </a:cubicBezTo>
                  <a:cubicBezTo>
                    <a:pt x="8736" y="6933"/>
                    <a:pt x="8652" y="6868"/>
                    <a:pt x="8537" y="6784"/>
                  </a:cubicBezTo>
                  <a:cubicBezTo>
                    <a:pt x="8422" y="6699"/>
                    <a:pt x="8310" y="6642"/>
                    <a:pt x="8199" y="6611"/>
                  </a:cubicBezTo>
                  <a:cubicBezTo>
                    <a:pt x="8089" y="6581"/>
                    <a:pt x="7968" y="6565"/>
                    <a:pt x="7835" y="6565"/>
                  </a:cubicBezTo>
                  <a:cubicBezTo>
                    <a:pt x="7482" y="6565"/>
                    <a:pt x="7183" y="6688"/>
                    <a:pt x="6936" y="6936"/>
                  </a:cubicBezTo>
                  <a:cubicBezTo>
                    <a:pt x="6688" y="7183"/>
                    <a:pt x="6565" y="7482"/>
                    <a:pt x="6565" y="7835"/>
                  </a:cubicBezTo>
                  <a:cubicBezTo>
                    <a:pt x="6565" y="7968"/>
                    <a:pt x="6581" y="8089"/>
                    <a:pt x="6611" y="8199"/>
                  </a:cubicBezTo>
                  <a:cubicBezTo>
                    <a:pt x="6642" y="8310"/>
                    <a:pt x="6699" y="8422"/>
                    <a:pt x="6784" y="8537"/>
                  </a:cubicBezTo>
                  <a:cubicBezTo>
                    <a:pt x="6867" y="8652"/>
                    <a:pt x="6933" y="8736"/>
                    <a:pt x="6982" y="8788"/>
                  </a:cubicBezTo>
                  <a:cubicBezTo>
                    <a:pt x="7030" y="8841"/>
                    <a:pt x="7125" y="8936"/>
                    <a:pt x="7266" y="9073"/>
                  </a:cubicBezTo>
                  <a:cubicBezTo>
                    <a:pt x="7407" y="9210"/>
                    <a:pt x="7491" y="9292"/>
                    <a:pt x="7518" y="9318"/>
                  </a:cubicBezTo>
                  <a:cubicBezTo>
                    <a:pt x="7253" y="9592"/>
                    <a:pt x="6935" y="9728"/>
                    <a:pt x="6565" y="9728"/>
                  </a:cubicBezTo>
                  <a:cubicBezTo>
                    <a:pt x="6203" y="9728"/>
                    <a:pt x="5903" y="9609"/>
                    <a:pt x="5665" y="9371"/>
                  </a:cubicBezTo>
                  <a:lnTo>
                    <a:pt x="2912" y="6618"/>
                  </a:lnTo>
                  <a:cubicBezTo>
                    <a:pt x="2665" y="6371"/>
                    <a:pt x="2541" y="6070"/>
                    <a:pt x="2541" y="5717"/>
                  </a:cubicBezTo>
                  <a:cubicBezTo>
                    <a:pt x="2541" y="5374"/>
                    <a:pt x="2664" y="5078"/>
                    <a:pt x="2912" y="4831"/>
                  </a:cubicBezTo>
                  <a:lnTo>
                    <a:pt x="4858" y="2898"/>
                  </a:lnTo>
                  <a:cubicBezTo>
                    <a:pt x="5113" y="2660"/>
                    <a:pt x="5414" y="2541"/>
                    <a:pt x="5758" y="2541"/>
                  </a:cubicBezTo>
                  <a:cubicBezTo>
                    <a:pt x="6110" y="2541"/>
                    <a:pt x="6411" y="2665"/>
                    <a:pt x="6657" y="2912"/>
                  </a:cubicBezTo>
                  <a:lnTo>
                    <a:pt x="9384" y="5652"/>
                  </a:lnTo>
                  <a:cubicBezTo>
                    <a:pt x="9631" y="5898"/>
                    <a:pt x="9754" y="6199"/>
                    <a:pt x="9754" y="6551"/>
                  </a:cubicBezTo>
                  <a:cubicBezTo>
                    <a:pt x="9754" y="6922"/>
                    <a:pt x="9609" y="7244"/>
                    <a:pt x="9318" y="7518"/>
                  </a:cubicBezTo>
                  <a:cubicBezTo>
                    <a:pt x="9318" y="7518"/>
                    <a:pt x="9318" y="7518"/>
                    <a:pt x="9318" y="7518"/>
                  </a:cubicBezTo>
                  <a:close/>
                  <a:moveTo>
                    <a:pt x="20488" y="13182"/>
                  </a:moveTo>
                  <a:lnTo>
                    <a:pt x="17735" y="10429"/>
                  </a:lnTo>
                  <a:cubicBezTo>
                    <a:pt x="16994" y="9688"/>
                    <a:pt x="16094" y="9318"/>
                    <a:pt x="15035" y="9318"/>
                  </a:cubicBezTo>
                  <a:cubicBezTo>
                    <a:pt x="13959" y="9318"/>
                    <a:pt x="13041" y="9706"/>
                    <a:pt x="12283" y="10482"/>
                  </a:cubicBezTo>
                  <a:lnTo>
                    <a:pt x="11118" y="9318"/>
                  </a:lnTo>
                  <a:cubicBezTo>
                    <a:pt x="11894" y="8559"/>
                    <a:pt x="12283" y="7637"/>
                    <a:pt x="12283" y="6551"/>
                  </a:cubicBezTo>
                  <a:cubicBezTo>
                    <a:pt x="12283" y="5492"/>
                    <a:pt x="11916" y="4597"/>
                    <a:pt x="11184" y="3865"/>
                  </a:cubicBezTo>
                  <a:lnTo>
                    <a:pt x="8457" y="1125"/>
                  </a:lnTo>
                  <a:cubicBezTo>
                    <a:pt x="7725" y="375"/>
                    <a:pt x="6825" y="0"/>
                    <a:pt x="5757" y="0"/>
                  </a:cubicBezTo>
                  <a:cubicBezTo>
                    <a:pt x="4698" y="0"/>
                    <a:pt x="3803" y="366"/>
                    <a:pt x="3071" y="1099"/>
                  </a:cubicBezTo>
                  <a:lnTo>
                    <a:pt x="1125" y="3031"/>
                  </a:lnTo>
                  <a:cubicBezTo>
                    <a:pt x="375" y="3764"/>
                    <a:pt x="0" y="4659"/>
                    <a:pt x="0" y="5717"/>
                  </a:cubicBezTo>
                  <a:cubicBezTo>
                    <a:pt x="0" y="6776"/>
                    <a:pt x="370" y="7677"/>
                    <a:pt x="1112" y="8418"/>
                  </a:cubicBezTo>
                  <a:lnTo>
                    <a:pt x="3865" y="11171"/>
                  </a:lnTo>
                  <a:cubicBezTo>
                    <a:pt x="4606" y="11912"/>
                    <a:pt x="5506" y="12283"/>
                    <a:pt x="6565" y="12283"/>
                  </a:cubicBezTo>
                  <a:cubicBezTo>
                    <a:pt x="7641" y="12283"/>
                    <a:pt x="8559" y="11894"/>
                    <a:pt x="9318" y="11118"/>
                  </a:cubicBezTo>
                  <a:lnTo>
                    <a:pt x="10482" y="12283"/>
                  </a:lnTo>
                  <a:cubicBezTo>
                    <a:pt x="9706" y="13041"/>
                    <a:pt x="9318" y="13963"/>
                    <a:pt x="9318" y="15049"/>
                  </a:cubicBezTo>
                  <a:cubicBezTo>
                    <a:pt x="9318" y="16108"/>
                    <a:pt x="9684" y="17003"/>
                    <a:pt x="10416" y="17735"/>
                  </a:cubicBezTo>
                  <a:lnTo>
                    <a:pt x="13143" y="20475"/>
                  </a:lnTo>
                  <a:cubicBezTo>
                    <a:pt x="13876" y="21225"/>
                    <a:pt x="14775" y="21600"/>
                    <a:pt x="15843" y="21600"/>
                  </a:cubicBezTo>
                  <a:cubicBezTo>
                    <a:pt x="16902" y="21600"/>
                    <a:pt x="17797" y="21234"/>
                    <a:pt x="18529" y="20501"/>
                  </a:cubicBezTo>
                  <a:lnTo>
                    <a:pt x="20475" y="18569"/>
                  </a:lnTo>
                  <a:cubicBezTo>
                    <a:pt x="21225" y="17836"/>
                    <a:pt x="21600" y="16941"/>
                    <a:pt x="21600" y="15883"/>
                  </a:cubicBezTo>
                  <a:cubicBezTo>
                    <a:pt x="21600" y="14824"/>
                    <a:pt x="21230" y="13924"/>
                    <a:pt x="20488" y="13182"/>
                  </a:cubicBezTo>
                  <a:cubicBezTo>
                    <a:pt x="20488" y="13182"/>
                    <a:pt x="20488" y="13182"/>
                    <a:pt x="20488" y="131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千图PPT彼岸天：ID 8661124库_组合 28">
            <a:extLst>
              <a:ext uri="{FF2B5EF4-FFF2-40B4-BE49-F238E27FC236}">
                <a16:creationId xmlns:a16="http://schemas.microsoft.com/office/drawing/2014/main" id="{DEE7D4C1-7755-45BF-B79F-BEA700268EB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597920" y="4695980"/>
            <a:ext cx="726003" cy="726003"/>
            <a:chOff x="6597920" y="4695980"/>
            <a:chExt cx="726003" cy="726003"/>
          </a:xfrm>
        </p:grpSpPr>
        <p:sp>
          <p:nvSpPr>
            <p:cNvPr id="22" name="Rectangle: Rounded Corners 29">
              <a:extLst>
                <a:ext uri="{FF2B5EF4-FFF2-40B4-BE49-F238E27FC236}">
                  <a16:creationId xmlns:a16="http://schemas.microsoft.com/office/drawing/2014/main" id="{3D049C6F-D891-4077-B03C-387A128C2B21}"/>
                </a:ext>
              </a:extLst>
            </p:cNvPr>
            <p:cNvSpPr/>
            <p:nvPr/>
          </p:nvSpPr>
          <p:spPr>
            <a:xfrm>
              <a:off x="6597920" y="4695980"/>
              <a:ext cx="726003" cy="726003"/>
            </a:xfrm>
            <a:prstGeom prst="roundRect">
              <a:avLst>
                <a:gd name="adj" fmla="val 4614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id="{9772C66B-C38F-487B-8CEC-E8E2EEBC7FE4}"/>
                </a:ext>
              </a:extLst>
            </p:cNvPr>
            <p:cNvSpPr/>
            <p:nvPr/>
          </p:nvSpPr>
          <p:spPr>
            <a:xfrm>
              <a:off x="6798897" y="4927100"/>
              <a:ext cx="324049" cy="26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1024" extrusionOk="0">
                  <a:moveTo>
                    <a:pt x="18800" y="1728"/>
                  </a:moveTo>
                  <a:cubicBezTo>
                    <a:pt x="16810" y="-576"/>
                    <a:pt x="13583" y="-576"/>
                    <a:pt x="11591" y="1728"/>
                  </a:cubicBezTo>
                  <a:lnTo>
                    <a:pt x="10239" y="3293"/>
                  </a:lnTo>
                  <a:lnTo>
                    <a:pt x="8887" y="1728"/>
                  </a:lnTo>
                  <a:cubicBezTo>
                    <a:pt x="6897" y="-576"/>
                    <a:pt x="3670" y="-576"/>
                    <a:pt x="1680" y="1728"/>
                  </a:cubicBezTo>
                  <a:cubicBezTo>
                    <a:pt x="-560" y="4320"/>
                    <a:pt x="-560" y="8522"/>
                    <a:pt x="1680" y="11115"/>
                  </a:cubicBezTo>
                  <a:lnTo>
                    <a:pt x="10239" y="21024"/>
                  </a:lnTo>
                  <a:lnTo>
                    <a:pt x="18800" y="11115"/>
                  </a:lnTo>
                  <a:cubicBezTo>
                    <a:pt x="21040" y="8522"/>
                    <a:pt x="21040" y="4320"/>
                    <a:pt x="18800" y="172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9" name="išľíďè">
            <a:extLst>
              <a:ext uri="{FF2B5EF4-FFF2-40B4-BE49-F238E27FC236}">
                <a16:creationId xmlns:a16="http://schemas.microsoft.com/office/drawing/2014/main" id="{9BDD2771-ABE6-4F40-AFD9-D06F8056B19B}"/>
              </a:ext>
            </a:extLst>
          </p:cNvPr>
          <p:cNvSpPr/>
          <p:nvPr/>
        </p:nvSpPr>
        <p:spPr bwMode="auto">
          <a:xfrm>
            <a:off x="3161641" y="2139939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/>
            <a:r>
              <a:rPr lang="zh-CN" altLang="zh-CN" sz="1600" dirty="0"/>
              <a:t>接通电源后，主持人通过控制开关设置计数器的初值，即倒计时累计初始值。</a:t>
            </a:r>
          </a:p>
        </p:txBody>
      </p:sp>
      <p:sp>
        <p:nvSpPr>
          <p:cNvPr id="40" name="iSlíďè">
            <a:extLst>
              <a:ext uri="{FF2B5EF4-FFF2-40B4-BE49-F238E27FC236}">
                <a16:creationId xmlns:a16="http://schemas.microsoft.com/office/drawing/2014/main" id="{7D3F1D6E-1E46-4256-8FDA-1FE6BE0F1747}"/>
              </a:ext>
            </a:extLst>
          </p:cNvPr>
          <p:cNvSpPr txBox="1"/>
          <p:nvPr/>
        </p:nvSpPr>
        <p:spPr bwMode="auto">
          <a:xfrm>
            <a:off x="3161641" y="1720377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赋初值</a:t>
            </a:r>
          </a:p>
        </p:txBody>
      </p:sp>
      <p:sp>
        <p:nvSpPr>
          <p:cNvPr id="41" name="išľíďè">
            <a:extLst>
              <a:ext uri="{FF2B5EF4-FFF2-40B4-BE49-F238E27FC236}">
                <a16:creationId xmlns:a16="http://schemas.microsoft.com/office/drawing/2014/main" id="{433A1B81-B54A-4B96-9B06-1404A1E0B703}"/>
              </a:ext>
            </a:extLst>
          </p:cNvPr>
          <p:cNvSpPr/>
          <p:nvPr/>
        </p:nvSpPr>
        <p:spPr bwMode="auto">
          <a:xfrm>
            <a:off x="3161640" y="3543327"/>
            <a:ext cx="3252129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/>
            <a:r>
              <a:rPr lang="zh-CN" altLang="zh-CN" sz="1400" dirty="0"/>
              <a:t>甲方走完一步之后，甲按下按钮，甲方计时器停止倒计时，乙方计时器开始倒计时，依此进行电子倒计时。</a:t>
            </a:r>
          </a:p>
        </p:txBody>
      </p:sp>
      <p:sp>
        <p:nvSpPr>
          <p:cNvPr id="42" name="iSlíďè">
            <a:extLst>
              <a:ext uri="{FF2B5EF4-FFF2-40B4-BE49-F238E27FC236}">
                <a16:creationId xmlns:a16="http://schemas.microsoft.com/office/drawing/2014/main" id="{DF175BB5-26B0-4D69-8651-7161B167F53A}"/>
              </a:ext>
            </a:extLst>
          </p:cNvPr>
          <p:cNvSpPr txBox="1"/>
          <p:nvPr/>
        </p:nvSpPr>
        <p:spPr bwMode="auto">
          <a:xfrm>
            <a:off x="3161641" y="3123765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交替按钟</a:t>
            </a:r>
          </a:p>
        </p:txBody>
      </p:sp>
      <p:sp>
        <p:nvSpPr>
          <p:cNvPr id="43" name="išľíďè">
            <a:extLst>
              <a:ext uri="{FF2B5EF4-FFF2-40B4-BE49-F238E27FC236}">
                <a16:creationId xmlns:a16="http://schemas.microsoft.com/office/drawing/2014/main" id="{A1AC2E61-B9DA-4B18-BFE7-922EAFBA5DCE}"/>
              </a:ext>
            </a:extLst>
          </p:cNvPr>
          <p:cNvSpPr/>
          <p:nvPr/>
        </p:nvSpPr>
        <p:spPr bwMode="auto">
          <a:xfrm>
            <a:off x="3161641" y="4890411"/>
            <a:ext cx="3373102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/>
            <a:r>
              <a:rPr lang="zh-CN" altLang="zh-CN" sz="1400" dirty="0"/>
              <a:t>当甲乙双方其中一个计时器倒计时到零后，对应的灯开始报警，则对应的灯报警的那一方就被判定为输。</a:t>
            </a:r>
          </a:p>
        </p:txBody>
      </p:sp>
      <p:sp>
        <p:nvSpPr>
          <p:cNvPr id="44" name="iSlíďè">
            <a:extLst>
              <a:ext uri="{FF2B5EF4-FFF2-40B4-BE49-F238E27FC236}">
                <a16:creationId xmlns:a16="http://schemas.microsoft.com/office/drawing/2014/main" id="{174C2C76-5F76-43E1-B39E-C4839965F7D1}"/>
              </a:ext>
            </a:extLst>
          </p:cNvPr>
          <p:cNvSpPr txBox="1"/>
          <p:nvPr/>
        </p:nvSpPr>
        <p:spPr bwMode="auto">
          <a:xfrm>
            <a:off x="3161641" y="4470849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停止比赛</a:t>
            </a:r>
          </a:p>
        </p:txBody>
      </p:sp>
      <p:sp>
        <p:nvSpPr>
          <p:cNvPr id="45" name="išľíďè">
            <a:extLst>
              <a:ext uri="{FF2B5EF4-FFF2-40B4-BE49-F238E27FC236}">
                <a16:creationId xmlns:a16="http://schemas.microsoft.com/office/drawing/2014/main" id="{7E6C30EB-3FB2-4969-88A8-147BDBA39DE2}"/>
              </a:ext>
            </a:extLst>
          </p:cNvPr>
          <p:cNvSpPr/>
          <p:nvPr/>
        </p:nvSpPr>
        <p:spPr bwMode="auto">
          <a:xfrm>
            <a:off x="7916022" y="2139939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/>
            <a:r>
              <a:rPr lang="zh-CN" altLang="zh-CN" sz="1600" dirty="0"/>
              <a:t>比赛开始，如果甲先走，则乙方按下按钮，甲方的计时器开始倒计时。</a:t>
            </a:r>
          </a:p>
        </p:txBody>
      </p:sp>
      <p:sp>
        <p:nvSpPr>
          <p:cNvPr id="46" name="iSlíďè">
            <a:extLst>
              <a:ext uri="{FF2B5EF4-FFF2-40B4-BE49-F238E27FC236}">
                <a16:creationId xmlns:a16="http://schemas.microsoft.com/office/drawing/2014/main" id="{B72760E5-9006-4674-8FF7-136CB0886ABA}"/>
              </a:ext>
            </a:extLst>
          </p:cNvPr>
          <p:cNvSpPr txBox="1"/>
          <p:nvPr/>
        </p:nvSpPr>
        <p:spPr bwMode="auto">
          <a:xfrm>
            <a:off x="7916022" y="1720377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开始比赛</a:t>
            </a:r>
          </a:p>
        </p:txBody>
      </p:sp>
      <p:sp>
        <p:nvSpPr>
          <p:cNvPr id="47" name="išľíďè">
            <a:extLst>
              <a:ext uri="{FF2B5EF4-FFF2-40B4-BE49-F238E27FC236}">
                <a16:creationId xmlns:a16="http://schemas.microsoft.com/office/drawing/2014/main" id="{DB0D891B-EE7F-48C5-B3CE-2619A4FE736B}"/>
              </a:ext>
            </a:extLst>
          </p:cNvPr>
          <p:cNvSpPr/>
          <p:nvPr/>
        </p:nvSpPr>
        <p:spPr bwMode="auto">
          <a:xfrm>
            <a:off x="7916022" y="3543327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/>
            <a:r>
              <a:rPr lang="zh-CN" altLang="zh-CN" dirty="0"/>
              <a:t>相反如果乙方先走，则过程基本是相同的。</a:t>
            </a:r>
          </a:p>
        </p:txBody>
      </p:sp>
      <p:sp>
        <p:nvSpPr>
          <p:cNvPr id="48" name="iSlíďè">
            <a:extLst>
              <a:ext uri="{FF2B5EF4-FFF2-40B4-BE49-F238E27FC236}">
                <a16:creationId xmlns:a16="http://schemas.microsoft.com/office/drawing/2014/main" id="{11D94027-3E0C-414C-A19F-6CA3FEE8BD06}"/>
              </a:ext>
            </a:extLst>
          </p:cNvPr>
          <p:cNvSpPr txBox="1"/>
          <p:nvPr/>
        </p:nvSpPr>
        <p:spPr bwMode="auto">
          <a:xfrm>
            <a:off x="7916022" y="3123765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交替按钟</a:t>
            </a:r>
          </a:p>
        </p:txBody>
      </p:sp>
      <p:sp>
        <p:nvSpPr>
          <p:cNvPr id="49" name="išľíďè">
            <a:extLst>
              <a:ext uri="{FF2B5EF4-FFF2-40B4-BE49-F238E27FC236}">
                <a16:creationId xmlns:a16="http://schemas.microsoft.com/office/drawing/2014/main" id="{A9201142-A64F-4CED-9E24-008FE45EF3C3}"/>
              </a:ext>
            </a:extLst>
          </p:cNvPr>
          <p:cNvSpPr/>
          <p:nvPr/>
        </p:nvSpPr>
        <p:spPr bwMode="auto">
          <a:xfrm>
            <a:off x="7916022" y="4890411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/>
            <a:r>
              <a:rPr lang="zh-CN" altLang="zh-CN" sz="1600" dirty="0"/>
              <a:t>当需要再次使用时，主持人通过开关重新对计数器置数，然后再开始比赛。</a:t>
            </a:r>
          </a:p>
        </p:txBody>
      </p:sp>
      <p:sp>
        <p:nvSpPr>
          <p:cNvPr id="50" name="iSlíďè">
            <a:extLst>
              <a:ext uri="{FF2B5EF4-FFF2-40B4-BE49-F238E27FC236}">
                <a16:creationId xmlns:a16="http://schemas.microsoft.com/office/drawing/2014/main" id="{9C6D5DE9-DC86-4148-9C3B-94530BC258CB}"/>
              </a:ext>
            </a:extLst>
          </p:cNvPr>
          <p:cNvSpPr txBox="1"/>
          <p:nvPr/>
        </p:nvSpPr>
        <p:spPr bwMode="auto">
          <a:xfrm>
            <a:off x="7916022" y="4470849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重置比赛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F13822D-DCA7-4CEF-9E17-F1F696A96A48}"/>
              </a:ext>
            </a:extLst>
          </p:cNvPr>
          <p:cNvSpPr/>
          <p:nvPr/>
        </p:nvSpPr>
        <p:spPr>
          <a:xfrm>
            <a:off x="4698460" y="369651"/>
            <a:ext cx="3054485" cy="8427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1989CA-52A7-4F97-A10A-DFEB880E73F3}"/>
              </a:ext>
            </a:extLst>
          </p:cNvPr>
          <p:cNvSpPr txBox="1"/>
          <p:nvPr/>
        </p:nvSpPr>
        <p:spPr>
          <a:xfrm>
            <a:off x="5346810" y="724803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工作原理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7173F1-4FC6-4D51-BD34-A2ABE537982A}"/>
              </a:ext>
            </a:extLst>
          </p:cNvPr>
          <p:cNvSpPr txBox="1"/>
          <p:nvPr/>
        </p:nvSpPr>
        <p:spPr>
          <a:xfrm>
            <a:off x="4266290" y="513179"/>
            <a:ext cx="974947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6A66E7E-2118-4675-972C-45ED6CEC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11" y="2295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56DBCA-B6F1-4F23-9FD1-4A99EFF5297C}"/>
              </a:ext>
            </a:extLst>
          </p:cNvPr>
          <p:cNvSpPr txBox="1"/>
          <p:nvPr/>
        </p:nvSpPr>
        <p:spPr>
          <a:xfrm>
            <a:off x="5346810" y="724803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运行流程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EFDD4-92A8-496F-9096-E8E613420E89}"/>
              </a:ext>
            </a:extLst>
          </p:cNvPr>
          <p:cNvSpPr txBox="1"/>
          <p:nvPr/>
        </p:nvSpPr>
        <p:spPr>
          <a:xfrm>
            <a:off x="4266290" y="513179"/>
            <a:ext cx="952505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A182E9-5E8D-4AA6-952E-A02B5A4B4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4" y="1957335"/>
            <a:ext cx="10866292" cy="37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6A66E7E-2118-4675-972C-45ED6CEC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11" y="2295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56DBCA-B6F1-4F23-9FD1-4A99EFF5297C}"/>
              </a:ext>
            </a:extLst>
          </p:cNvPr>
          <p:cNvSpPr txBox="1"/>
          <p:nvPr/>
        </p:nvSpPr>
        <p:spPr>
          <a:xfrm>
            <a:off x="5346810" y="724803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系统框架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EFDD4-92A8-496F-9096-E8E613420E89}"/>
              </a:ext>
            </a:extLst>
          </p:cNvPr>
          <p:cNvSpPr txBox="1"/>
          <p:nvPr/>
        </p:nvSpPr>
        <p:spPr>
          <a:xfrm>
            <a:off x="4266290" y="513179"/>
            <a:ext cx="979755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B5ABE51-89D5-4902-9F25-086DF5A69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92" y="1781101"/>
            <a:ext cx="9518616" cy="456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0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6A66E7E-2118-4675-972C-45ED6CEC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11" y="2295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56DBCA-B6F1-4F23-9FD1-4A99EFF5297C}"/>
              </a:ext>
            </a:extLst>
          </p:cNvPr>
          <p:cNvSpPr txBox="1"/>
          <p:nvPr/>
        </p:nvSpPr>
        <p:spPr>
          <a:xfrm>
            <a:off x="8168904" y="2344694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端口逻辑功能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EFDD4-92A8-496F-9096-E8E613420E89}"/>
              </a:ext>
            </a:extLst>
          </p:cNvPr>
          <p:cNvSpPr txBox="1"/>
          <p:nvPr/>
        </p:nvSpPr>
        <p:spPr>
          <a:xfrm>
            <a:off x="9246922" y="1226795"/>
            <a:ext cx="982961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6A3C33-C75A-4D37-848E-9EAD534F2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50288"/>
              </p:ext>
            </p:extLst>
          </p:nvPr>
        </p:nvGraphicFramePr>
        <p:xfrm>
          <a:off x="1144645" y="561897"/>
          <a:ext cx="6218064" cy="571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4030">
                  <a:extLst>
                    <a:ext uri="{9D8B030D-6E8A-4147-A177-3AD203B41FA5}">
                      <a16:colId xmlns:a16="http://schemas.microsoft.com/office/drawing/2014/main" val="3839235740"/>
                    </a:ext>
                  </a:extLst>
                </a:gridCol>
                <a:gridCol w="1554678">
                  <a:extLst>
                    <a:ext uri="{9D8B030D-6E8A-4147-A177-3AD203B41FA5}">
                      <a16:colId xmlns:a16="http://schemas.microsoft.com/office/drawing/2014/main" val="2651575308"/>
                    </a:ext>
                  </a:extLst>
                </a:gridCol>
                <a:gridCol w="1554678">
                  <a:extLst>
                    <a:ext uri="{9D8B030D-6E8A-4147-A177-3AD203B41FA5}">
                      <a16:colId xmlns:a16="http://schemas.microsoft.com/office/drawing/2014/main" val="1390604503"/>
                    </a:ext>
                  </a:extLst>
                </a:gridCol>
                <a:gridCol w="1554678">
                  <a:extLst>
                    <a:ext uri="{9D8B030D-6E8A-4147-A177-3AD203B41FA5}">
                      <a16:colId xmlns:a16="http://schemas.microsoft.com/office/drawing/2014/main" val="2784111343"/>
                    </a:ext>
                  </a:extLst>
                </a:gridCol>
              </a:tblGrid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管脚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类型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位宽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功能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578676100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输入数字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237142850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输入数字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865114982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输入数字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604924643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输入数字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884197679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Yong0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提供低电位信号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82604800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Referee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裁判控制信号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4998436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Clk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时钟信号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940794262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Clr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清零信号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673822769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Mr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设置数字信号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424836180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Choose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34421485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Competor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input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选手比赛信号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012741329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33323104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287184064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503180372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09098285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867373589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ch5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343861574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选择修改数字信号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215892142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选择数码管信号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056104093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选择数码管信号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288020506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选择数码管信号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429076416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选择数码管信号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63059696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选择数码管信号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594251533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cho5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选择数码管信号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79053133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084501876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4095591232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355792107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876580557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727887593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x5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4164827372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758667889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x7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656080403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x8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908496447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x9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02472088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x10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53927825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x11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086579675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x12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112185765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x13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数码管输出信号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4008117929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lose1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选手失败信号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2950927821"/>
                  </a:ext>
                </a:extLst>
              </a:tr>
              <a:tr h="13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lose2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output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选手失败信号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4583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5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6A66E7E-2118-4675-972C-45ED6CEC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11" y="2295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F32489D2-5286-4EA3-A950-A93679E0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0" y="2658172"/>
            <a:ext cx="4774520" cy="392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0D93FA-A7E1-4362-9240-B00681DDB353}"/>
              </a:ext>
            </a:extLst>
          </p:cNvPr>
          <p:cNvSpPr txBox="1"/>
          <p:nvPr/>
        </p:nvSpPr>
        <p:spPr>
          <a:xfrm>
            <a:off x="3727105" y="564366"/>
            <a:ext cx="4563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该电路完成三个功能：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一是计数功能；二是由主持人开关控制计数器置数，设置倒计时器的初始值；三是为译码电路提供输入。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由于题目要求是倒计时，所以我们这里要选择减法计数器或者是可逆计数器，本文选用的是自己编译的减法计数器；由于是十进制的，所以需要三位数码管分别显示个位、十位、百位，显示的是计数器的输出通过译码电路出来的结果。工作过程：通过主持人开关对控制个位、十位、百位的计数器进行置数，控制个位的计数器置数端都接低电平，控制十位的置数端低三位接低电平，高位接高电平，控制百位的计数器最低位接高电平，高三位接低电平。这样经过译码显示电路之后显示出来的分别就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“0”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“8”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“1”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。图中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接译码器的输入端，同时也接入报警电路。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D7156C-D49F-4000-9A17-EBAB800DC426}"/>
              </a:ext>
            </a:extLst>
          </p:cNvPr>
          <p:cNvSpPr txBox="1"/>
          <p:nvPr/>
        </p:nvSpPr>
        <p:spPr>
          <a:xfrm>
            <a:off x="8412561" y="2344694"/>
            <a:ext cx="2621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计数器原理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3846FA-5851-4100-96CC-1F0644490CC5}"/>
              </a:ext>
            </a:extLst>
          </p:cNvPr>
          <p:cNvSpPr txBox="1"/>
          <p:nvPr/>
        </p:nvSpPr>
        <p:spPr>
          <a:xfrm>
            <a:off x="9246922" y="1226795"/>
            <a:ext cx="872355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6A66E7E-2118-4675-972C-45ED6CEC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11" y="2295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D7156C-D49F-4000-9A17-EBAB800DC426}"/>
              </a:ext>
            </a:extLst>
          </p:cNvPr>
          <p:cNvSpPr txBox="1"/>
          <p:nvPr/>
        </p:nvSpPr>
        <p:spPr>
          <a:xfrm>
            <a:off x="8412561" y="2344694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译码器原理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3846FA-5851-4100-96CC-1F0644490CC5}"/>
              </a:ext>
            </a:extLst>
          </p:cNvPr>
          <p:cNvSpPr txBox="1"/>
          <p:nvPr/>
        </p:nvSpPr>
        <p:spPr>
          <a:xfrm>
            <a:off x="9246922" y="1226795"/>
            <a:ext cx="978153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08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2" name="图片 11">
            <a:extLst>
              <a:ext uri="{FF2B5EF4-FFF2-40B4-BE49-F238E27FC236}">
                <a16:creationId xmlns:a16="http://schemas.microsoft.com/office/drawing/2014/main" id="{7203A82D-9E8A-4CB8-A319-4D383CFD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4" y="3715975"/>
            <a:ext cx="5282299" cy="293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51B095-BC4C-4967-BD30-E0B5B1D070B2}"/>
              </a:ext>
            </a:extLst>
          </p:cNvPr>
          <p:cNvSpPr txBox="1"/>
          <p:nvPr/>
        </p:nvSpPr>
        <p:spPr>
          <a:xfrm>
            <a:off x="2569343" y="1171704"/>
            <a:ext cx="5833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该部分主要功能是提供译码及显示。选择器件是七段数码管和七段共阴数码管译码电路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将计数器输出的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码转换成七段数码管中显示的相应的数字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abcdefg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分别为数码管的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段，其与输入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A_1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B_2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C_3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D_4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的关系如表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电路图中每一个数码管对应着一个译码电路。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 descr="https://ss3.bdstatic.com/70cFv8Sh_Q1YnxGkpoWK1HF6hhy/it/u=580176868,3367888619&amp;fm=26&amp;gp=0.jpg">
            <a:extLst>
              <a:ext uri="{FF2B5EF4-FFF2-40B4-BE49-F238E27FC236}">
                <a16:creationId xmlns:a16="http://schemas.microsoft.com/office/drawing/2014/main" id="{079ACC61-F34D-4173-9BD7-4103A5153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9" t="6718" r="32705" b="7568"/>
          <a:stretch/>
        </p:blipFill>
        <p:spPr bwMode="auto">
          <a:xfrm>
            <a:off x="5486233" y="4191081"/>
            <a:ext cx="1731690" cy="234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c545fc-501a-4c84-96b4-155e0cd2b05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c545fc-501a-4c84-96b4-155e0cd2b0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 ​​">
  <a:themeElements>
    <a:clrScheme name="自定义 1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5A5A5"/>
      </a:accent2>
      <a:accent3>
        <a:srgbClr val="3F3F3F"/>
      </a:accent3>
      <a:accent4>
        <a:srgbClr val="A5A5A5"/>
      </a:accent4>
      <a:accent5>
        <a:srgbClr val="3F3F3F"/>
      </a:accent5>
      <a:accent6>
        <a:srgbClr val="A5A5A5"/>
      </a:accent6>
      <a:hlink>
        <a:srgbClr val="3F3F3F"/>
      </a:hlink>
      <a:folHlink>
        <a:srgbClr val="A5A5A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1194</Words>
  <Application>Microsoft Office PowerPoint</Application>
  <PresentationFormat>宽屏</PresentationFormat>
  <Paragraphs>492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Noto Sans S Chinese Light</vt:lpstr>
      <vt:lpstr>Noto Sans S Chinese Thin</vt:lpstr>
      <vt:lpstr>等线</vt:lpstr>
      <vt:lpstr>等线 Light</vt:lpstr>
      <vt:lpstr>黑体</vt:lpstr>
      <vt:lpstr>宋体</vt:lpstr>
      <vt:lpstr>微软雅黑</vt:lpstr>
      <vt:lpstr>Arial</vt:lpstr>
      <vt:lpstr>Calibri</vt:lpstr>
      <vt:lpstr>Impact</vt:lpstr>
      <vt:lpstr>Ink Free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Zhuoning Guo</cp:lastModifiedBy>
  <cp:revision>49</cp:revision>
  <dcterms:created xsi:type="dcterms:W3CDTF">2018-04-10T04:31:45Z</dcterms:created>
  <dcterms:modified xsi:type="dcterms:W3CDTF">2019-05-31T06:51:38Z</dcterms:modified>
</cp:coreProperties>
</file>