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64" r:id="rId4"/>
    <p:sldId id="260" r:id="rId5"/>
    <p:sldId id="263" r:id="rId6"/>
    <p:sldId id="259" r:id="rId7"/>
    <p:sldId id="267" r:id="rId8"/>
    <p:sldId id="268" r:id="rId9"/>
    <p:sldId id="261" r:id="rId10"/>
    <p:sldId id="269"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15" autoAdjust="0"/>
  </p:normalViewPr>
  <p:slideViewPr>
    <p:cSldViewPr snapToGrid="0">
      <p:cViewPr varScale="1">
        <p:scale>
          <a:sx n="53" d="100"/>
          <a:sy n="53" d="100"/>
        </p:scale>
        <p:origin x="11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DEE72-6BEE-46E5-BA1B-E62604EBF136}"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7A30A2B-816A-4991-B4D3-739F145A4033}">
      <dgm:prSet/>
      <dgm:spPr/>
      <dgm:t>
        <a:bodyPr/>
        <a:lstStyle/>
        <a:p>
          <a:r>
            <a:rPr lang="en-US" dirty="0"/>
            <a:t>Dynamic adaptability:
Automation ensures evolution with each update.
Real-time and accurate representation of data.</a:t>
          </a:r>
        </a:p>
      </dgm:t>
    </dgm:pt>
    <dgm:pt modelId="{CD51A0FC-79BB-4A65-9C20-6D7E614CAE38}" type="parTrans" cxnId="{2F58AE87-22E5-4FB2-BF68-95EA8DF8C5C0}">
      <dgm:prSet/>
      <dgm:spPr/>
      <dgm:t>
        <a:bodyPr/>
        <a:lstStyle/>
        <a:p>
          <a:endParaRPr lang="en-US"/>
        </a:p>
      </dgm:t>
    </dgm:pt>
    <dgm:pt modelId="{F3E79F4F-86A8-4336-99F4-F64B697F1497}" type="sibTrans" cxnId="{2F58AE87-22E5-4FB2-BF68-95EA8DF8C5C0}">
      <dgm:prSet/>
      <dgm:spPr/>
      <dgm:t>
        <a:bodyPr/>
        <a:lstStyle/>
        <a:p>
          <a:endParaRPr lang="en-US"/>
        </a:p>
      </dgm:t>
    </dgm:pt>
    <dgm:pt modelId="{5CA62A0C-544B-42FC-904E-5E8D86CAAAE6}">
      <dgm:prSet/>
      <dgm:spPr/>
      <dgm:t>
        <a:bodyPr/>
        <a:lstStyle/>
        <a:p>
          <a:r>
            <a:rPr lang="en-US" dirty="0"/>
            <a:t>Real-time reporting:
Automation extends to dashboard creation.
Stakeholders receive timely insights.</a:t>
          </a:r>
        </a:p>
      </dgm:t>
    </dgm:pt>
    <dgm:pt modelId="{E75C211A-84BB-4B6D-9814-73A5EEE60D43}" type="parTrans" cxnId="{D9364DE7-7DAC-4922-B8BA-656C208F5DE5}">
      <dgm:prSet/>
      <dgm:spPr/>
      <dgm:t>
        <a:bodyPr/>
        <a:lstStyle/>
        <a:p>
          <a:endParaRPr lang="en-US"/>
        </a:p>
      </dgm:t>
    </dgm:pt>
    <dgm:pt modelId="{832EDEAC-0E2F-4A33-90B9-A7D0A0A574B5}" type="sibTrans" cxnId="{D9364DE7-7DAC-4922-B8BA-656C208F5DE5}">
      <dgm:prSet/>
      <dgm:spPr/>
      <dgm:t>
        <a:bodyPr/>
        <a:lstStyle/>
        <a:p>
          <a:endParaRPr lang="en-US"/>
        </a:p>
      </dgm:t>
    </dgm:pt>
    <dgm:pt modelId="{60416234-9A03-4901-893E-AE9D0E328DB0}" type="pres">
      <dgm:prSet presAssocID="{AD3DEE72-6BEE-46E5-BA1B-E62604EBF136}" presName="hierChild1" presStyleCnt="0">
        <dgm:presLayoutVars>
          <dgm:chPref val="1"/>
          <dgm:dir/>
          <dgm:animOne val="branch"/>
          <dgm:animLvl val="lvl"/>
          <dgm:resizeHandles/>
        </dgm:presLayoutVars>
      </dgm:prSet>
      <dgm:spPr/>
    </dgm:pt>
    <dgm:pt modelId="{45A2F009-B90F-4CCF-9C91-C1CF9DF524FC}" type="pres">
      <dgm:prSet presAssocID="{97A30A2B-816A-4991-B4D3-739F145A4033}" presName="hierRoot1" presStyleCnt="0"/>
      <dgm:spPr/>
    </dgm:pt>
    <dgm:pt modelId="{49738502-9156-4C79-A92C-FC21262DD4AB}" type="pres">
      <dgm:prSet presAssocID="{97A30A2B-816A-4991-B4D3-739F145A4033}" presName="composite" presStyleCnt="0"/>
      <dgm:spPr/>
    </dgm:pt>
    <dgm:pt modelId="{2ADC94FD-0C0B-432E-8429-34DF6BC928D9}" type="pres">
      <dgm:prSet presAssocID="{97A30A2B-816A-4991-B4D3-739F145A4033}" presName="background" presStyleLbl="node0" presStyleIdx="0" presStyleCnt="2"/>
      <dgm:spPr/>
    </dgm:pt>
    <dgm:pt modelId="{797C6406-02E2-4E8F-B080-A1BE7551F6F8}" type="pres">
      <dgm:prSet presAssocID="{97A30A2B-816A-4991-B4D3-739F145A4033}" presName="text" presStyleLbl="fgAcc0" presStyleIdx="0" presStyleCnt="2">
        <dgm:presLayoutVars>
          <dgm:chPref val="3"/>
        </dgm:presLayoutVars>
      </dgm:prSet>
      <dgm:spPr/>
    </dgm:pt>
    <dgm:pt modelId="{D7E69C35-67A5-433E-A3A0-7AC1F655B954}" type="pres">
      <dgm:prSet presAssocID="{97A30A2B-816A-4991-B4D3-739F145A4033}" presName="hierChild2" presStyleCnt="0"/>
      <dgm:spPr/>
    </dgm:pt>
    <dgm:pt modelId="{E8992C0A-3F23-4DC8-A807-95DCC427B165}" type="pres">
      <dgm:prSet presAssocID="{5CA62A0C-544B-42FC-904E-5E8D86CAAAE6}" presName="hierRoot1" presStyleCnt="0"/>
      <dgm:spPr/>
    </dgm:pt>
    <dgm:pt modelId="{4C8AAA40-4A58-4846-91E2-12A3002E4EB8}" type="pres">
      <dgm:prSet presAssocID="{5CA62A0C-544B-42FC-904E-5E8D86CAAAE6}" presName="composite" presStyleCnt="0"/>
      <dgm:spPr/>
    </dgm:pt>
    <dgm:pt modelId="{8DD4EF0D-72FC-445F-9892-439AB263806E}" type="pres">
      <dgm:prSet presAssocID="{5CA62A0C-544B-42FC-904E-5E8D86CAAAE6}" presName="background" presStyleLbl="node0" presStyleIdx="1" presStyleCnt="2"/>
      <dgm:spPr/>
    </dgm:pt>
    <dgm:pt modelId="{627C7033-C847-41B2-992F-284A8802DE08}" type="pres">
      <dgm:prSet presAssocID="{5CA62A0C-544B-42FC-904E-5E8D86CAAAE6}" presName="text" presStyleLbl="fgAcc0" presStyleIdx="1" presStyleCnt="2">
        <dgm:presLayoutVars>
          <dgm:chPref val="3"/>
        </dgm:presLayoutVars>
      </dgm:prSet>
      <dgm:spPr/>
    </dgm:pt>
    <dgm:pt modelId="{1998189B-5632-457B-A114-F8B02D09A519}" type="pres">
      <dgm:prSet presAssocID="{5CA62A0C-544B-42FC-904E-5E8D86CAAAE6}" presName="hierChild2" presStyleCnt="0"/>
      <dgm:spPr/>
    </dgm:pt>
  </dgm:ptLst>
  <dgm:cxnLst>
    <dgm:cxn modelId="{2F58AE87-22E5-4FB2-BF68-95EA8DF8C5C0}" srcId="{AD3DEE72-6BEE-46E5-BA1B-E62604EBF136}" destId="{97A30A2B-816A-4991-B4D3-739F145A4033}" srcOrd="0" destOrd="0" parTransId="{CD51A0FC-79BB-4A65-9C20-6D7E614CAE38}" sibTransId="{F3E79F4F-86A8-4336-99F4-F64B697F1497}"/>
    <dgm:cxn modelId="{9A085A8C-0558-4FA4-80EA-86A481144F9E}" type="presOf" srcId="{97A30A2B-816A-4991-B4D3-739F145A4033}" destId="{797C6406-02E2-4E8F-B080-A1BE7551F6F8}" srcOrd="0" destOrd="0" presId="urn:microsoft.com/office/officeart/2005/8/layout/hierarchy1"/>
    <dgm:cxn modelId="{709035B8-D19A-4BCD-AD83-9FE3B1D434FF}" type="presOf" srcId="{AD3DEE72-6BEE-46E5-BA1B-E62604EBF136}" destId="{60416234-9A03-4901-893E-AE9D0E328DB0}" srcOrd="0" destOrd="0" presId="urn:microsoft.com/office/officeart/2005/8/layout/hierarchy1"/>
    <dgm:cxn modelId="{9B41E7C5-C0D9-4AD7-AB33-D4178CE7809B}" type="presOf" srcId="{5CA62A0C-544B-42FC-904E-5E8D86CAAAE6}" destId="{627C7033-C847-41B2-992F-284A8802DE08}" srcOrd="0" destOrd="0" presId="urn:microsoft.com/office/officeart/2005/8/layout/hierarchy1"/>
    <dgm:cxn modelId="{D9364DE7-7DAC-4922-B8BA-656C208F5DE5}" srcId="{AD3DEE72-6BEE-46E5-BA1B-E62604EBF136}" destId="{5CA62A0C-544B-42FC-904E-5E8D86CAAAE6}" srcOrd="1" destOrd="0" parTransId="{E75C211A-84BB-4B6D-9814-73A5EEE60D43}" sibTransId="{832EDEAC-0E2F-4A33-90B9-A7D0A0A574B5}"/>
    <dgm:cxn modelId="{B270AB2A-F2E0-4161-8466-F125705B2148}" type="presParOf" srcId="{60416234-9A03-4901-893E-AE9D0E328DB0}" destId="{45A2F009-B90F-4CCF-9C91-C1CF9DF524FC}" srcOrd="0" destOrd="0" presId="urn:microsoft.com/office/officeart/2005/8/layout/hierarchy1"/>
    <dgm:cxn modelId="{918AC1EB-C8DE-442E-A8BD-8ED910EFCD36}" type="presParOf" srcId="{45A2F009-B90F-4CCF-9C91-C1CF9DF524FC}" destId="{49738502-9156-4C79-A92C-FC21262DD4AB}" srcOrd="0" destOrd="0" presId="urn:microsoft.com/office/officeart/2005/8/layout/hierarchy1"/>
    <dgm:cxn modelId="{07130E3C-0EE0-4C04-96DC-FA48226EC19A}" type="presParOf" srcId="{49738502-9156-4C79-A92C-FC21262DD4AB}" destId="{2ADC94FD-0C0B-432E-8429-34DF6BC928D9}" srcOrd="0" destOrd="0" presId="urn:microsoft.com/office/officeart/2005/8/layout/hierarchy1"/>
    <dgm:cxn modelId="{F949F98A-D917-4492-8416-09CCE6A6BEC7}" type="presParOf" srcId="{49738502-9156-4C79-A92C-FC21262DD4AB}" destId="{797C6406-02E2-4E8F-B080-A1BE7551F6F8}" srcOrd="1" destOrd="0" presId="urn:microsoft.com/office/officeart/2005/8/layout/hierarchy1"/>
    <dgm:cxn modelId="{A011C962-6539-4919-80D1-F289ED8002AA}" type="presParOf" srcId="{45A2F009-B90F-4CCF-9C91-C1CF9DF524FC}" destId="{D7E69C35-67A5-433E-A3A0-7AC1F655B954}" srcOrd="1" destOrd="0" presId="urn:microsoft.com/office/officeart/2005/8/layout/hierarchy1"/>
    <dgm:cxn modelId="{7EF331A6-2FA1-4B78-AE39-6E9C5FA4C695}" type="presParOf" srcId="{60416234-9A03-4901-893E-AE9D0E328DB0}" destId="{E8992C0A-3F23-4DC8-A807-95DCC427B165}" srcOrd="1" destOrd="0" presId="urn:microsoft.com/office/officeart/2005/8/layout/hierarchy1"/>
    <dgm:cxn modelId="{C458F201-A940-44B2-9610-4319FE538958}" type="presParOf" srcId="{E8992C0A-3F23-4DC8-A807-95DCC427B165}" destId="{4C8AAA40-4A58-4846-91E2-12A3002E4EB8}" srcOrd="0" destOrd="0" presId="urn:microsoft.com/office/officeart/2005/8/layout/hierarchy1"/>
    <dgm:cxn modelId="{BCC72AF5-D5FD-41CD-9B7F-E3FFFDEABD85}" type="presParOf" srcId="{4C8AAA40-4A58-4846-91E2-12A3002E4EB8}" destId="{8DD4EF0D-72FC-445F-9892-439AB263806E}" srcOrd="0" destOrd="0" presId="urn:microsoft.com/office/officeart/2005/8/layout/hierarchy1"/>
    <dgm:cxn modelId="{19C0B07B-BA9A-4C55-B606-D06AF91A4596}" type="presParOf" srcId="{4C8AAA40-4A58-4846-91E2-12A3002E4EB8}" destId="{627C7033-C847-41B2-992F-284A8802DE08}" srcOrd="1" destOrd="0" presId="urn:microsoft.com/office/officeart/2005/8/layout/hierarchy1"/>
    <dgm:cxn modelId="{81283DE7-E2F7-4408-BDFE-7893BC2F44DA}" type="presParOf" srcId="{E8992C0A-3F23-4DC8-A807-95DCC427B165}" destId="{1998189B-5632-457B-A114-F8B02D09A51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C94FD-0C0B-432E-8429-34DF6BC928D9}">
      <dsp:nvSpPr>
        <dsp:cNvPr id="0" name=""/>
        <dsp:cNvSpPr/>
      </dsp:nvSpPr>
      <dsp:spPr>
        <a:xfrm>
          <a:off x="1229" y="328705"/>
          <a:ext cx="4317081" cy="27413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C6406-02E2-4E8F-B080-A1BE7551F6F8}">
      <dsp:nvSpPr>
        <dsp:cNvPr id="0" name=""/>
        <dsp:cNvSpPr/>
      </dsp:nvSpPr>
      <dsp:spPr>
        <a:xfrm>
          <a:off x="480905" y="784397"/>
          <a:ext cx="4317081" cy="27413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Dynamic adaptability:
Automation ensures evolution with each update.
Real-time and accurate representation of data.</a:t>
          </a:r>
        </a:p>
      </dsp:txBody>
      <dsp:txXfrm>
        <a:off x="561196" y="864688"/>
        <a:ext cx="4156499" cy="2580765"/>
      </dsp:txXfrm>
    </dsp:sp>
    <dsp:sp modelId="{8DD4EF0D-72FC-445F-9892-439AB263806E}">
      <dsp:nvSpPr>
        <dsp:cNvPr id="0" name=""/>
        <dsp:cNvSpPr/>
      </dsp:nvSpPr>
      <dsp:spPr>
        <a:xfrm>
          <a:off x="5277663" y="328705"/>
          <a:ext cx="4317081" cy="27413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7C7033-C847-41B2-992F-284A8802DE08}">
      <dsp:nvSpPr>
        <dsp:cNvPr id="0" name=""/>
        <dsp:cNvSpPr/>
      </dsp:nvSpPr>
      <dsp:spPr>
        <a:xfrm>
          <a:off x="5757339" y="784397"/>
          <a:ext cx="4317081" cy="274134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Real-time reporting:
Automation extends to dashboard creation.
Stakeholders receive timely insights.</a:t>
          </a:r>
        </a:p>
      </dsp:txBody>
      <dsp:txXfrm>
        <a:off x="5837630" y="864688"/>
        <a:ext cx="4156499" cy="25807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4F0C7-9ED2-4269-9C87-79720B2BEA10}"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93BC5-6BF7-4F6A-B879-C0446EFF64D1}" type="slidenum">
              <a:rPr lang="en-US" smtClean="0"/>
              <a:t>‹#›</a:t>
            </a:fld>
            <a:endParaRPr lang="en-US"/>
          </a:p>
        </p:txBody>
      </p:sp>
    </p:spTree>
    <p:extLst>
      <p:ext uri="{BB962C8B-B14F-4D97-AF65-F5344CB8AC3E}">
        <p14:creationId xmlns:p14="http://schemas.microsoft.com/office/powerpoint/2010/main" val="242396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objective of our project is to automate the process of consolidating new information as it is updated and to streamline the entire process throughout the analysis and reporting workflow.</a:t>
            </a:r>
          </a:p>
          <a:p>
            <a:r>
              <a:rPr lang="en-US" dirty="0"/>
              <a:t> </a:t>
            </a:r>
          </a:p>
        </p:txBody>
      </p:sp>
      <p:sp>
        <p:nvSpPr>
          <p:cNvPr id="4" name="Slide Number Placeholder 3"/>
          <p:cNvSpPr>
            <a:spLocks noGrp="1"/>
          </p:cNvSpPr>
          <p:nvPr>
            <p:ph type="sldNum" sz="quarter" idx="5"/>
          </p:nvPr>
        </p:nvSpPr>
        <p:spPr/>
        <p:txBody>
          <a:bodyPr/>
          <a:lstStyle/>
          <a:p>
            <a:fld id="{E7193BC5-6BF7-4F6A-B879-C0446EFF64D1}" type="slidenum">
              <a:rPr lang="en-US" smtClean="0"/>
              <a:t>2</a:t>
            </a:fld>
            <a:endParaRPr lang="en-US"/>
          </a:p>
        </p:txBody>
      </p:sp>
    </p:spTree>
    <p:extLst>
      <p:ext uri="{BB962C8B-B14F-4D97-AF65-F5344CB8AC3E}">
        <p14:creationId xmlns:p14="http://schemas.microsoft.com/office/powerpoint/2010/main" val="79279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193BC5-6BF7-4F6A-B879-C0446EFF64D1}" type="slidenum">
              <a:rPr lang="en-US" smtClean="0"/>
              <a:t>4</a:t>
            </a:fld>
            <a:endParaRPr lang="en-US"/>
          </a:p>
        </p:txBody>
      </p:sp>
    </p:spTree>
    <p:extLst>
      <p:ext uri="{BB962C8B-B14F-4D97-AF65-F5344CB8AC3E}">
        <p14:creationId xmlns:p14="http://schemas.microsoft.com/office/powerpoint/2010/main" val="1661576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193BC5-6BF7-4F6A-B879-C0446EFF64D1}" type="slidenum">
              <a:rPr lang="en-US" smtClean="0"/>
              <a:t>8</a:t>
            </a:fld>
            <a:endParaRPr lang="en-US"/>
          </a:p>
        </p:txBody>
      </p:sp>
    </p:spTree>
    <p:extLst>
      <p:ext uri="{BB962C8B-B14F-4D97-AF65-F5344CB8AC3E}">
        <p14:creationId xmlns:p14="http://schemas.microsoft.com/office/powerpoint/2010/main" val="427383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193BC5-6BF7-4F6A-B879-C0446EFF64D1}" type="slidenum">
              <a:rPr lang="en-US" smtClean="0"/>
              <a:t>9</a:t>
            </a:fld>
            <a:endParaRPr lang="en-US"/>
          </a:p>
        </p:txBody>
      </p:sp>
    </p:spTree>
    <p:extLst>
      <p:ext uri="{BB962C8B-B14F-4D97-AF65-F5344CB8AC3E}">
        <p14:creationId xmlns:p14="http://schemas.microsoft.com/office/powerpoint/2010/main" val="42842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344679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9034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7888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08211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26973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1E1FAD-7351-4908-963A-08EA8E4AB7A0}"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9621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1E1FAD-7351-4908-963A-08EA8E4AB7A0}"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68716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1217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6449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3071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3706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1352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2179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3480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6525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7162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6464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C1E1FAD-7351-4908-963A-08EA8E4AB7A0}" type="datetimeFigureOut">
              <a:rPr lang="en-US" smtClean="0"/>
              <a:t>11/16/2023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13023191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Proyect/gantt-chart_L2.xls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8676D463-605E-8982-D780-56AADD371FAD}"/>
              </a:ext>
            </a:extLst>
          </p:cNvPr>
          <p:cNvPicPr>
            <a:picLocks noChangeAspect="1"/>
          </p:cNvPicPr>
          <p:nvPr/>
        </p:nvPicPr>
        <p:blipFill rotWithShape="1">
          <a:blip r:embed="rId2">
            <a:alphaModFix amt="84000"/>
          </a:blip>
          <a:srcRect t="22490"/>
          <a:stretch/>
        </p:blipFill>
        <p:spPr>
          <a:xfrm>
            <a:off x="20" y="0"/>
            <a:ext cx="12374723" cy="6858000"/>
          </a:xfrm>
          <a:custGeom>
            <a:avLst/>
            <a:gdLst/>
            <a:ahLst/>
            <a:cxnLst/>
            <a:rect l="l" t="t" r="r" b="b"/>
            <a:pathLst>
              <a:path w="11241209" h="6229802">
                <a:moveTo>
                  <a:pt x="0" y="0"/>
                </a:moveTo>
                <a:lnTo>
                  <a:pt x="135798" y="5729"/>
                </a:lnTo>
                <a:cubicBezTo>
                  <a:pt x="2822396" y="119495"/>
                  <a:pt x="9422923" y="410740"/>
                  <a:pt x="11205794" y="494885"/>
                </a:cubicBezTo>
                <a:cubicBezTo>
                  <a:pt x="11226228" y="495902"/>
                  <a:pt x="11242024" y="513197"/>
                  <a:pt x="11241177" y="533639"/>
                </a:cubicBezTo>
                <a:lnTo>
                  <a:pt x="11240324" y="553023"/>
                </a:lnTo>
                <a:lnTo>
                  <a:pt x="11240325" y="553023"/>
                </a:lnTo>
                <a:lnTo>
                  <a:pt x="11045019" y="4987273"/>
                </a:lnTo>
                <a:lnTo>
                  <a:pt x="11045018" y="4987276"/>
                </a:lnTo>
                <a:lnTo>
                  <a:pt x="10990292" y="6229802"/>
                </a:lnTo>
                <a:lnTo>
                  <a:pt x="0" y="6229802"/>
                </a:lnTo>
                <a:close/>
              </a:path>
            </a:pathLst>
          </a:custGeom>
        </p:spPr>
      </p:pic>
      <p:sp>
        <p:nvSpPr>
          <p:cNvPr id="2" name="Title 1">
            <a:extLst>
              <a:ext uri="{FF2B5EF4-FFF2-40B4-BE49-F238E27FC236}">
                <a16:creationId xmlns:a16="http://schemas.microsoft.com/office/drawing/2014/main" id="{AD3D9B26-2749-4359-0044-33DEE91D7EB4}"/>
              </a:ext>
            </a:extLst>
          </p:cNvPr>
          <p:cNvSpPr>
            <a:spLocks noGrp="1"/>
          </p:cNvSpPr>
          <p:nvPr>
            <p:ph type="ctrTitle"/>
          </p:nvPr>
        </p:nvSpPr>
        <p:spPr>
          <a:xfrm>
            <a:off x="2177717" y="1610286"/>
            <a:ext cx="9282312" cy="3581400"/>
          </a:xfrm>
        </p:spPr>
        <p:txBody>
          <a:bodyPr>
            <a:normAutofit/>
          </a:bodyPr>
          <a:lstStyle/>
          <a:p>
            <a:pPr algn="r"/>
            <a:r>
              <a:rPr lang="en-US" dirty="0">
                <a:ln w="12700">
                  <a:solidFill>
                    <a:schemeClr val="tx1"/>
                  </a:solidFill>
                </a:ln>
              </a:rPr>
              <a:t>DASHBOARD AUTOMATION PROJECT</a:t>
            </a:r>
          </a:p>
        </p:txBody>
      </p:sp>
      <p:sp>
        <p:nvSpPr>
          <p:cNvPr id="3" name="Subtitle 2">
            <a:extLst>
              <a:ext uri="{FF2B5EF4-FFF2-40B4-BE49-F238E27FC236}">
                <a16:creationId xmlns:a16="http://schemas.microsoft.com/office/drawing/2014/main" id="{997CBFD4-20F2-F733-E8F9-BAA8FE9A30E7}"/>
              </a:ext>
            </a:extLst>
          </p:cNvPr>
          <p:cNvSpPr>
            <a:spLocks noGrp="1"/>
          </p:cNvSpPr>
          <p:nvPr>
            <p:ph type="subTitle" idx="1"/>
          </p:nvPr>
        </p:nvSpPr>
        <p:spPr>
          <a:xfrm>
            <a:off x="3834581" y="220716"/>
            <a:ext cx="7690105" cy="2370084"/>
          </a:xfrm>
        </p:spPr>
        <p:txBody>
          <a:bodyPr anchor="b">
            <a:normAutofit/>
          </a:bodyPr>
          <a:lstStyle/>
          <a:p>
            <a:pPr algn="r"/>
            <a:r>
              <a:rPr lang="en-US" dirty="0">
                <a:solidFill>
                  <a:schemeClr val="bg1">
                    <a:lumMod val="95000"/>
                  </a:schemeClr>
                </a:solidFill>
                <a:highlight>
                  <a:srgbClr val="FF0000"/>
                </a:highlight>
              </a:rPr>
              <a:t>Natalia Sanchez</a:t>
            </a:r>
          </a:p>
          <a:p>
            <a:pPr algn="r"/>
            <a:r>
              <a:rPr lang="en-US" dirty="0">
                <a:solidFill>
                  <a:schemeClr val="bg1">
                    <a:lumMod val="95000"/>
                  </a:schemeClr>
                </a:solidFill>
                <a:highlight>
                  <a:srgbClr val="FF0000"/>
                </a:highlight>
              </a:rPr>
              <a:t>Fernando Carrillo</a:t>
            </a:r>
          </a:p>
          <a:p>
            <a:pPr algn="r"/>
            <a:r>
              <a:rPr lang="en-US" dirty="0">
                <a:solidFill>
                  <a:schemeClr val="bg1">
                    <a:lumMod val="95000"/>
                  </a:schemeClr>
                </a:solidFill>
                <a:highlight>
                  <a:srgbClr val="FF0000"/>
                </a:highlight>
              </a:rPr>
              <a:t>Edgardo </a:t>
            </a:r>
            <a:r>
              <a:rPr lang="en-US" dirty="0" err="1">
                <a:solidFill>
                  <a:schemeClr val="bg1">
                    <a:lumMod val="95000"/>
                  </a:schemeClr>
                </a:solidFill>
                <a:highlight>
                  <a:srgbClr val="FF0000"/>
                </a:highlight>
              </a:rPr>
              <a:t>MaTtos</a:t>
            </a:r>
            <a:endParaRPr lang="en-US" dirty="0">
              <a:solidFill>
                <a:schemeClr val="bg1">
                  <a:lumMod val="95000"/>
                </a:schemeClr>
              </a:solidFill>
              <a:highlight>
                <a:srgbClr val="FF0000"/>
              </a:highlight>
            </a:endParaRPr>
          </a:p>
          <a:p>
            <a:pPr algn="r"/>
            <a:r>
              <a:rPr lang="en-US" dirty="0">
                <a:solidFill>
                  <a:schemeClr val="bg1">
                    <a:lumMod val="95000"/>
                  </a:schemeClr>
                </a:solidFill>
                <a:highlight>
                  <a:srgbClr val="FF0000"/>
                </a:highlight>
              </a:rPr>
              <a:t>Manuel </a:t>
            </a:r>
            <a:r>
              <a:rPr lang="en-US" dirty="0" err="1">
                <a:solidFill>
                  <a:schemeClr val="bg1">
                    <a:lumMod val="95000"/>
                  </a:schemeClr>
                </a:solidFill>
                <a:highlight>
                  <a:srgbClr val="FF0000"/>
                </a:highlight>
              </a:rPr>
              <a:t>Pinedo</a:t>
            </a:r>
            <a:r>
              <a:rPr lang="en-US" dirty="0">
                <a:solidFill>
                  <a:schemeClr val="bg1">
                    <a:lumMod val="95000"/>
                  </a:schemeClr>
                </a:solidFill>
                <a:highlight>
                  <a:srgbClr val="FF0000"/>
                </a:highlight>
              </a:rPr>
              <a:t> </a:t>
            </a:r>
          </a:p>
        </p:txBody>
      </p:sp>
    </p:spTree>
    <p:extLst>
      <p:ext uri="{BB962C8B-B14F-4D97-AF65-F5344CB8AC3E}">
        <p14:creationId xmlns:p14="http://schemas.microsoft.com/office/powerpoint/2010/main" val="99482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752B-3B67-7AC4-BE1F-A04143EC28DC}"/>
              </a:ext>
            </a:extLst>
          </p:cNvPr>
          <p:cNvSpPr>
            <a:spLocks noGrp="1"/>
          </p:cNvSpPr>
          <p:nvPr>
            <p:ph type="title"/>
          </p:nvPr>
        </p:nvSpPr>
        <p:spPr/>
        <p:txBody>
          <a:bodyPr/>
          <a:lstStyle/>
          <a:p>
            <a:r>
              <a:rPr lang="en-CA" dirty="0"/>
              <a:t>Next Steps</a:t>
            </a:r>
          </a:p>
        </p:txBody>
      </p:sp>
      <p:sp>
        <p:nvSpPr>
          <p:cNvPr id="3" name="Content Placeholder 2">
            <a:extLst>
              <a:ext uri="{FF2B5EF4-FFF2-40B4-BE49-F238E27FC236}">
                <a16:creationId xmlns:a16="http://schemas.microsoft.com/office/drawing/2014/main" id="{1159D9B3-3ED1-DA05-378E-35C32A1FD264}"/>
              </a:ext>
            </a:extLst>
          </p:cNvPr>
          <p:cNvSpPr>
            <a:spLocks noGrp="1"/>
          </p:cNvSpPr>
          <p:nvPr>
            <p:ph idx="1"/>
          </p:nvPr>
        </p:nvSpPr>
        <p:spPr/>
        <p:txBody>
          <a:bodyPr/>
          <a:lstStyle/>
          <a:p>
            <a:r>
              <a:rPr lang="en-CA" dirty="0"/>
              <a:t>API Layer to request data from a life Data Base to a Data Warehouse</a:t>
            </a:r>
          </a:p>
          <a:p>
            <a:r>
              <a:rPr lang="en-CA" dirty="0"/>
              <a:t>Use of a time scheduler like Cron for Linux, Task Scheduler, Power Automate, etc.</a:t>
            </a:r>
          </a:p>
          <a:p>
            <a:r>
              <a:rPr lang="en-CA" dirty="0"/>
              <a:t>Catching errors.</a:t>
            </a:r>
          </a:p>
          <a:p>
            <a:pPr marL="0" indent="0">
              <a:buNone/>
            </a:pPr>
            <a:endParaRPr lang="en-CA" dirty="0"/>
          </a:p>
          <a:p>
            <a:endParaRPr lang="en-CA" dirty="0"/>
          </a:p>
          <a:p>
            <a:r>
              <a:rPr lang="en-CA" dirty="0"/>
              <a:t>Another way to create an automation workflow to refresh our data Base it would be use Watch dogs, a library from Python.</a:t>
            </a:r>
          </a:p>
          <a:p>
            <a:endParaRPr lang="en-CA" dirty="0"/>
          </a:p>
        </p:txBody>
      </p:sp>
      <p:sp>
        <p:nvSpPr>
          <p:cNvPr id="4" name="Oval 3">
            <a:extLst>
              <a:ext uri="{FF2B5EF4-FFF2-40B4-BE49-F238E27FC236}">
                <a16:creationId xmlns:a16="http://schemas.microsoft.com/office/drawing/2014/main" id="{478F56F4-43A9-CC5A-B819-8B5F9C3131DE}"/>
              </a:ext>
            </a:extLst>
          </p:cNvPr>
          <p:cNvSpPr/>
          <p:nvPr/>
        </p:nvSpPr>
        <p:spPr>
          <a:xfrm>
            <a:off x="1371600" y="4391529"/>
            <a:ext cx="156411" cy="1323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07C636A-7B0F-BE17-8CA8-FF8E31FFC43B}"/>
              </a:ext>
            </a:extLst>
          </p:cNvPr>
          <p:cNvSpPr/>
          <p:nvPr/>
        </p:nvSpPr>
        <p:spPr>
          <a:xfrm>
            <a:off x="1584159" y="4391529"/>
            <a:ext cx="156411" cy="1323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01278A3-4F47-ED36-2848-DDCE264C039B}"/>
              </a:ext>
            </a:extLst>
          </p:cNvPr>
          <p:cNvSpPr/>
          <p:nvPr/>
        </p:nvSpPr>
        <p:spPr>
          <a:xfrm>
            <a:off x="1796718" y="4391529"/>
            <a:ext cx="156411" cy="1323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47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2E82-7190-79D9-EF38-45572164A848}"/>
              </a:ext>
            </a:extLst>
          </p:cNvPr>
          <p:cNvSpPr>
            <a:spLocks noGrp="1"/>
          </p:cNvSpPr>
          <p:nvPr>
            <p:ph type="title"/>
          </p:nvPr>
        </p:nvSpPr>
        <p:spPr/>
        <p:txBody>
          <a:bodyPr/>
          <a:lstStyle/>
          <a:p>
            <a:r>
              <a:rPr lang="en-CA" dirty="0"/>
              <a:t>Thank YOU!</a:t>
            </a:r>
          </a:p>
        </p:txBody>
      </p:sp>
      <p:sp>
        <p:nvSpPr>
          <p:cNvPr id="3" name="Text Placeholder 2">
            <a:extLst>
              <a:ext uri="{FF2B5EF4-FFF2-40B4-BE49-F238E27FC236}">
                <a16:creationId xmlns:a16="http://schemas.microsoft.com/office/drawing/2014/main" id="{AB39E28C-5E5B-8925-BC27-C648C24F49FD}"/>
              </a:ext>
            </a:extLst>
          </p:cNvPr>
          <p:cNvSpPr>
            <a:spLocks noGrp="1"/>
          </p:cNvSpPr>
          <p:nvPr>
            <p:ph type="body" idx="1"/>
          </p:nvPr>
        </p:nvSpPr>
        <p:spPr/>
        <p:txBody>
          <a:bodyPr/>
          <a:lstStyle/>
          <a:p>
            <a:endParaRPr lang="en-US" dirty="0"/>
          </a:p>
        </p:txBody>
      </p:sp>
      <p:pic>
        <p:nvPicPr>
          <p:cNvPr id="5" name="Graphic 4" descr="Checkmark with solid fill">
            <a:extLst>
              <a:ext uri="{FF2B5EF4-FFF2-40B4-BE49-F238E27FC236}">
                <a16:creationId xmlns:a16="http://schemas.microsoft.com/office/drawing/2014/main" id="{6130268A-EF97-36F5-654E-C244089748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7078" y="2277981"/>
            <a:ext cx="3104148" cy="3104148"/>
          </a:xfrm>
          <a:prstGeom prst="rect">
            <a:avLst/>
          </a:prstGeom>
        </p:spPr>
      </p:pic>
    </p:spTree>
    <p:extLst>
      <p:ext uri="{BB962C8B-B14F-4D97-AF65-F5344CB8AC3E}">
        <p14:creationId xmlns:p14="http://schemas.microsoft.com/office/powerpoint/2010/main" val="423008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AED1-BF98-E337-1745-6E9315D4D4A0}"/>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0D3FD242-7F64-DE70-15A1-683A9234939F}"/>
              </a:ext>
            </a:extLst>
          </p:cNvPr>
          <p:cNvSpPr>
            <a:spLocks noGrp="1"/>
          </p:cNvSpPr>
          <p:nvPr>
            <p:ph idx="1"/>
          </p:nvPr>
        </p:nvSpPr>
        <p:spPr/>
        <p:txBody>
          <a:bodyPr>
            <a:normAutofit fontScale="92500" lnSpcReduction="10000"/>
          </a:bodyPr>
          <a:lstStyle/>
          <a:p>
            <a:r>
              <a:rPr lang="en-US" dirty="0"/>
              <a:t>Automation </a:t>
            </a:r>
          </a:p>
          <a:p>
            <a:r>
              <a:rPr lang="en-US" dirty="0"/>
              <a:t>Facilitate seamless collaboration and information exchange between departments.</a:t>
            </a:r>
          </a:p>
          <a:p>
            <a:r>
              <a:rPr lang="en-US" dirty="0"/>
              <a:t>Project aim:</a:t>
            </a:r>
          </a:p>
          <a:p>
            <a:pPr lvl="1"/>
            <a:r>
              <a:rPr lang="en-US" dirty="0"/>
              <a:t>Automate the process of consolidating new information.</a:t>
            </a:r>
          </a:p>
          <a:p>
            <a:pPr lvl="1"/>
            <a:r>
              <a:rPr lang="en-US" dirty="0"/>
              <a:t>Streamline the entire analysis and reporting workflow.</a:t>
            </a:r>
          </a:p>
          <a:p>
            <a:pPr lvl="1"/>
            <a:r>
              <a:rPr lang="en-US" dirty="0"/>
              <a:t>Emphasize flexibility for regular updates.</a:t>
            </a:r>
          </a:p>
          <a:p>
            <a:pPr lvl="1"/>
            <a:r>
              <a:rPr lang="en-US" dirty="0"/>
              <a:t>Ensure the timely and accurate flow of information within the organization.</a:t>
            </a:r>
          </a:p>
          <a:p>
            <a:r>
              <a:rPr lang="en-US" dirty="0"/>
              <a:t>Charts and Dashboards.</a:t>
            </a:r>
          </a:p>
          <a:p>
            <a:r>
              <a:rPr lang="en-US" dirty="0"/>
              <a:t>Gantt Chart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1244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5DD9-CA1A-4F8D-CCD9-3A9AF87DB01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69F482D-C40E-4B65-E15C-39AA4704218D}"/>
              </a:ext>
            </a:extLst>
          </p:cNvPr>
          <p:cNvSpPr>
            <a:spLocks noGrp="1"/>
          </p:cNvSpPr>
          <p:nvPr>
            <p:ph idx="1"/>
          </p:nvPr>
        </p:nvSpPr>
        <p:spPr/>
        <p:txBody>
          <a:bodyPr>
            <a:normAutofit fontScale="85000" lnSpcReduction="20000"/>
          </a:bodyPr>
          <a:lstStyle/>
          <a:p>
            <a:r>
              <a:rPr lang="en-US" dirty="0"/>
              <a:t>Manual process:</a:t>
            </a:r>
          </a:p>
          <a:p>
            <a:pPr lvl="1"/>
            <a:r>
              <a:rPr lang="en-US" dirty="0"/>
              <a:t>Extraction of data from operative database into Excel.</a:t>
            </a:r>
          </a:p>
          <a:p>
            <a:pPr lvl="1"/>
            <a:r>
              <a:rPr lang="en-US" dirty="0"/>
              <a:t>Simulation of data insertion typically done by an application.</a:t>
            </a:r>
          </a:p>
          <a:p>
            <a:r>
              <a:rPr lang="en-US" dirty="0"/>
              <a:t>Automated solution:</a:t>
            </a:r>
          </a:p>
          <a:p>
            <a:pPr lvl="1"/>
            <a:r>
              <a:rPr lang="en-US" dirty="0"/>
              <a:t>Implementation of a Python-based system.</a:t>
            </a:r>
          </a:p>
          <a:p>
            <a:pPr lvl="1"/>
            <a:r>
              <a:rPr lang="en-US" dirty="0"/>
              <a:t>Emulation of application data insertion.</a:t>
            </a:r>
          </a:p>
          <a:p>
            <a:pPr lvl="1"/>
            <a:r>
              <a:rPr lang="en-US" dirty="0"/>
              <a:t>Seamless integration with analytical database.</a:t>
            </a:r>
          </a:p>
          <a:p>
            <a:r>
              <a:rPr lang="en-US" dirty="0"/>
              <a:t>Significance of frequent updates:</a:t>
            </a:r>
          </a:p>
          <a:p>
            <a:pPr lvl="1"/>
            <a:r>
              <a:rPr lang="en-US" dirty="0"/>
              <a:t>Ensures timely emulation of data insertion.</a:t>
            </a:r>
          </a:p>
          <a:p>
            <a:pPr lvl="1"/>
            <a:r>
              <a:rPr lang="en-US" dirty="0"/>
              <a:t>Provides real-time insights.</a:t>
            </a:r>
          </a:p>
          <a:p>
            <a:pPr lvl="1"/>
            <a:r>
              <a:rPr lang="en-US" dirty="0"/>
              <a:t>Maintains synchronization between databases.</a:t>
            </a:r>
          </a:p>
          <a:p>
            <a:endParaRPr lang="en-US" dirty="0"/>
          </a:p>
        </p:txBody>
      </p:sp>
    </p:spTree>
    <p:extLst>
      <p:ext uri="{BB962C8B-B14F-4D97-AF65-F5344CB8AC3E}">
        <p14:creationId xmlns:p14="http://schemas.microsoft.com/office/powerpoint/2010/main" val="251976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A433-7C9D-FC54-3626-6FDB85FA7A76}"/>
              </a:ext>
            </a:extLst>
          </p:cNvPr>
          <p:cNvSpPr>
            <a:spLocks noGrp="1"/>
          </p:cNvSpPr>
          <p:nvPr>
            <p:ph type="title"/>
          </p:nvPr>
        </p:nvSpPr>
        <p:spPr/>
        <p:txBody>
          <a:bodyPr>
            <a:normAutofit/>
          </a:bodyPr>
          <a:lstStyle/>
          <a:p>
            <a:r>
              <a:rPr lang="en-US" dirty="0"/>
              <a:t>Modified Analysis and Tables</a:t>
            </a:r>
          </a:p>
        </p:txBody>
      </p:sp>
      <p:graphicFrame>
        <p:nvGraphicFramePr>
          <p:cNvPr id="5" name="Content Placeholder 2">
            <a:extLst>
              <a:ext uri="{FF2B5EF4-FFF2-40B4-BE49-F238E27FC236}">
                <a16:creationId xmlns:a16="http://schemas.microsoft.com/office/drawing/2014/main" id="{F03F2A9F-F743-EEDD-9C32-C151DEC43F05}"/>
              </a:ext>
            </a:extLst>
          </p:cNvPr>
          <p:cNvGraphicFramePr>
            <a:graphicFrameLocks noGrp="1"/>
          </p:cNvGraphicFramePr>
          <p:nvPr>
            <p:ph idx="1"/>
            <p:extLst>
              <p:ext uri="{D42A27DB-BD31-4B8C-83A1-F6EECF244321}">
                <p14:modId xmlns:p14="http://schemas.microsoft.com/office/powerpoint/2010/main" val="760288572"/>
              </p:ext>
            </p:extLst>
          </p:nvPr>
        </p:nvGraphicFramePr>
        <p:xfrm>
          <a:off x="1063925" y="2317750"/>
          <a:ext cx="10075651" cy="3854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152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8F93-5D90-F0CB-C85D-F6C04334F6AE}"/>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83089568-574B-194C-EB60-773316433AD8}"/>
              </a:ext>
            </a:extLst>
          </p:cNvPr>
          <p:cNvSpPr>
            <a:spLocks noGrp="1"/>
          </p:cNvSpPr>
          <p:nvPr>
            <p:ph idx="1"/>
          </p:nvPr>
        </p:nvSpPr>
        <p:spPr/>
        <p:txBody>
          <a:bodyPr/>
          <a:lstStyle/>
          <a:p>
            <a:r>
              <a:rPr lang="en-US" dirty="0"/>
              <a:t>Significant time savings.</a:t>
            </a:r>
          </a:p>
          <a:p>
            <a:r>
              <a:rPr lang="en-US" dirty="0"/>
              <a:t>Reduced errors.</a:t>
            </a:r>
          </a:p>
          <a:p>
            <a:r>
              <a:rPr lang="en-US" dirty="0"/>
              <a:t>Improved decision-making with current and accurate data.</a:t>
            </a:r>
          </a:p>
        </p:txBody>
      </p:sp>
    </p:spTree>
    <p:extLst>
      <p:ext uri="{BB962C8B-B14F-4D97-AF65-F5344CB8AC3E}">
        <p14:creationId xmlns:p14="http://schemas.microsoft.com/office/powerpoint/2010/main" val="396465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7DE0E58-5AD4-A1E1-0F33-CFEDACFD01F7}"/>
              </a:ext>
            </a:extLst>
          </p:cNvPr>
          <p:cNvPicPr>
            <a:picLocks noChangeAspect="1"/>
          </p:cNvPicPr>
          <p:nvPr/>
        </p:nvPicPr>
        <p:blipFill rotWithShape="1">
          <a:blip r:embed="rId2">
            <a:alphaModFix amt="84000"/>
          </a:blip>
          <a:srcRect r="31326" b="1"/>
          <a:stretch/>
        </p:blipFill>
        <p:spPr>
          <a:xfrm>
            <a:off x="457850" y="379444"/>
            <a:ext cx="6678117"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id="{AE685DCE-B12D-FED8-A239-3A062925136A}"/>
              </a:ext>
            </a:extLst>
          </p:cNvPr>
          <p:cNvSpPr>
            <a:spLocks noGrp="1"/>
          </p:cNvSpPr>
          <p:nvPr>
            <p:ph type="title"/>
          </p:nvPr>
        </p:nvSpPr>
        <p:spPr>
          <a:xfrm>
            <a:off x="5933208" y="205274"/>
            <a:ext cx="5572992" cy="1916505"/>
          </a:xfrm>
        </p:spPr>
        <p:txBody>
          <a:bodyPr>
            <a:normAutofit/>
          </a:bodyPr>
          <a:lstStyle/>
          <a:p>
            <a:r>
              <a:rPr lang="en-US" dirty="0"/>
              <a:t>Relevant Project Information</a:t>
            </a:r>
          </a:p>
        </p:txBody>
      </p:sp>
      <p:sp>
        <p:nvSpPr>
          <p:cNvPr id="3" name="Content Placeholder 2">
            <a:extLst>
              <a:ext uri="{FF2B5EF4-FFF2-40B4-BE49-F238E27FC236}">
                <a16:creationId xmlns:a16="http://schemas.microsoft.com/office/drawing/2014/main" id="{EB4707E5-A492-B85D-F788-8742522D5D27}"/>
              </a:ext>
            </a:extLst>
          </p:cNvPr>
          <p:cNvSpPr>
            <a:spLocks noGrp="1"/>
          </p:cNvSpPr>
          <p:nvPr>
            <p:ph idx="1"/>
          </p:nvPr>
        </p:nvSpPr>
        <p:spPr>
          <a:xfrm>
            <a:off x="7258451" y="2410538"/>
            <a:ext cx="4247749" cy="4055185"/>
          </a:xfrm>
        </p:spPr>
        <p:txBody>
          <a:bodyPr>
            <a:normAutofit/>
          </a:bodyPr>
          <a:lstStyle/>
          <a:p>
            <a:pPr>
              <a:lnSpc>
                <a:spcPct val="110000"/>
              </a:lnSpc>
            </a:pPr>
            <a:r>
              <a:rPr lang="en-US" sz="2100" dirty="0"/>
              <a:t>Phyton, SQL and Excel are the tools used for the automation.</a:t>
            </a:r>
          </a:p>
          <a:p>
            <a:pPr>
              <a:lnSpc>
                <a:spcPct val="110000"/>
              </a:lnSpc>
            </a:pPr>
            <a:endParaRPr lang="en-US" sz="1400" dirty="0"/>
          </a:p>
        </p:txBody>
      </p:sp>
    </p:spTree>
    <p:extLst>
      <p:ext uri="{BB962C8B-B14F-4D97-AF65-F5344CB8AC3E}">
        <p14:creationId xmlns:p14="http://schemas.microsoft.com/office/powerpoint/2010/main" val="321969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7E6D-8250-44F7-DE66-1174FD40DF43}"/>
              </a:ext>
            </a:extLst>
          </p:cNvPr>
          <p:cNvSpPr>
            <a:spLocks noGrp="1"/>
          </p:cNvSpPr>
          <p:nvPr>
            <p:ph type="title"/>
          </p:nvPr>
        </p:nvSpPr>
        <p:spPr/>
        <p:txBody>
          <a:bodyPr/>
          <a:lstStyle/>
          <a:p>
            <a:r>
              <a:rPr lang="en-US" dirty="0"/>
              <a:t>Automation Workflow</a:t>
            </a:r>
          </a:p>
        </p:txBody>
      </p:sp>
      <p:pic>
        <p:nvPicPr>
          <p:cNvPr id="6" name="Content Placeholder 5">
            <a:extLst>
              <a:ext uri="{FF2B5EF4-FFF2-40B4-BE49-F238E27FC236}">
                <a16:creationId xmlns:a16="http://schemas.microsoft.com/office/drawing/2014/main" id="{F820FE92-8E05-9FB6-9C16-E3EBE7E51862}"/>
              </a:ext>
            </a:extLst>
          </p:cNvPr>
          <p:cNvPicPr>
            <a:picLocks noGrp="1" noChangeAspect="1"/>
          </p:cNvPicPr>
          <p:nvPr>
            <p:ph idx="1"/>
          </p:nvPr>
        </p:nvPicPr>
        <p:blipFill>
          <a:blip r:embed="rId2"/>
          <a:stretch>
            <a:fillRect/>
          </a:stretch>
        </p:blipFill>
        <p:spPr>
          <a:xfrm>
            <a:off x="470739" y="2923673"/>
            <a:ext cx="11250521" cy="2767264"/>
          </a:xfrm>
          <a:prstGeom prst="rect">
            <a:avLst/>
          </a:prstGeom>
        </p:spPr>
      </p:pic>
    </p:spTree>
    <p:extLst>
      <p:ext uri="{BB962C8B-B14F-4D97-AF65-F5344CB8AC3E}">
        <p14:creationId xmlns:p14="http://schemas.microsoft.com/office/powerpoint/2010/main" val="28430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18BAE9-30D0-DDDA-A089-3B80DF23B31C}"/>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dirty="0">
                <a:solidFill>
                  <a:schemeClr val="bg2"/>
                </a:solidFill>
                <a:latin typeface="+mj-lt"/>
                <a:ea typeface="+mj-ea"/>
                <a:cs typeface="+mj-cs"/>
              </a:rPr>
              <a:t>Data Warehouse Schema</a:t>
            </a:r>
          </a:p>
        </p:txBody>
      </p:sp>
      <p:grpSp>
        <p:nvGrpSpPr>
          <p:cNvPr id="21" name="Group 20">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4"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20" name="Content Placeholder 19">
            <a:extLst>
              <a:ext uri="{FF2B5EF4-FFF2-40B4-BE49-F238E27FC236}">
                <a16:creationId xmlns:a16="http://schemas.microsoft.com/office/drawing/2014/main" id="{DB227BC7-4FF0-CB82-3924-353A3F08799D}"/>
              </a:ext>
            </a:extLst>
          </p:cNvPr>
          <p:cNvPicPr>
            <a:picLocks noGrp="1" noChangeAspect="1"/>
          </p:cNvPicPr>
          <p:nvPr>
            <p:ph idx="1"/>
          </p:nvPr>
        </p:nvPicPr>
        <p:blipFill>
          <a:blip r:embed="rId4"/>
          <a:stretch>
            <a:fillRect/>
          </a:stretch>
        </p:blipFill>
        <p:spPr>
          <a:xfrm>
            <a:off x="1182850" y="450059"/>
            <a:ext cx="5492678" cy="5957882"/>
          </a:xfrm>
        </p:spPr>
      </p:pic>
    </p:spTree>
    <p:extLst>
      <p:ext uri="{BB962C8B-B14F-4D97-AF65-F5344CB8AC3E}">
        <p14:creationId xmlns:p14="http://schemas.microsoft.com/office/powerpoint/2010/main" val="227488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3098-5312-DEDC-07B3-058D7B7E0281}"/>
              </a:ext>
            </a:extLst>
          </p:cNvPr>
          <p:cNvSpPr>
            <a:spLocks noGrp="1"/>
          </p:cNvSpPr>
          <p:nvPr>
            <p:ph type="title"/>
          </p:nvPr>
        </p:nvSpPr>
        <p:spPr/>
        <p:txBody>
          <a:bodyPr/>
          <a:lstStyle/>
          <a:p>
            <a:r>
              <a:rPr lang="es-US" dirty="0"/>
              <a:t>Project Management</a:t>
            </a:r>
            <a:endParaRPr lang="en-US" dirty="0"/>
          </a:p>
        </p:txBody>
      </p:sp>
      <p:sp>
        <p:nvSpPr>
          <p:cNvPr id="3" name="Content Placeholder 2">
            <a:extLst>
              <a:ext uri="{FF2B5EF4-FFF2-40B4-BE49-F238E27FC236}">
                <a16:creationId xmlns:a16="http://schemas.microsoft.com/office/drawing/2014/main" id="{A5168335-B009-FC3D-DA50-6EAAF5303335}"/>
              </a:ext>
            </a:extLst>
          </p:cNvPr>
          <p:cNvSpPr>
            <a:spLocks noGrp="1"/>
          </p:cNvSpPr>
          <p:nvPr>
            <p:ph idx="1"/>
          </p:nvPr>
        </p:nvSpPr>
        <p:spPr/>
        <p:txBody>
          <a:bodyPr/>
          <a:lstStyle/>
          <a:p>
            <a:r>
              <a:rPr lang="en-US" dirty="0">
                <a:hlinkClick r:id="rId3" action="ppaction://hlinkfile"/>
              </a:rPr>
              <a:t>Gantt Chart</a:t>
            </a:r>
            <a:endParaRPr lang="en-US" dirty="0"/>
          </a:p>
          <a:p>
            <a:r>
              <a:rPr lang="en-US" dirty="0"/>
              <a:t>Present the concept of generating real-time reports.</a:t>
            </a:r>
          </a:p>
          <a:p>
            <a:r>
              <a:rPr lang="en-US" dirty="0"/>
              <a:t>Emphasize the significance of having up-to-date information for decision-making.</a:t>
            </a:r>
          </a:p>
        </p:txBody>
      </p:sp>
    </p:spTree>
    <p:extLst>
      <p:ext uri="{BB962C8B-B14F-4D97-AF65-F5344CB8AC3E}">
        <p14:creationId xmlns:p14="http://schemas.microsoft.com/office/powerpoint/2010/main" val="2266032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2163</TotalTime>
  <Words>329</Words>
  <Application>Microsoft Office PowerPoint</Application>
  <PresentationFormat>Widescreen</PresentationFormat>
  <Paragraphs>57</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DASHBOARD AUTOMATION PROJECT</vt:lpstr>
      <vt:lpstr>Introduction</vt:lpstr>
      <vt:lpstr>Overview</vt:lpstr>
      <vt:lpstr>Modified Analysis and Tables</vt:lpstr>
      <vt:lpstr>Benefits</vt:lpstr>
      <vt:lpstr>Relevant Project Information</vt:lpstr>
      <vt:lpstr>Automation Workflow</vt:lpstr>
      <vt:lpstr>Data Warehouse Schema</vt:lpstr>
      <vt:lpstr>Project Management</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PROJECT</dc:title>
  <dc:creator>natalia sanchez</dc:creator>
  <cp:lastModifiedBy>natalia sanchez</cp:lastModifiedBy>
  <cp:revision>15</cp:revision>
  <dcterms:created xsi:type="dcterms:W3CDTF">2023-11-14T21:45:29Z</dcterms:created>
  <dcterms:modified xsi:type="dcterms:W3CDTF">2023-11-16T23:34:00Z</dcterms:modified>
</cp:coreProperties>
</file>