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7D52C8-74A0-4E4E-8842-CD66E1539215}" type="datetimeFigureOut">
              <a:rPr lang="en-ZA" smtClean="0"/>
              <a:t>2023/08/14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377469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7D52C8-74A0-4E4E-8842-CD66E1539215}" type="datetimeFigureOut">
              <a:rPr lang="en-ZA" smtClean="0"/>
              <a:t>2023/08/14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3303069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7D52C8-74A0-4E4E-8842-CD66E1539215}" type="datetimeFigureOut">
              <a:rPr lang="en-ZA" smtClean="0"/>
              <a:t>2023/08/14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1856667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7D52C8-74A0-4E4E-8842-CD66E1539215}" type="datetimeFigureOut">
              <a:rPr lang="en-ZA" smtClean="0"/>
              <a:t>2023/08/14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DB5D29F-E04B-4D12-B69E-BD43ABE445C1}" type="slidenum">
              <a:rPr lang="en-ZA" smtClean="0"/>
              <a:t>‹#›</a:t>
            </a:fld>
            <a:endParaRPr lang="en-Z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2245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7D52C8-74A0-4E4E-8842-CD66E1539215}" type="datetimeFigureOut">
              <a:rPr lang="en-ZA" smtClean="0"/>
              <a:t>2023/08/14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3335925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7D52C8-74A0-4E4E-8842-CD66E1539215}" type="datetimeFigureOut">
              <a:rPr lang="en-ZA" smtClean="0"/>
              <a:t>2023/08/14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952452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7D52C8-74A0-4E4E-8842-CD66E1539215}" type="datetimeFigureOut">
              <a:rPr lang="en-ZA" smtClean="0"/>
              <a:t>2023/08/14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3351164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D52C8-74A0-4E4E-8842-CD66E1539215}" type="datetimeFigureOut">
              <a:rPr lang="en-ZA" smtClean="0"/>
              <a:t>2023/08/14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1740418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D52C8-74A0-4E4E-8842-CD66E1539215}" type="datetimeFigureOut">
              <a:rPr lang="en-ZA" smtClean="0"/>
              <a:t>2023/08/14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82494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D52C8-74A0-4E4E-8842-CD66E1539215}" type="datetimeFigureOut">
              <a:rPr lang="en-ZA" smtClean="0"/>
              <a:t>2023/08/14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6398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7D52C8-74A0-4E4E-8842-CD66E1539215}" type="datetimeFigureOut">
              <a:rPr lang="en-ZA" smtClean="0"/>
              <a:t>2023/08/14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308384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7D52C8-74A0-4E4E-8842-CD66E1539215}" type="datetimeFigureOut">
              <a:rPr lang="en-ZA" smtClean="0"/>
              <a:t>2023/08/14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1730111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7D52C8-74A0-4E4E-8842-CD66E1539215}" type="datetimeFigureOut">
              <a:rPr lang="en-ZA" smtClean="0"/>
              <a:t>2023/08/14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303588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7D52C8-74A0-4E4E-8842-CD66E1539215}" type="datetimeFigureOut">
              <a:rPr lang="en-ZA" smtClean="0"/>
              <a:t>2023/08/14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2838329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D52C8-74A0-4E4E-8842-CD66E1539215}" type="datetimeFigureOut">
              <a:rPr lang="en-ZA" smtClean="0"/>
              <a:t>2023/08/14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224402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7D52C8-74A0-4E4E-8842-CD66E1539215}" type="datetimeFigureOut">
              <a:rPr lang="en-ZA" smtClean="0"/>
              <a:t>2023/08/14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345778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7D52C8-74A0-4E4E-8842-CD66E1539215}" type="datetimeFigureOut">
              <a:rPr lang="en-ZA" smtClean="0"/>
              <a:t>2023/08/14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DB5D29F-E04B-4D12-B69E-BD43ABE445C1}" type="slidenum">
              <a:rPr lang="en-ZA" smtClean="0"/>
              <a:t>‹#›</a:t>
            </a:fld>
            <a:endParaRPr lang="en-ZA"/>
          </a:p>
        </p:txBody>
      </p:sp>
    </p:spTree>
    <p:extLst>
      <p:ext uri="{BB962C8B-B14F-4D97-AF65-F5344CB8AC3E}">
        <p14:creationId xmlns:p14="http://schemas.microsoft.com/office/powerpoint/2010/main" val="67913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47D52C8-74A0-4E4E-8842-CD66E1539215}" type="datetimeFigureOut">
              <a:rPr lang="en-ZA" smtClean="0"/>
              <a:t>2023/08/14</a:t>
            </a:fld>
            <a:endParaRPr lang="en-Z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DB5D29F-E04B-4D12-B69E-BD43ABE445C1}" type="slidenum">
              <a:rPr lang="en-ZA" smtClean="0"/>
              <a:t>‹#›</a:t>
            </a:fld>
            <a:endParaRPr lang="en-ZA"/>
          </a:p>
        </p:txBody>
      </p:sp>
    </p:spTree>
    <p:extLst>
      <p:ext uri="{BB962C8B-B14F-4D97-AF65-F5344CB8AC3E}">
        <p14:creationId xmlns:p14="http://schemas.microsoft.com/office/powerpoint/2010/main" val="19878396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26F2-1FC1-C65E-655C-2408FA3E6848}"/>
              </a:ext>
            </a:extLst>
          </p:cNvPr>
          <p:cNvSpPr>
            <a:spLocks noGrp="1"/>
          </p:cNvSpPr>
          <p:nvPr>
            <p:ph type="ctrTitle"/>
          </p:nvPr>
        </p:nvSpPr>
        <p:spPr/>
        <p:txBody>
          <a:bodyPr/>
          <a:lstStyle/>
          <a:p>
            <a:r>
              <a:rPr lang="en-US" dirty="0"/>
              <a:t>Clinic Data Analysis</a:t>
            </a:r>
            <a:endParaRPr lang="en-ZA" dirty="0"/>
          </a:p>
        </p:txBody>
      </p:sp>
      <p:sp>
        <p:nvSpPr>
          <p:cNvPr id="3" name="Subtitle 2">
            <a:extLst>
              <a:ext uri="{FF2B5EF4-FFF2-40B4-BE49-F238E27FC236}">
                <a16:creationId xmlns:a16="http://schemas.microsoft.com/office/drawing/2014/main" id="{00D70379-EE52-FF27-02F5-72CF9BAA0396}"/>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Patients complaining about the long wait periods</a:t>
            </a:r>
            <a:endParaRPr lang="en-Z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627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D8D7-FEBF-EA12-9D2E-8F3A96F07487}"/>
              </a:ext>
            </a:extLst>
          </p:cNvPr>
          <p:cNvSpPr>
            <a:spLocks noGrp="1"/>
          </p:cNvSpPr>
          <p:nvPr>
            <p:ph type="title"/>
          </p:nvPr>
        </p:nvSpPr>
        <p:spPr/>
        <p:txBody>
          <a:bodyPr/>
          <a:lstStyle/>
          <a:p>
            <a:r>
              <a:rPr lang="en-US" dirty="0"/>
              <a:t>Purpose of analysis</a:t>
            </a:r>
            <a:endParaRPr lang="en-ZA" dirty="0"/>
          </a:p>
        </p:txBody>
      </p:sp>
      <p:sp>
        <p:nvSpPr>
          <p:cNvPr id="3" name="Content Placeholder 2">
            <a:extLst>
              <a:ext uri="{FF2B5EF4-FFF2-40B4-BE49-F238E27FC236}">
                <a16:creationId xmlns:a16="http://schemas.microsoft.com/office/drawing/2014/main" id="{F0DFECBC-EAAC-AB71-01E6-36E8A8DA15C1}"/>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Clinic/Hospital Data </a:t>
            </a:r>
          </a:p>
          <a:p>
            <a:r>
              <a:rPr lang="en-US" dirty="0">
                <a:latin typeface="Calibri" panose="020F0502020204030204" pitchFamily="34" charset="0"/>
                <a:cs typeface="Calibri" panose="020F0502020204030204" pitchFamily="34" charset="0"/>
              </a:rPr>
              <a:t>Clinic has gotten several complaints regarding the long wait times</a:t>
            </a:r>
          </a:p>
          <a:p>
            <a:r>
              <a:rPr lang="en-US" dirty="0">
                <a:latin typeface="Calibri" panose="020F0502020204030204" pitchFamily="34" charset="0"/>
                <a:cs typeface="Calibri" panose="020F0502020204030204" pitchFamily="34" charset="0"/>
              </a:rPr>
              <a:t>Our task is to analysis, hypothesis and then create a data driven story on the overall wait time.</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Weapons of choice</a:t>
            </a:r>
          </a:p>
          <a:p>
            <a:r>
              <a:rPr lang="en-US" dirty="0">
                <a:latin typeface="Calibri" panose="020F0502020204030204" pitchFamily="34" charset="0"/>
                <a:cs typeface="Calibri" panose="020F0502020204030204" pitchFamily="34" charset="0"/>
              </a:rPr>
              <a:t>Excel</a:t>
            </a:r>
          </a:p>
          <a:p>
            <a:r>
              <a:rPr lang="en-US" dirty="0">
                <a:latin typeface="Calibri" panose="020F0502020204030204" pitchFamily="34" charset="0"/>
                <a:cs typeface="Calibri" panose="020F0502020204030204" pitchFamily="34" charset="0"/>
              </a:rPr>
              <a:t>Power Point</a:t>
            </a:r>
            <a:endParaRPr lang="en-Z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811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2E312-B196-805A-1ABE-48FDFF86BE21}"/>
              </a:ext>
            </a:extLst>
          </p:cNvPr>
          <p:cNvSpPr>
            <a:spLocks noGrp="1"/>
          </p:cNvSpPr>
          <p:nvPr>
            <p:ph idx="1"/>
          </p:nvPr>
        </p:nvSpPr>
        <p:spPr>
          <a:xfrm>
            <a:off x="913795" y="479685"/>
            <a:ext cx="10353762" cy="5891135"/>
          </a:xfrm>
        </p:spPr>
        <p:txBody>
          <a:bodyPr/>
          <a:lstStyle/>
          <a:p>
            <a:pPr marL="0" indent="0">
              <a:buNone/>
            </a:pPr>
            <a:r>
              <a:rPr lang="en-US" dirty="0">
                <a:latin typeface="Calibri" panose="020F0502020204030204" pitchFamily="34" charset="0"/>
                <a:cs typeface="Calibri" panose="020F0502020204030204" pitchFamily="34" charset="0"/>
              </a:rPr>
              <a:t>Management has the following questions on the wait time:</a:t>
            </a:r>
          </a:p>
          <a:p>
            <a:r>
              <a:rPr lang="en-US" dirty="0">
                <a:latin typeface="Calibri" panose="020F0502020204030204" pitchFamily="34" charset="0"/>
                <a:cs typeface="Calibri" panose="020F0502020204030204" pitchFamily="34" charset="0"/>
              </a:rPr>
              <a:t>is there a short staffing issue?</a:t>
            </a:r>
          </a:p>
          <a:p>
            <a:r>
              <a:rPr lang="en-US" dirty="0">
                <a:latin typeface="Calibri" panose="020F0502020204030204" pitchFamily="34" charset="0"/>
                <a:cs typeface="Calibri" panose="020F0502020204030204" pitchFamily="34" charset="0"/>
              </a:rPr>
              <a:t>are the complaints legitimate?</a:t>
            </a:r>
          </a:p>
          <a:p>
            <a:r>
              <a:rPr lang="en-US" dirty="0">
                <a:latin typeface="Calibri" panose="020F0502020204030204" pitchFamily="34" charset="0"/>
                <a:cs typeface="Calibri" panose="020F0502020204030204" pitchFamily="34" charset="0"/>
              </a:rPr>
              <a:t>are we too busy?</a:t>
            </a:r>
          </a:p>
          <a:p>
            <a:r>
              <a:rPr lang="en-US" dirty="0">
                <a:latin typeface="Calibri" panose="020F0502020204030204" pitchFamily="34" charset="0"/>
                <a:cs typeface="Calibri" panose="020F0502020204030204" pitchFamily="34" charset="0"/>
              </a:rPr>
              <a:t>is it a certain type of patient?</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Insights to establish</a:t>
            </a:r>
          </a:p>
          <a:p>
            <a:r>
              <a:rPr lang="en-US" dirty="0">
                <a:latin typeface="Calibri" panose="020F0502020204030204" pitchFamily="34" charset="0"/>
                <a:cs typeface="Calibri" panose="020F0502020204030204" pitchFamily="34" charset="0"/>
              </a:rPr>
              <a:t>Hospital goals: reduce wait times</a:t>
            </a:r>
          </a:p>
          <a:p>
            <a:r>
              <a:rPr lang="en-US" dirty="0">
                <a:latin typeface="Calibri" panose="020F0502020204030204" pitchFamily="34" charset="0"/>
                <a:cs typeface="Calibri" panose="020F0502020204030204" pitchFamily="34" charset="0"/>
              </a:rPr>
              <a:t>Metrics of success/failure: wait times</a:t>
            </a:r>
          </a:p>
          <a:p>
            <a:r>
              <a:rPr lang="en-US" dirty="0">
                <a:latin typeface="Calibri" panose="020F0502020204030204" pitchFamily="34" charset="0"/>
                <a:cs typeface="Calibri" panose="020F0502020204030204" pitchFamily="34" charset="0"/>
              </a:rPr>
              <a:t>Trends to examine: time of day/week that causes increase in wait times </a:t>
            </a:r>
          </a:p>
          <a:p>
            <a:r>
              <a:rPr lang="en-US" dirty="0">
                <a:latin typeface="Calibri" panose="020F0502020204030204" pitchFamily="34" charset="0"/>
                <a:cs typeface="Calibri" panose="020F0502020204030204" pitchFamily="34" charset="0"/>
              </a:rPr>
              <a:t>How to solve trend: is it a staffing issue?</a:t>
            </a:r>
            <a:endParaRPr lang="en-Z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616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2138C8-055F-680C-1366-24E80B86BDA6}"/>
              </a:ext>
            </a:extLst>
          </p:cNvPr>
          <p:cNvSpPr>
            <a:spLocks noGrp="1"/>
          </p:cNvSpPr>
          <p:nvPr>
            <p:ph type="title"/>
          </p:nvPr>
        </p:nvSpPr>
        <p:spPr>
          <a:xfrm>
            <a:off x="643467" y="0"/>
            <a:ext cx="2767702" cy="997640"/>
          </a:xfrm>
        </p:spPr>
        <p:txBody>
          <a:bodyPr vert="horz" lIns="91440" tIns="45720" rIns="91440" bIns="45720" rtlCol="0" anchor="b">
            <a:normAutofit/>
          </a:bodyPr>
          <a:lstStyle/>
          <a:p>
            <a:pPr algn="l"/>
            <a:r>
              <a:rPr lang="en-US" sz="1600" dirty="0"/>
              <a:t>Which patients are waiting the longest</a:t>
            </a:r>
          </a:p>
        </p:txBody>
      </p:sp>
      <p:pic>
        <p:nvPicPr>
          <p:cNvPr id="7" name="Content Placeholder 6" descr="A pie chart with numbers and text&#10;&#10;Description automatically generated">
            <a:extLst>
              <a:ext uri="{FF2B5EF4-FFF2-40B4-BE49-F238E27FC236}">
                <a16:creationId xmlns:a16="http://schemas.microsoft.com/office/drawing/2014/main" id="{ABCDBDB1-BC4D-3A8B-EFC0-997D76B6B416}"/>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r="2449"/>
          <a:stretch/>
        </p:blipFill>
        <p:spPr>
          <a:xfrm>
            <a:off x="3703423" y="741453"/>
            <a:ext cx="7845110" cy="5368075"/>
          </a:xfrm>
          <a:prstGeom prst="rect">
            <a:avLst/>
          </a:prstGeom>
        </p:spPr>
      </p:pic>
      <p:sp>
        <p:nvSpPr>
          <p:cNvPr id="9" name="Content Placeholder 8">
            <a:extLst>
              <a:ext uri="{FF2B5EF4-FFF2-40B4-BE49-F238E27FC236}">
                <a16:creationId xmlns:a16="http://schemas.microsoft.com/office/drawing/2014/main" id="{DA125281-E410-7EF2-B666-D2C3D1006E39}"/>
              </a:ext>
            </a:extLst>
          </p:cNvPr>
          <p:cNvSpPr>
            <a:spLocks noGrp="1"/>
          </p:cNvSpPr>
          <p:nvPr>
            <p:ph sz="half" idx="2"/>
          </p:nvPr>
        </p:nvSpPr>
        <p:spPr>
          <a:xfrm>
            <a:off x="643467" y="1497850"/>
            <a:ext cx="2767702" cy="4573426"/>
          </a:xfrm>
        </p:spPr>
        <p:txBody>
          <a:bodyPr vert="horz" lIns="91440" tIns="45720" rIns="91440" bIns="45720" rtlCol="0" anchor="ctr">
            <a:noAutofit/>
          </a:bodyPr>
          <a:lstStyle/>
          <a:p>
            <a:r>
              <a:rPr lang="en-US" sz="1500" dirty="0">
                <a:latin typeface="Calibri" panose="020F0502020204030204" pitchFamily="34" charset="0"/>
                <a:cs typeface="Calibri" panose="020F0502020204030204" pitchFamily="34" charset="0"/>
              </a:rPr>
              <a:t>As show via the chart, patients have been categories based on their insurance to breakdown the data to understand which patients are having to wait the longest processing time due to the insurance. However, based on the average time being 44 minutes long, insurance does not greatly contribute to the long wait times. Even though it seems Medicare patients are taking the longest to process, we do not have sufficient data to conclude that, the wait times are caused how long it takes to process patients based on their insurance.</a:t>
            </a:r>
          </a:p>
        </p:txBody>
      </p:sp>
    </p:spTree>
    <p:extLst>
      <p:ext uri="{BB962C8B-B14F-4D97-AF65-F5344CB8AC3E}">
        <p14:creationId xmlns:p14="http://schemas.microsoft.com/office/powerpoint/2010/main" val="29357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293193-6015-C2DA-4EF9-4C6C6A5275A3}"/>
              </a:ext>
            </a:extLst>
          </p:cNvPr>
          <p:cNvSpPr>
            <a:spLocks noGrp="1"/>
          </p:cNvSpPr>
          <p:nvPr>
            <p:ph type="title"/>
          </p:nvPr>
        </p:nvSpPr>
        <p:spPr>
          <a:xfrm>
            <a:off x="924442" y="240008"/>
            <a:ext cx="3278589" cy="997640"/>
          </a:xfrm>
        </p:spPr>
        <p:txBody>
          <a:bodyPr vert="horz" lIns="91440" tIns="45720" rIns="91440" bIns="45720" rtlCol="0" anchor="b">
            <a:normAutofit/>
          </a:bodyPr>
          <a:lstStyle/>
          <a:p>
            <a:pPr algn="l"/>
            <a:r>
              <a:rPr lang="en-US" sz="1600" dirty="0"/>
              <a:t>Which days are most affected</a:t>
            </a:r>
          </a:p>
        </p:txBody>
      </p:sp>
      <p:sp>
        <p:nvSpPr>
          <p:cNvPr id="9" name="Text Placeholder 8">
            <a:extLst>
              <a:ext uri="{FF2B5EF4-FFF2-40B4-BE49-F238E27FC236}">
                <a16:creationId xmlns:a16="http://schemas.microsoft.com/office/drawing/2014/main" id="{F8091D2A-DFDB-F47B-8328-C38FF90ECEEA}"/>
              </a:ext>
            </a:extLst>
          </p:cNvPr>
          <p:cNvSpPr>
            <a:spLocks noGrp="1"/>
          </p:cNvSpPr>
          <p:nvPr>
            <p:ph type="body" sz="half" idx="2"/>
          </p:nvPr>
        </p:nvSpPr>
        <p:spPr>
          <a:xfrm>
            <a:off x="711499" y="1545746"/>
            <a:ext cx="2767702" cy="4573426"/>
          </a:xfrm>
        </p:spPr>
        <p:txBody>
          <a:bodyPr vert="horz" lIns="91440" tIns="45720" rIns="91440" bIns="45720" rtlCol="0" anchor="ctr">
            <a:noAutofit/>
          </a:bodyPr>
          <a:lstStyle/>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As shown in the chart. Mondays and Wednesdays have the highest above average wait times of 49 and 47 minutes respectively. </a:t>
            </a:r>
          </a:p>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As such the clinic might consider increasing its staffing on those days to counter the longer waiting time.</a:t>
            </a:r>
          </a:p>
        </p:txBody>
      </p:sp>
      <p:sp>
        <p:nvSpPr>
          <p:cNvPr id="16" name="Oval 15">
            <a:extLst>
              <a:ext uri="{FF2B5EF4-FFF2-40B4-BE49-F238E27FC236}">
                <a16:creationId xmlns:a16="http://schemas.microsoft.com/office/drawing/2014/main" id="{C6396138-E201-19DC-B18B-C99D86BA8E95}"/>
              </a:ext>
            </a:extLst>
          </p:cNvPr>
          <p:cNvSpPr/>
          <p:nvPr/>
        </p:nvSpPr>
        <p:spPr>
          <a:xfrm>
            <a:off x="6368716" y="168155"/>
            <a:ext cx="2767702" cy="1377591"/>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u="sng" dirty="0">
                <a:solidFill>
                  <a:schemeClr val="tx2">
                    <a:lumMod val="50000"/>
                  </a:schemeClr>
                </a:solidFill>
              </a:rPr>
              <a:t>44 min </a:t>
            </a:r>
          </a:p>
          <a:p>
            <a:pPr algn="ctr"/>
            <a:r>
              <a:rPr lang="en-US" sz="2000" dirty="0"/>
              <a:t>Average Wait Time</a:t>
            </a:r>
            <a:endParaRPr lang="en-ZA" sz="2000" dirty="0"/>
          </a:p>
        </p:txBody>
      </p:sp>
      <p:pic>
        <p:nvPicPr>
          <p:cNvPr id="21" name="Content Placeholder 20" descr="A graph of different colored bars&#10;&#10;Description automatically generated with medium confidence">
            <a:extLst>
              <a:ext uri="{FF2B5EF4-FFF2-40B4-BE49-F238E27FC236}">
                <a16:creationId xmlns:a16="http://schemas.microsoft.com/office/drawing/2014/main" id="{7E7F3B3F-4B2F-35C7-4591-2DF28538DA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39424" y="1735722"/>
            <a:ext cx="8143372" cy="4424446"/>
          </a:xfrm>
        </p:spPr>
      </p:pic>
    </p:spTree>
    <p:extLst>
      <p:ext uri="{BB962C8B-B14F-4D97-AF65-F5344CB8AC3E}">
        <p14:creationId xmlns:p14="http://schemas.microsoft.com/office/powerpoint/2010/main" val="218613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FD58-8EDB-1C3E-25D2-F18B2A6D4B8A}"/>
              </a:ext>
            </a:extLst>
          </p:cNvPr>
          <p:cNvSpPr>
            <a:spLocks noGrp="1"/>
          </p:cNvSpPr>
          <p:nvPr>
            <p:ph type="title"/>
          </p:nvPr>
        </p:nvSpPr>
        <p:spPr>
          <a:xfrm>
            <a:off x="226048" y="438934"/>
            <a:ext cx="3368923" cy="1143000"/>
          </a:xfrm>
        </p:spPr>
        <p:txBody>
          <a:bodyPr/>
          <a:lstStyle/>
          <a:p>
            <a:r>
              <a:rPr lang="en-US" dirty="0"/>
              <a:t>Busiest times of the day</a:t>
            </a:r>
            <a:endParaRPr lang="en-ZA" dirty="0"/>
          </a:p>
        </p:txBody>
      </p:sp>
      <p:pic>
        <p:nvPicPr>
          <p:cNvPr id="6" name="Content Placeholder 5" descr="A graph with a line and a line&#10;&#10;Description automatically generated with medium confidence">
            <a:extLst>
              <a:ext uri="{FF2B5EF4-FFF2-40B4-BE49-F238E27FC236}">
                <a16:creationId xmlns:a16="http://schemas.microsoft.com/office/drawing/2014/main" id="{60B50870-EE77-7D97-59AB-8BC339D182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931" b="2637"/>
          <a:stretch/>
        </p:blipFill>
        <p:spPr>
          <a:xfrm>
            <a:off x="3863418" y="1830889"/>
            <a:ext cx="7936099" cy="3385159"/>
          </a:xfrm>
        </p:spPr>
      </p:pic>
      <p:sp>
        <p:nvSpPr>
          <p:cNvPr id="4" name="Text Placeholder 3">
            <a:extLst>
              <a:ext uri="{FF2B5EF4-FFF2-40B4-BE49-F238E27FC236}">
                <a16:creationId xmlns:a16="http://schemas.microsoft.com/office/drawing/2014/main" id="{894601B8-43FD-1807-F4B1-2BAD3AD5590A}"/>
              </a:ext>
            </a:extLst>
          </p:cNvPr>
          <p:cNvSpPr>
            <a:spLocks noGrp="1"/>
          </p:cNvSpPr>
          <p:nvPr>
            <p:ph type="body" sz="half" idx="2"/>
          </p:nvPr>
        </p:nvSpPr>
        <p:spPr>
          <a:xfrm>
            <a:off x="226048" y="1864813"/>
            <a:ext cx="3368924" cy="2819399"/>
          </a:xfrm>
        </p:spPr>
        <p:txBody>
          <a:bodyPr>
            <a:noAutofit/>
          </a:bodyPr>
          <a:lstStyle/>
          <a:p>
            <a:pPr marL="285750"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This chart will assist the hospital to be able to know exactly when the busiest time of the day occurs and as such can respond appropriately in assigning more staff during these specific times.</a:t>
            </a:r>
          </a:p>
          <a:p>
            <a:pPr marL="285750" indent="-285750"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The busiest times range from 8 AM to 10 AM, which is when wait time is above average of 44 minutes and the most amount of custom appear.</a:t>
            </a:r>
            <a:endParaRPr lang="en-ZA"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476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72CE-94C3-3C02-A2DA-2C4B36746F08}"/>
              </a:ext>
            </a:extLst>
          </p:cNvPr>
          <p:cNvSpPr>
            <a:spLocks noGrp="1"/>
          </p:cNvSpPr>
          <p:nvPr>
            <p:ph type="title"/>
          </p:nvPr>
        </p:nvSpPr>
        <p:spPr>
          <a:xfrm>
            <a:off x="894394" y="647703"/>
            <a:ext cx="3932237" cy="857250"/>
          </a:xfrm>
        </p:spPr>
        <p:txBody>
          <a:bodyPr>
            <a:normAutofit fontScale="90000"/>
          </a:bodyPr>
          <a:lstStyle/>
          <a:p>
            <a:r>
              <a:rPr lang="en-US" dirty="0"/>
              <a:t>Where do we need more staffing</a:t>
            </a:r>
            <a:endParaRPr lang="en-ZA" dirty="0"/>
          </a:p>
        </p:txBody>
      </p:sp>
      <p:sp>
        <p:nvSpPr>
          <p:cNvPr id="4" name="Text Placeholder 3">
            <a:extLst>
              <a:ext uri="{FF2B5EF4-FFF2-40B4-BE49-F238E27FC236}">
                <a16:creationId xmlns:a16="http://schemas.microsoft.com/office/drawing/2014/main" id="{235CDC1E-8E4A-FE6D-4D7F-AF611C11D2E3}"/>
              </a:ext>
            </a:extLst>
          </p:cNvPr>
          <p:cNvSpPr>
            <a:spLocks noGrp="1"/>
          </p:cNvSpPr>
          <p:nvPr>
            <p:ph type="body" sz="half" idx="2"/>
          </p:nvPr>
        </p:nvSpPr>
        <p:spPr>
          <a:xfrm>
            <a:off x="894393" y="2019300"/>
            <a:ext cx="3932237" cy="2819399"/>
          </a:xfrm>
        </p:spPr>
        <p:txBody>
          <a:bodyPr>
            <a:noAutofit/>
          </a:bodyPr>
          <a:lstStyle/>
          <a:p>
            <a:pPr marL="285750" indent="-285750" algn="l">
              <a:buFont typeface="Arial" panose="020B0604020202020204" pitchFamily="34" charset="0"/>
              <a:buChar char="•"/>
            </a:pPr>
            <a:r>
              <a:rPr lang="en-US" sz="1800" dirty="0">
                <a:latin typeface="Calibri" panose="020F0502020204030204" pitchFamily="34" charset="0"/>
                <a:cs typeface="Calibri" panose="020F0502020204030204" pitchFamily="34" charset="0"/>
              </a:rPr>
              <a:t>This Pie Chart shows exactly where the most amount of time gets consumed, during the consultation.</a:t>
            </a:r>
          </a:p>
          <a:p>
            <a:pPr marL="285750" indent="-285750" algn="l">
              <a:buFont typeface="Arial" panose="020B0604020202020204" pitchFamily="34" charset="0"/>
              <a:buChar char="•"/>
            </a:pPr>
            <a:r>
              <a:rPr lang="en-US" sz="1800" dirty="0">
                <a:latin typeface="Calibri" panose="020F0502020204030204" pitchFamily="34" charset="0"/>
                <a:cs typeface="Calibri" panose="020F0502020204030204" pitchFamily="34" charset="0"/>
              </a:rPr>
              <a:t>As such clinic should assign more medical staff to reduce the amount of time consultations take, assuming the long consultations is caused by limited amounts of doctors.</a:t>
            </a:r>
            <a:endParaRPr lang="en-ZA" sz="1800" dirty="0">
              <a:latin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8F3EB13B-7020-F48B-0768-FBEBC45EC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8884" y="609601"/>
            <a:ext cx="6248722" cy="5181598"/>
          </a:xfrm>
        </p:spPr>
      </p:pic>
    </p:spTree>
    <p:extLst>
      <p:ext uri="{BB962C8B-B14F-4D97-AF65-F5344CB8AC3E}">
        <p14:creationId xmlns:p14="http://schemas.microsoft.com/office/powerpoint/2010/main" val="298935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AF075-A2B5-CDFD-303C-19A0061DC355}"/>
              </a:ext>
            </a:extLst>
          </p:cNvPr>
          <p:cNvSpPr>
            <a:spLocks noGrp="1"/>
          </p:cNvSpPr>
          <p:nvPr>
            <p:ph type="title"/>
          </p:nvPr>
        </p:nvSpPr>
        <p:spPr>
          <a:xfrm>
            <a:off x="913796" y="927100"/>
            <a:ext cx="3418766" cy="4616450"/>
          </a:xfrm>
        </p:spPr>
        <p:txBody>
          <a:bodyPr vert="horz" lIns="91440" tIns="45720" rIns="91440" bIns="45720" rtlCol="0" anchor="ctr">
            <a:normAutofit/>
          </a:bodyPr>
          <a:lstStyle/>
          <a:p>
            <a:r>
              <a:rPr lang="en-US" sz="3400" dirty="0"/>
              <a:t>Summary</a:t>
            </a:r>
          </a:p>
        </p:txBody>
      </p:sp>
      <p:cxnSp>
        <p:nvCxnSpPr>
          <p:cNvPr id="11" name="Straight Connector 10">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7505FC9-405D-8FDD-8C0B-DDC5A5866B3A}"/>
              </a:ext>
            </a:extLst>
          </p:cNvPr>
          <p:cNvSpPr>
            <a:spLocks noGrp="1"/>
          </p:cNvSpPr>
          <p:nvPr>
            <p:ph type="body" sz="half" idx="2"/>
          </p:nvPr>
        </p:nvSpPr>
        <p:spPr>
          <a:xfrm>
            <a:off x="4976029" y="971549"/>
            <a:ext cx="6291528" cy="4616450"/>
          </a:xfrm>
        </p:spPr>
        <p:txBody>
          <a:bodyPr vert="horz" lIns="91440" tIns="45720" rIns="91440" bIns="45720" rtlCol="0" anchor="ctr">
            <a:normAutofit/>
          </a:bodyPr>
          <a:lstStyle/>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Based on our analysis, the cause of the long waiting times is most experienced during the morning rush and as such clinic should had more doctors/medical staff to help reduce the long consultation periods.</a:t>
            </a:r>
          </a:p>
          <a:p>
            <a:pPr algn="l"/>
            <a:r>
              <a:rPr lang="en-US" sz="2000" dirty="0">
                <a:latin typeface="Calibri" panose="020F0502020204030204" pitchFamily="34" charset="0"/>
                <a:cs typeface="Calibri" panose="020F0502020204030204" pitchFamily="34" charset="0"/>
              </a:rPr>
              <a:t>Factors to consider on the clinics side.</a:t>
            </a:r>
          </a:p>
          <a:p>
            <a:pPr marL="285750" indent="-285750" algn="l">
              <a:buFont typeface="Arial" panose="020B0604020202020204" pitchFamily="34" charset="0"/>
              <a:buChar char="•"/>
            </a:pPr>
            <a:r>
              <a:rPr lang="en-US" sz="2000" dirty="0">
                <a:latin typeface="Calibri" panose="020F0502020204030204" pitchFamily="34" charset="0"/>
                <a:cs typeface="Calibri" panose="020F0502020204030204" pitchFamily="34" charset="0"/>
              </a:rPr>
              <a:t>It should determine whether it makes financial sense to add more medical staff in the mornings to counterattack the complaints of long wait period by patients.</a:t>
            </a:r>
          </a:p>
        </p:txBody>
      </p:sp>
    </p:spTree>
    <p:extLst>
      <p:ext uri="{BB962C8B-B14F-4D97-AF65-F5344CB8AC3E}">
        <p14:creationId xmlns:p14="http://schemas.microsoft.com/office/powerpoint/2010/main" val="2415723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139</TotalTime>
  <Words>484</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Rockwell</vt:lpstr>
      <vt:lpstr>Damask</vt:lpstr>
      <vt:lpstr>Clinic Data Analysis</vt:lpstr>
      <vt:lpstr>Purpose of analysis</vt:lpstr>
      <vt:lpstr>PowerPoint Presentation</vt:lpstr>
      <vt:lpstr>Which patients are waiting the longest</vt:lpstr>
      <vt:lpstr>Which days are most affected</vt:lpstr>
      <vt:lpstr>Busiest times of the day</vt:lpstr>
      <vt:lpstr>Where do we need more staffing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 Data Analysis</dc:title>
  <dc:creator>Tsatsi Maila</dc:creator>
  <cp:lastModifiedBy>Tsatsi Maila</cp:lastModifiedBy>
  <cp:revision>4</cp:revision>
  <dcterms:created xsi:type="dcterms:W3CDTF">2023-08-14T10:26:19Z</dcterms:created>
  <dcterms:modified xsi:type="dcterms:W3CDTF">2023-08-14T12:45:27Z</dcterms:modified>
</cp:coreProperties>
</file>