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71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6C0F830-20E5-44CB-8A3C-545F73DAB435}" type="datetimeFigureOut">
              <a:rPr lang="en-ZA" smtClean="0"/>
              <a:t>2023/10/04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369432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290394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326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290979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79053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1382513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38066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28015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8991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0F830-20E5-44CB-8A3C-545F73DAB435}" type="datetimeFigureOut">
              <a:rPr lang="en-ZA" smtClean="0"/>
              <a:t>2023/10/04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349799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C0F830-20E5-44CB-8A3C-545F73DAB435}" type="datetimeFigureOut">
              <a:rPr lang="en-ZA" smtClean="0"/>
              <a:t>2023/10/04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308325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C0F830-20E5-44CB-8A3C-545F73DAB435}" type="datetimeFigureOut">
              <a:rPr lang="en-ZA" smtClean="0"/>
              <a:t>2023/10/04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110476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0F830-20E5-44CB-8A3C-545F73DAB435}" type="datetimeFigureOut">
              <a:rPr lang="en-ZA" smtClean="0"/>
              <a:t>2023/10/04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243358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0F830-20E5-44CB-8A3C-545F73DAB435}" type="datetimeFigureOut">
              <a:rPr lang="en-ZA" smtClean="0"/>
              <a:t>2023/10/04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282111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0F830-20E5-44CB-8A3C-545F73DAB435}" type="datetimeFigureOut">
              <a:rPr lang="en-ZA" smtClean="0"/>
              <a:t>2023/10/04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36236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0F830-20E5-44CB-8A3C-545F73DAB435}" type="datetimeFigureOut">
              <a:rPr lang="en-ZA" smtClean="0"/>
              <a:t>2023/10/04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227E07D-7677-4422-AFE7-D7687A123B26}" type="slidenum">
              <a:rPr lang="en-ZA" smtClean="0"/>
              <a:t>‹#›</a:t>
            </a:fld>
            <a:endParaRPr lang="en-ZA"/>
          </a:p>
        </p:txBody>
      </p:sp>
    </p:spTree>
    <p:extLst>
      <p:ext uri="{BB962C8B-B14F-4D97-AF65-F5344CB8AC3E}">
        <p14:creationId xmlns:p14="http://schemas.microsoft.com/office/powerpoint/2010/main" val="90999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C0F830-20E5-44CB-8A3C-545F73DAB435}" type="datetimeFigureOut">
              <a:rPr lang="en-ZA" smtClean="0"/>
              <a:t>2023/10/04</a:t>
            </a:fld>
            <a:endParaRPr lang="en-Z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Z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27E07D-7677-4422-AFE7-D7687A123B26}" type="slidenum">
              <a:rPr lang="en-ZA" smtClean="0"/>
              <a:t>‹#›</a:t>
            </a:fld>
            <a:endParaRPr lang="en-ZA"/>
          </a:p>
        </p:txBody>
      </p:sp>
    </p:spTree>
    <p:extLst>
      <p:ext uri="{BB962C8B-B14F-4D97-AF65-F5344CB8AC3E}">
        <p14:creationId xmlns:p14="http://schemas.microsoft.com/office/powerpoint/2010/main" val="4715676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C476-3276-6E5F-0282-642D0465C85D}"/>
              </a:ext>
            </a:extLst>
          </p:cNvPr>
          <p:cNvSpPr>
            <a:spLocks noGrp="1"/>
          </p:cNvSpPr>
          <p:nvPr>
            <p:ph type="ctrTitle"/>
          </p:nvPr>
        </p:nvSpPr>
        <p:spPr>
          <a:xfrm>
            <a:off x="684212" y="685799"/>
            <a:ext cx="9261454" cy="2971801"/>
          </a:xfrm>
        </p:spPr>
        <p:txBody>
          <a:bodyPr/>
          <a:lstStyle/>
          <a:p>
            <a:r>
              <a:rPr lang="en-US" dirty="0"/>
              <a:t>Road accident project</a:t>
            </a:r>
            <a:endParaRPr lang="en-ZA" dirty="0"/>
          </a:p>
        </p:txBody>
      </p:sp>
      <p:sp>
        <p:nvSpPr>
          <p:cNvPr id="3" name="Subtitle 2">
            <a:extLst>
              <a:ext uri="{FF2B5EF4-FFF2-40B4-BE49-F238E27FC236}">
                <a16:creationId xmlns:a16="http://schemas.microsoft.com/office/drawing/2014/main" id="{323386EF-46B1-D557-D706-2F1F71775892}"/>
              </a:ext>
            </a:extLst>
          </p:cNvPr>
          <p:cNvSpPr>
            <a:spLocks noGrp="1"/>
          </p:cNvSpPr>
          <p:nvPr>
            <p:ph type="subTitle" idx="1"/>
          </p:nvPr>
        </p:nvSpPr>
        <p:spPr/>
        <p:txBody>
          <a:bodyPr/>
          <a:lstStyle/>
          <a:p>
            <a:r>
              <a:rPr lang="en-US" dirty="0"/>
              <a:t>WEAPON OF CHOICE</a:t>
            </a:r>
          </a:p>
          <a:p>
            <a:pPr marL="342900" indent="-342900">
              <a:buFont typeface="Arial" panose="020B0604020202020204" pitchFamily="34" charset="0"/>
              <a:buChar char="•"/>
            </a:pPr>
            <a:r>
              <a:rPr lang="en-US" dirty="0"/>
              <a:t>Excel</a:t>
            </a:r>
            <a:endParaRPr lang="en-ZA" dirty="0"/>
          </a:p>
        </p:txBody>
      </p:sp>
    </p:spTree>
    <p:extLst>
      <p:ext uri="{BB962C8B-B14F-4D97-AF65-F5344CB8AC3E}">
        <p14:creationId xmlns:p14="http://schemas.microsoft.com/office/powerpoint/2010/main" val="3597764632"/>
      </p:ext>
    </p:extLst>
  </p:cSld>
  <p:clrMapOvr>
    <a:masterClrMapping/>
  </p:clrMapOvr>
  <p:transition spd="slow" advTm="665">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7113-3686-A764-9F4B-4DFF94776A74}"/>
              </a:ext>
            </a:extLst>
          </p:cNvPr>
          <p:cNvSpPr>
            <a:spLocks noGrp="1"/>
          </p:cNvSpPr>
          <p:nvPr>
            <p:ph type="title"/>
          </p:nvPr>
        </p:nvSpPr>
        <p:spPr>
          <a:xfrm>
            <a:off x="685800" y="137585"/>
            <a:ext cx="11811000" cy="1143000"/>
          </a:xfrm>
        </p:spPr>
        <p:txBody>
          <a:bodyPr/>
          <a:lstStyle/>
          <a:p>
            <a:r>
              <a:rPr lang="en-US" dirty="0"/>
              <a:t>About the raw data</a:t>
            </a:r>
            <a:endParaRPr lang="en-ZA" dirty="0"/>
          </a:p>
        </p:txBody>
      </p:sp>
      <p:sp>
        <p:nvSpPr>
          <p:cNvPr id="4" name="Text Placeholder 3">
            <a:extLst>
              <a:ext uri="{FF2B5EF4-FFF2-40B4-BE49-F238E27FC236}">
                <a16:creationId xmlns:a16="http://schemas.microsoft.com/office/drawing/2014/main" id="{D3195281-AFCE-F392-ABCE-4ABE419A744B}"/>
              </a:ext>
            </a:extLst>
          </p:cNvPr>
          <p:cNvSpPr>
            <a:spLocks noGrp="1"/>
          </p:cNvSpPr>
          <p:nvPr>
            <p:ph type="body" sz="half" idx="2"/>
          </p:nvPr>
        </p:nvSpPr>
        <p:spPr>
          <a:xfrm>
            <a:off x="1008062" y="1579034"/>
            <a:ext cx="8650288" cy="1333500"/>
          </a:xfrm>
        </p:spPr>
        <p:txBody>
          <a:bodyPr/>
          <a:lstStyle/>
          <a:p>
            <a:pPr marL="285750" indent="-285750">
              <a:buFont typeface="Arial" panose="020B0604020202020204" pitchFamily="34" charset="0"/>
              <a:buChar char="•"/>
            </a:pPr>
            <a:r>
              <a:rPr lang="en-US" dirty="0">
                <a:solidFill>
                  <a:schemeClr val="bg1">
                    <a:lumMod val="85000"/>
                    <a:lumOff val="15000"/>
                  </a:schemeClr>
                </a:solidFill>
              </a:rPr>
              <a:t>Demo data downloaded from Kaggle website</a:t>
            </a:r>
          </a:p>
          <a:p>
            <a:pPr marL="285750" indent="-285750">
              <a:buFont typeface="Arial" panose="020B0604020202020204" pitchFamily="34" charset="0"/>
              <a:buChar char="•"/>
            </a:pPr>
            <a:r>
              <a:rPr lang="en-US" dirty="0">
                <a:solidFill>
                  <a:schemeClr val="bg1">
                    <a:lumMod val="85000"/>
                    <a:lumOff val="15000"/>
                  </a:schemeClr>
                </a:solidFill>
              </a:rPr>
              <a:t>Data about road accidents happening in London during 2021 and 2022</a:t>
            </a:r>
          </a:p>
          <a:p>
            <a:pPr marL="285750" indent="-285750">
              <a:buFont typeface="Arial" panose="020B0604020202020204" pitchFamily="34" charset="0"/>
              <a:buChar char="•"/>
            </a:pPr>
            <a:r>
              <a:rPr lang="en-US" dirty="0">
                <a:solidFill>
                  <a:schemeClr val="bg1">
                    <a:lumMod val="85000"/>
                    <a:lumOff val="15000"/>
                  </a:schemeClr>
                </a:solidFill>
              </a:rPr>
              <a:t>21 columns and 308 180 rows</a:t>
            </a:r>
            <a:endParaRPr lang="en-ZA" dirty="0">
              <a:solidFill>
                <a:schemeClr val="bg1">
                  <a:lumMod val="85000"/>
                  <a:lumOff val="15000"/>
                </a:schemeClr>
              </a:solidFill>
            </a:endParaRPr>
          </a:p>
        </p:txBody>
      </p:sp>
      <p:sp>
        <p:nvSpPr>
          <p:cNvPr id="5" name="Title 1">
            <a:extLst>
              <a:ext uri="{FF2B5EF4-FFF2-40B4-BE49-F238E27FC236}">
                <a16:creationId xmlns:a16="http://schemas.microsoft.com/office/drawing/2014/main" id="{E92A839E-7C08-892C-3B4D-17AA256ED095}"/>
              </a:ext>
            </a:extLst>
          </p:cNvPr>
          <p:cNvSpPr txBox="1">
            <a:spLocks/>
          </p:cNvSpPr>
          <p:nvPr/>
        </p:nvSpPr>
        <p:spPr>
          <a:xfrm>
            <a:off x="685800" y="2741083"/>
            <a:ext cx="11811000" cy="92498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Concepts I covered in this project</a:t>
            </a:r>
            <a:endParaRPr lang="en-ZA" dirty="0"/>
          </a:p>
        </p:txBody>
      </p:sp>
      <p:sp>
        <p:nvSpPr>
          <p:cNvPr id="6" name="Text Placeholder 3">
            <a:extLst>
              <a:ext uri="{FF2B5EF4-FFF2-40B4-BE49-F238E27FC236}">
                <a16:creationId xmlns:a16="http://schemas.microsoft.com/office/drawing/2014/main" id="{36DA1A5E-B857-B8F1-9418-BDAD8A572D92}"/>
              </a:ext>
            </a:extLst>
          </p:cNvPr>
          <p:cNvSpPr txBox="1">
            <a:spLocks/>
          </p:cNvSpPr>
          <p:nvPr/>
        </p:nvSpPr>
        <p:spPr>
          <a:xfrm>
            <a:off x="1008062" y="3892547"/>
            <a:ext cx="10936288" cy="24680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9pPr>
          </a:lstStyle>
          <a:p>
            <a:pPr marL="285750" indent="-285750">
              <a:buFont typeface="Arial" panose="020B0604020202020204" pitchFamily="34" charset="0"/>
              <a:buChar char="•"/>
            </a:pPr>
            <a:r>
              <a:rPr lang="en-US" dirty="0">
                <a:solidFill>
                  <a:schemeClr val="bg1">
                    <a:lumMod val="85000"/>
                    <a:lumOff val="15000"/>
                  </a:schemeClr>
                </a:solidFill>
                <a:latin typeface="+mj-lt"/>
                <a:cs typeface="Arial" panose="020B0604020202020204" pitchFamily="34" charset="0"/>
              </a:rPr>
              <a:t>Cleaning and Processing the data to apply some formulas, building customized columns to be used for visualization</a:t>
            </a:r>
          </a:p>
          <a:p>
            <a:pPr marL="285750" indent="-285750">
              <a:buFont typeface="Arial" panose="020B0604020202020204" pitchFamily="34" charset="0"/>
              <a:buChar char="•"/>
            </a:pPr>
            <a:r>
              <a:rPr lang="en-US" dirty="0">
                <a:solidFill>
                  <a:schemeClr val="bg1">
                    <a:lumMod val="85000"/>
                    <a:lumOff val="15000"/>
                  </a:schemeClr>
                </a:solidFill>
                <a:latin typeface="+mj-lt"/>
                <a:cs typeface="Arial" panose="020B0604020202020204" pitchFamily="34" charset="0"/>
              </a:rPr>
              <a:t>During the data analysis, I used aggregation data and built different view</a:t>
            </a:r>
          </a:p>
          <a:p>
            <a:pPr marL="285750" indent="-285750">
              <a:buFont typeface="Arial" panose="020B0604020202020204" pitchFamily="34" charset="0"/>
              <a:buChar char="•"/>
            </a:pPr>
            <a:r>
              <a:rPr lang="en-US" dirty="0">
                <a:solidFill>
                  <a:schemeClr val="bg1">
                    <a:lumMod val="85000"/>
                    <a:lumOff val="15000"/>
                  </a:schemeClr>
                </a:solidFill>
                <a:latin typeface="+mj-lt"/>
                <a:cs typeface="Arial" panose="020B0604020202020204" pitchFamily="34" charset="0"/>
              </a:rPr>
              <a:t>For data visualization I then built custom charts that are dynamic and used formatting</a:t>
            </a:r>
          </a:p>
          <a:p>
            <a:pPr marL="285750" indent="-285750">
              <a:buFont typeface="Arial" panose="020B0604020202020204" pitchFamily="34" charset="0"/>
              <a:buChar char="•"/>
            </a:pPr>
            <a:r>
              <a:rPr lang="en-ZA" dirty="0">
                <a:solidFill>
                  <a:schemeClr val="bg1">
                    <a:lumMod val="85000"/>
                    <a:lumOff val="15000"/>
                  </a:schemeClr>
                </a:solidFill>
                <a:latin typeface="+mj-lt"/>
                <a:cs typeface="Arial" panose="020B0604020202020204" pitchFamily="34" charset="0"/>
              </a:rPr>
              <a:t>For the dashboard/DA report, presents the dynamic charts to show the relationship between different charts</a:t>
            </a:r>
          </a:p>
        </p:txBody>
      </p:sp>
    </p:spTree>
    <p:extLst>
      <p:ext uri="{BB962C8B-B14F-4D97-AF65-F5344CB8AC3E}">
        <p14:creationId xmlns:p14="http://schemas.microsoft.com/office/powerpoint/2010/main" val="1829087663"/>
      </p:ext>
    </p:extLst>
  </p:cSld>
  <p:clrMapOvr>
    <a:masterClrMapping/>
  </p:clrMapOvr>
  <mc:AlternateContent xmlns:mc="http://schemas.openxmlformats.org/markup-compatibility/2006">
    <mc:Choice xmlns:p14="http://schemas.microsoft.com/office/powerpoint/2010/main" Requires="p14">
      <p:transition spd="slow" p14:dur="1500" advTm="807">
        <p:split orient="vert"/>
      </p:transition>
    </mc:Choice>
    <mc:Fallback>
      <p:transition spd="slow" advTm="807">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DC74-E897-EC4E-ECC5-15FC7E5BB4CC}"/>
              </a:ext>
            </a:extLst>
          </p:cNvPr>
          <p:cNvSpPr>
            <a:spLocks noGrp="1"/>
          </p:cNvSpPr>
          <p:nvPr>
            <p:ph type="title"/>
          </p:nvPr>
        </p:nvSpPr>
        <p:spPr>
          <a:xfrm>
            <a:off x="211138" y="457200"/>
            <a:ext cx="11733212" cy="1143000"/>
          </a:xfrm>
        </p:spPr>
        <p:txBody>
          <a:bodyPr/>
          <a:lstStyle/>
          <a:p>
            <a:r>
              <a:rPr lang="en-US" dirty="0"/>
              <a:t>Requirements I had for the data</a:t>
            </a:r>
            <a:endParaRPr lang="en-ZA" dirty="0"/>
          </a:p>
        </p:txBody>
      </p:sp>
      <p:sp>
        <p:nvSpPr>
          <p:cNvPr id="4" name="Text Placeholder 3">
            <a:extLst>
              <a:ext uri="{FF2B5EF4-FFF2-40B4-BE49-F238E27FC236}">
                <a16:creationId xmlns:a16="http://schemas.microsoft.com/office/drawing/2014/main" id="{981E125E-5E1F-0797-E9E5-E4A98DA27626}"/>
              </a:ext>
            </a:extLst>
          </p:cNvPr>
          <p:cNvSpPr>
            <a:spLocks noGrp="1"/>
          </p:cNvSpPr>
          <p:nvPr>
            <p:ph type="body" sz="half" idx="2"/>
          </p:nvPr>
        </p:nvSpPr>
        <p:spPr>
          <a:xfrm>
            <a:off x="457200" y="1847850"/>
            <a:ext cx="11734800" cy="4552950"/>
          </a:xfrm>
        </p:spPr>
        <p:txBody>
          <a:bodyPr>
            <a:normAutofit/>
          </a:bodyPr>
          <a:lstStyle/>
          <a:p>
            <a:pPr algn="just"/>
            <a:r>
              <a:rPr lang="en-US" sz="2000" dirty="0">
                <a:solidFill>
                  <a:schemeClr val="bg1">
                    <a:lumMod val="85000"/>
                    <a:lumOff val="15000"/>
                  </a:schemeClr>
                </a:solidFill>
                <a:latin typeface="+mj-lt"/>
                <a:cs typeface="Arial" panose="020B0604020202020204" pitchFamily="34" charset="0"/>
              </a:rPr>
              <a:t>Client wants us to create a Road Accident Dashboard for the years 2021 and 2022 so they have insights on the following:</a:t>
            </a:r>
          </a:p>
          <a:p>
            <a:pPr algn="just"/>
            <a:r>
              <a:rPr lang="en-US" sz="2000" dirty="0">
                <a:solidFill>
                  <a:schemeClr val="bg1">
                    <a:lumMod val="85000"/>
                    <a:lumOff val="15000"/>
                  </a:schemeClr>
                </a:solidFill>
                <a:latin typeface="+mj-lt"/>
                <a:cs typeface="Arial" panose="020B0604020202020204" pitchFamily="34" charset="0"/>
              </a:rPr>
              <a:t>	1. Total casualties and type of accident severity (serious/minimal severity)</a:t>
            </a:r>
          </a:p>
          <a:p>
            <a:pPr algn="just"/>
            <a:r>
              <a:rPr lang="en-US" sz="2000" dirty="0">
                <a:solidFill>
                  <a:schemeClr val="bg1">
                    <a:lumMod val="85000"/>
                    <a:lumOff val="15000"/>
                  </a:schemeClr>
                </a:solidFill>
                <a:latin typeface="+mj-lt"/>
                <a:cs typeface="Arial" panose="020B0604020202020204" pitchFamily="34" charset="0"/>
              </a:rPr>
              <a:t>	2. Total Casualties taken place after the accidents (Primary KPI)</a:t>
            </a:r>
          </a:p>
          <a:p>
            <a:pPr algn="just"/>
            <a:r>
              <a:rPr lang="en-US" sz="2000" dirty="0">
                <a:solidFill>
                  <a:schemeClr val="bg1">
                    <a:lumMod val="85000"/>
                    <a:lumOff val="15000"/>
                  </a:schemeClr>
                </a:solidFill>
                <a:latin typeface="+mj-lt"/>
                <a:cs typeface="Arial" panose="020B0604020202020204" pitchFamily="34" charset="0"/>
              </a:rPr>
              <a:t>	3.Total casualties with respect to vehicle type (Secondary KPI)</a:t>
            </a:r>
          </a:p>
          <a:p>
            <a:pPr algn="just"/>
            <a:r>
              <a:rPr lang="en-US" sz="2000" dirty="0">
                <a:solidFill>
                  <a:schemeClr val="bg1">
                    <a:lumMod val="85000"/>
                    <a:lumOff val="15000"/>
                  </a:schemeClr>
                </a:solidFill>
                <a:latin typeface="+mj-lt"/>
                <a:cs typeface="Arial" panose="020B0604020202020204" pitchFamily="34" charset="0"/>
              </a:rPr>
              <a:t>	4.Monthly trend showing comparison of casualties for the Year 2022 and Previous Year 2021</a:t>
            </a:r>
          </a:p>
          <a:p>
            <a:pPr algn="just"/>
            <a:r>
              <a:rPr lang="en-US" sz="2000" dirty="0">
                <a:solidFill>
                  <a:schemeClr val="bg1">
                    <a:lumMod val="85000"/>
                    <a:lumOff val="15000"/>
                  </a:schemeClr>
                </a:solidFill>
                <a:latin typeface="+mj-lt"/>
                <a:cs typeface="Arial" panose="020B0604020202020204" pitchFamily="34" charset="0"/>
              </a:rPr>
              <a:t>	5.Maximum casualties by Road Type</a:t>
            </a:r>
          </a:p>
          <a:p>
            <a:pPr algn="just"/>
            <a:r>
              <a:rPr lang="en-US" sz="2000" dirty="0">
                <a:solidFill>
                  <a:schemeClr val="bg1">
                    <a:lumMod val="85000"/>
                    <a:lumOff val="15000"/>
                  </a:schemeClr>
                </a:solidFill>
                <a:latin typeface="+mj-lt"/>
                <a:cs typeface="Arial" panose="020B0604020202020204" pitchFamily="34" charset="0"/>
              </a:rPr>
              <a:t>	6.Distribution of total casualties by Road Surface</a:t>
            </a:r>
          </a:p>
          <a:p>
            <a:pPr algn="just"/>
            <a:r>
              <a:rPr lang="en-US" sz="2000" dirty="0">
                <a:solidFill>
                  <a:schemeClr val="bg1">
                    <a:lumMod val="85000"/>
                    <a:lumOff val="15000"/>
                  </a:schemeClr>
                </a:solidFill>
                <a:latin typeface="+mj-lt"/>
                <a:cs typeface="Arial" panose="020B0604020202020204" pitchFamily="34" charset="0"/>
              </a:rPr>
              <a:t>	7.Relation between Casualties by Area/Location and by Day/Night.</a:t>
            </a:r>
            <a:endParaRPr lang="en-ZA" sz="2000" dirty="0">
              <a:solidFill>
                <a:schemeClr val="bg1">
                  <a:lumMod val="85000"/>
                  <a:lumOff val="15000"/>
                </a:schemeClr>
              </a:solidFill>
              <a:latin typeface="+mj-lt"/>
              <a:cs typeface="Arial" panose="020B0604020202020204" pitchFamily="34" charset="0"/>
            </a:endParaRPr>
          </a:p>
        </p:txBody>
      </p:sp>
    </p:spTree>
    <p:extLst>
      <p:ext uri="{BB962C8B-B14F-4D97-AF65-F5344CB8AC3E}">
        <p14:creationId xmlns:p14="http://schemas.microsoft.com/office/powerpoint/2010/main" val="4083619349"/>
      </p:ext>
    </p:extLst>
  </p:cSld>
  <p:clrMapOvr>
    <a:masterClrMapping/>
  </p:clrMapOvr>
  <p:transition spd="slow" advTm="1466">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4094-8A06-DF75-BF3A-04B16DCFBC56}"/>
              </a:ext>
            </a:extLst>
          </p:cNvPr>
          <p:cNvSpPr>
            <a:spLocks noGrp="1"/>
          </p:cNvSpPr>
          <p:nvPr>
            <p:ph type="title"/>
          </p:nvPr>
        </p:nvSpPr>
        <p:spPr>
          <a:xfrm>
            <a:off x="1164882" y="2204581"/>
            <a:ext cx="9486924" cy="3732757"/>
          </a:xfrm>
        </p:spPr>
        <p:txBody>
          <a:bodyPr>
            <a:normAutofit/>
          </a:bodyPr>
          <a:lstStyle/>
          <a:p>
            <a:r>
              <a:rPr lang="en-US" sz="2000" cap="none" dirty="0">
                <a:solidFill>
                  <a:schemeClr val="bg1">
                    <a:lumMod val="85000"/>
                    <a:lumOff val="15000"/>
                  </a:schemeClr>
                </a:solidFill>
              </a:rPr>
              <a:t>Above shows the various sheets I created to aide me in creating custom charts to be used in the visualization report (DASHBOARD SHEET).</a:t>
            </a:r>
            <a:br>
              <a:rPr lang="en-US" sz="2000" cap="none" dirty="0">
                <a:solidFill>
                  <a:schemeClr val="bg1">
                    <a:lumMod val="85000"/>
                    <a:lumOff val="15000"/>
                  </a:schemeClr>
                </a:solidFill>
              </a:rPr>
            </a:br>
            <a:br>
              <a:rPr lang="en-US" sz="2000" cap="none" dirty="0">
                <a:solidFill>
                  <a:schemeClr val="bg1">
                    <a:lumMod val="85000"/>
                    <a:lumOff val="15000"/>
                  </a:schemeClr>
                </a:solidFill>
              </a:rPr>
            </a:br>
            <a:r>
              <a:rPr lang="en-US" sz="2000" cap="none" dirty="0">
                <a:solidFill>
                  <a:schemeClr val="bg1">
                    <a:lumMod val="85000"/>
                    <a:lumOff val="15000"/>
                  </a:schemeClr>
                </a:solidFill>
              </a:rPr>
              <a:t>Sheet 1 had included data that was raw but has since been transformed and cleaned into usable data that is used in the subsequent sheets.</a:t>
            </a:r>
            <a:br>
              <a:rPr lang="en-US" sz="2000" cap="none" dirty="0">
                <a:solidFill>
                  <a:schemeClr val="bg1">
                    <a:lumMod val="85000"/>
                    <a:lumOff val="15000"/>
                  </a:schemeClr>
                </a:solidFill>
              </a:rPr>
            </a:br>
            <a:br>
              <a:rPr lang="en-US" sz="2000" cap="none" dirty="0">
                <a:solidFill>
                  <a:schemeClr val="bg1">
                    <a:lumMod val="85000"/>
                    <a:lumOff val="15000"/>
                  </a:schemeClr>
                </a:solidFill>
              </a:rPr>
            </a:br>
            <a:r>
              <a:rPr lang="en-US" sz="2000" cap="none" dirty="0">
                <a:solidFill>
                  <a:schemeClr val="bg1">
                    <a:lumMod val="85000"/>
                    <a:lumOff val="15000"/>
                  </a:schemeClr>
                </a:solidFill>
              </a:rPr>
              <a:t>Which are then used to create custom charts and further breaking down the data that is used in the dashboard sheet which is the report to be used to present the findings of the data</a:t>
            </a:r>
            <a:br>
              <a:rPr lang="en-US" sz="1600" dirty="0"/>
            </a:br>
            <a:endParaRPr lang="en-ZA" sz="1600" dirty="0"/>
          </a:p>
        </p:txBody>
      </p:sp>
      <p:pic>
        <p:nvPicPr>
          <p:cNvPr id="6" name="Content Placeholder 5">
            <a:extLst>
              <a:ext uri="{FF2B5EF4-FFF2-40B4-BE49-F238E27FC236}">
                <a16:creationId xmlns:a16="http://schemas.microsoft.com/office/drawing/2014/main" id="{8BAAD136-30D1-0DB1-3F98-9E27A6A12C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9301" y="1623951"/>
            <a:ext cx="10098087" cy="299055"/>
          </a:xfrm>
        </p:spPr>
      </p:pic>
    </p:spTree>
    <p:extLst>
      <p:ext uri="{BB962C8B-B14F-4D97-AF65-F5344CB8AC3E}">
        <p14:creationId xmlns:p14="http://schemas.microsoft.com/office/powerpoint/2010/main" val="317010864"/>
      </p:ext>
    </p:extLst>
  </p:cSld>
  <p:clrMapOvr>
    <a:masterClrMapping/>
  </p:clrMapOvr>
  <mc:AlternateContent xmlns:mc="http://schemas.openxmlformats.org/markup-compatibility/2006">
    <mc:Choice xmlns:p14="http://schemas.microsoft.com/office/powerpoint/2010/main" Requires="p14">
      <p:transition spd="slow" p14:dur="1500" advTm="717">
        <p:split orient="vert"/>
      </p:transition>
    </mc:Choice>
    <mc:Fallback>
      <p:transition spd="slow" advTm="717">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CAE7DEA2-52C7-7A65-D000-B38D39BAFE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7764" y="681592"/>
            <a:ext cx="11536471" cy="6028150"/>
          </a:xfrm>
        </p:spPr>
      </p:pic>
      <p:sp>
        <p:nvSpPr>
          <p:cNvPr id="15" name="Text Placeholder 4">
            <a:extLst>
              <a:ext uri="{FF2B5EF4-FFF2-40B4-BE49-F238E27FC236}">
                <a16:creationId xmlns:a16="http://schemas.microsoft.com/office/drawing/2014/main" id="{28D4B245-1F4F-48FA-2DA2-747D21832DA3}"/>
              </a:ext>
            </a:extLst>
          </p:cNvPr>
          <p:cNvSpPr txBox="1">
            <a:spLocks/>
          </p:cNvSpPr>
          <p:nvPr/>
        </p:nvSpPr>
        <p:spPr>
          <a:xfrm>
            <a:off x="614953" y="105330"/>
            <a:ext cx="4665134" cy="57626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Custom tables to be utilized</a:t>
            </a:r>
            <a:endParaRPr lang="en-ZA" dirty="0"/>
          </a:p>
        </p:txBody>
      </p:sp>
    </p:spTree>
    <p:extLst>
      <p:ext uri="{BB962C8B-B14F-4D97-AF65-F5344CB8AC3E}">
        <p14:creationId xmlns:p14="http://schemas.microsoft.com/office/powerpoint/2010/main" val="441991116"/>
      </p:ext>
    </p:extLst>
  </p:cSld>
  <p:clrMapOvr>
    <a:masterClrMapping/>
  </p:clrMapOvr>
  <mc:AlternateContent xmlns:mc="http://schemas.openxmlformats.org/markup-compatibility/2006">
    <mc:Choice xmlns:p14="http://schemas.microsoft.com/office/powerpoint/2010/main" Requires="p14">
      <p:transition spd="slow" p14:dur="3400" advTm="1178">
        <p14:reveal/>
      </p:transition>
    </mc:Choice>
    <mc:Fallback>
      <p:transition spd="slow" advTm="117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12A961F-ED47-A4D6-04FE-5A3793EECAF4}"/>
              </a:ext>
            </a:extLst>
          </p:cNvPr>
          <p:cNvSpPr txBox="1">
            <a:spLocks/>
          </p:cNvSpPr>
          <p:nvPr/>
        </p:nvSpPr>
        <p:spPr>
          <a:xfrm>
            <a:off x="614953" y="105330"/>
            <a:ext cx="4665134" cy="57626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Final Report</a:t>
            </a:r>
            <a:endParaRPr lang="en-ZA" dirty="0"/>
          </a:p>
        </p:txBody>
      </p:sp>
      <p:pic>
        <p:nvPicPr>
          <p:cNvPr id="6" name="Content Placeholder 9" descr="A screenshot of a dashboard&#10;&#10;Description automatically generated">
            <a:extLst>
              <a:ext uri="{FF2B5EF4-FFF2-40B4-BE49-F238E27FC236}">
                <a16:creationId xmlns:a16="http://schemas.microsoft.com/office/drawing/2014/main" id="{BF04DA23-0287-885D-CC1D-61BF3285E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2" y="722465"/>
            <a:ext cx="12083015" cy="5742074"/>
          </a:xfrm>
          <a:prstGeom prst="rect">
            <a:avLst/>
          </a:prstGeom>
        </p:spPr>
      </p:pic>
    </p:spTree>
    <p:extLst>
      <p:ext uri="{BB962C8B-B14F-4D97-AF65-F5344CB8AC3E}">
        <p14:creationId xmlns:p14="http://schemas.microsoft.com/office/powerpoint/2010/main" val="283857981"/>
      </p:ext>
    </p:extLst>
  </p:cSld>
  <p:clrMapOvr>
    <a:masterClrMapping/>
  </p:clrMapOvr>
  <mc:AlternateContent xmlns:mc="http://schemas.openxmlformats.org/markup-compatibility/2006">
    <mc:Choice xmlns:p14="http://schemas.microsoft.com/office/powerpoint/2010/main" Requires="p14">
      <p:transition spd="slow" p14:dur="1500" advTm="2578">
        <p:split orient="vert"/>
      </p:transition>
    </mc:Choice>
    <mc:Fallback>
      <p:transition spd="slow" advTm="2578">
        <p:split orient="ver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110</TotalTime>
  <Words>325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Road accident project</vt:lpstr>
      <vt:lpstr>About the raw data</vt:lpstr>
      <vt:lpstr>Requirements I had for the data</vt:lpstr>
      <vt:lpstr>Above shows the various sheets I created to aide me in creating custom charts to be used in the visualization report (DASHBOARD SHEET).  Sheet 1 had included data that was raw but has since been transformed and cleaned into usable data that is used in the subsequent sheets.  Which are then used to create custom charts and further breaking down the data that is used in the dashboard sheet which is the report to be used to present the findings of the data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project</dc:title>
  <dc:creator>Tsatsi Maila</dc:creator>
  <cp:lastModifiedBy>Tsatsi Maila</cp:lastModifiedBy>
  <cp:revision>4</cp:revision>
  <dcterms:created xsi:type="dcterms:W3CDTF">2023-10-02T09:01:40Z</dcterms:created>
  <dcterms:modified xsi:type="dcterms:W3CDTF">2023-10-04T10:32:57Z</dcterms:modified>
</cp:coreProperties>
</file>