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59" autoAdjust="0"/>
    <p:restoredTop sz="94660"/>
  </p:normalViewPr>
  <p:slideViewPr>
    <p:cSldViewPr snapToGrid="0">
      <p:cViewPr varScale="1">
        <p:scale>
          <a:sx n="108" d="100"/>
          <a:sy n="108" d="100"/>
        </p:scale>
        <p:origin x="12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197394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7776D-5838-4D76-8358-0E732A7C2D8E}" type="datetimeFigureOut">
              <a:rPr lang="es-MX" smtClean="0"/>
              <a:t>31/05/2020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35821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52472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48004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541817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66958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13959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61306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7511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380094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7776D-5838-4D76-8358-0E732A7C2D8E}" type="datetimeFigureOut">
              <a:rPr lang="es-MX" smtClean="0"/>
              <a:t>31/05/2020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40796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7776D-5838-4D76-8358-0E732A7C2D8E}" type="datetimeFigureOut">
              <a:rPr lang="es-MX" smtClean="0"/>
              <a:t>31/05/2020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103897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7776D-5838-4D76-8358-0E732A7C2D8E}" type="datetimeFigureOut">
              <a:rPr lang="es-MX" smtClean="0"/>
              <a:t>31/05/2020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39765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7776D-5838-4D76-8358-0E732A7C2D8E}" type="datetimeFigureOut">
              <a:rPr lang="es-MX" smtClean="0"/>
              <a:t>31/05/2020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3419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7776D-5838-4D76-8358-0E732A7C2D8E}" type="datetimeFigureOut">
              <a:rPr lang="es-MX" smtClean="0"/>
              <a:t>31/05/2020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01500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87776D-5838-4D76-8358-0E732A7C2D8E}" type="datetimeFigureOut">
              <a:rPr lang="es-MX" smtClean="0"/>
              <a:t>31/05/2020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05517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487776D-5838-4D76-8358-0E732A7C2D8E}" type="datetimeFigureOut">
              <a:rPr lang="es-MX" smtClean="0"/>
              <a:t>31/05/2020</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E9F45EE7-55C4-4786-8CC9-D4D9FC453E9B}" type="slidenum">
              <a:rPr lang="es-MX" smtClean="0"/>
              <a:t>‹#›</a:t>
            </a:fld>
            <a:endParaRPr lang="es-MX"/>
          </a:p>
        </p:txBody>
      </p:sp>
    </p:spTree>
    <p:extLst>
      <p:ext uri="{BB962C8B-B14F-4D97-AF65-F5344CB8AC3E}">
        <p14:creationId xmlns:p14="http://schemas.microsoft.com/office/powerpoint/2010/main" val="276535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487776D-5838-4D76-8358-0E732A7C2D8E}" type="datetimeFigureOut">
              <a:rPr lang="es-MX" smtClean="0"/>
              <a:t>31/05/2020</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9F45EE7-55C4-4786-8CC9-D4D9FC453E9B}" type="slidenum">
              <a:rPr lang="es-MX" smtClean="0"/>
              <a:t>‹#›</a:t>
            </a:fld>
            <a:endParaRPr lang="es-MX"/>
          </a:p>
        </p:txBody>
      </p:sp>
    </p:spTree>
    <p:extLst>
      <p:ext uri="{BB962C8B-B14F-4D97-AF65-F5344CB8AC3E}">
        <p14:creationId xmlns:p14="http://schemas.microsoft.com/office/powerpoint/2010/main" val="302229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A7C3-A3D9-4732-B9CB-07186B303DF8}"/>
              </a:ext>
            </a:extLst>
          </p:cNvPr>
          <p:cNvSpPr>
            <a:spLocks noGrp="1"/>
          </p:cNvSpPr>
          <p:nvPr>
            <p:ph type="title"/>
          </p:nvPr>
        </p:nvSpPr>
        <p:spPr/>
        <p:txBody>
          <a:bodyPr/>
          <a:lstStyle/>
          <a:p>
            <a:r>
              <a:rPr lang="es-MX" dirty="0"/>
              <a:t>Ragnarok TCG</a:t>
            </a:r>
          </a:p>
        </p:txBody>
      </p:sp>
      <p:sp>
        <p:nvSpPr>
          <p:cNvPr id="3" name="Content Placeholder 2">
            <a:extLst>
              <a:ext uri="{FF2B5EF4-FFF2-40B4-BE49-F238E27FC236}">
                <a16:creationId xmlns:a16="http://schemas.microsoft.com/office/drawing/2014/main" id="{D6A99BD3-2C12-40B0-87F9-1AE273138912}"/>
              </a:ext>
            </a:extLst>
          </p:cNvPr>
          <p:cNvSpPr>
            <a:spLocks noGrp="1"/>
          </p:cNvSpPr>
          <p:nvPr>
            <p:ph idx="1"/>
          </p:nvPr>
        </p:nvSpPr>
        <p:spPr>
          <a:xfrm>
            <a:off x="1141413" y="2157275"/>
            <a:ext cx="9905998" cy="1562469"/>
          </a:xfrm>
        </p:spPr>
        <p:txBody>
          <a:bodyPr/>
          <a:lstStyle/>
          <a:p>
            <a:pPr marL="0" indent="0">
              <a:buNone/>
            </a:pPr>
            <a:r>
              <a:rPr lang="es-MX" dirty="0"/>
              <a:t>	</a:t>
            </a:r>
            <a:r>
              <a:rPr lang="es-MX"/>
              <a:t>	Integrantes del Equipo:</a:t>
            </a:r>
            <a:endParaRPr lang="es-MX" dirty="0"/>
          </a:p>
          <a:p>
            <a:r>
              <a:rPr lang="es-MX" dirty="0"/>
              <a:t>Kevin Daniel Contreras Hernández - </a:t>
            </a:r>
            <a:r>
              <a:rPr lang="es-MX" dirty="0">
                <a:effectLst/>
              </a:rPr>
              <a:t>A01635597</a:t>
            </a:r>
          </a:p>
          <a:p>
            <a:r>
              <a:rPr lang="es-MX" dirty="0">
                <a:effectLst/>
              </a:rPr>
              <a:t>Jesús Riquelmer Gaxiola Higuera – A01740223</a:t>
            </a:r>
            <a:endParaRPr lang="es-MX" dirty="0"/>
          </a:p>
        </p:txBody>
      </p:sp>
      <p:sp>
        <p:nvSpPr>
          <p:cNvPr id="4" name="TextBox 3">
            <a:extLst>
              <a:ext uri="{FF2B5EF4-FFF2-40B4-BE49-F238E27FC236}">
                <a16:creationId xmlns:a16="http://schemas.microsoft.com/office/drawing/2014/main" id="{16400786-E6FA-4112-B1AB-CEAFBD7A3BA1}"/>
              </a:ext>
            </a:extLst>
          </p:cNvPr>
          <p:cNvSpPr txBox="1"/>
          <p:nvPr/>
        </p:nvSpPr>
        <p:spPr>
          <a:xfrm>
            <a:off x="1065320" y="3915052"/>
            <a:ext cx="9982091" cy="1200329"/>
          </a:xfrm>
          <a:prstGeom prst="rect">
            <a:avLst/>
          </a:prstGeom>
          <a:noFill/>
        </p:spPr>
        <p:txBody>
          <a:bodyPr wrap="square" rtlCol="0">
            <a:spAutoFit/>
          </a:bodyPr>
          <a:lstStyle/>
          <a:p>
            <a:r>
              <a:rPr lang="es-MX" dirty="0"/>
              <a:t>Objetivo:</a:t>
            </a:r>
          </a:p>
          <a:p>
            <a:r>
              <a:rPr lang="es-MX" dirty="0"/>
              <a:t>	Crear un juego que resulte entretenido al usuario, usando los conocimientos obtenidos durante el curso de Estructura de datos para crear un programa más complejo de lo anteriormente posible por cada uno de nosotros. </a:t>
            </a:r>
          </a:p>
        </p:txBody>
      </p:sp>
    </p:spTree>
    <p:extLst>
      <p:ext uri="{BB962C8B-B14F-4D97-AF65-F5344CB8AC3E}">
        <p14:creationId xmlns:p14="http://schemas.microsoft.com/office/powerpoint/2010/main" val="96590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B9F0-C344-4929-AF68-51A70A25A7F4}"/>
              </a:ext>
            </a:extLst>
          </p:cNvPr>
          <p:cNvSpPr>
            <a:spLocks noGrp="1"/>
          </p:cNvSpPr>
          <p:nvPr>
            <p:ph type="title"/>
          </p:nvPr>
        </p:nvSpPr>
        <p:spPr/>
        <p:txBody>
          <a:bodyPr/>
          <a:lstStyle/>
          <a:p>
            <a:r>
              <a:rPr lang="es-MX" dirty="0"/>
              <a:t>Estructuras utilizadas</a:t>
            </a:r>
          </a:p>
        </p:txBody>
      </p:sp>
      <p:sp>
        <p:nvSpPr>
          <p:cNvPr id="3" name="Content Placeholder 2">
            <a:extLst>
              <a:ext uri="{FF2B5EF4-FFF2-40B4-BE49-F238E27FC236}">
                <a16:creationId xmlns:a16="http://schemas.microsoft.com/office/drawing/2014/main" id="{CB3820AD-B51B-4C88-9FBB-D99F44E037CB}"/>
              </a:ext>
            </a:extLst>
          </p:cNvPr>
          <p:cNvSpPr>
            <a:spLocks noGrp="1"/>
          </p:cNvSpPr>
          <p:nvPr>
            <p:ph idx="1"/>
          </p:nvPr>
        </p:nvSpPr>
        <p:spPr/>
        <p:txBody>
          <a:bodyPr/>
          <a:lstStyle/>
          <a:p>
            <a:r>
              <a:rPr lang="es-MX" dirty="0"/>
              <a:t>Colas.- Para almacenar los mazos de cada jugador</a:t>
            </a:r>
          </a:p>
          <a:p>
            <a:r>
              <a:rPr lang="es-MX" dirty="0"/>
              <a:t>Array </a:t>
            </a:r>
            <a:r>
              <a:rPr lang="es-MX" dirty="0" err="1"/>
              <a:t>Lists</a:t>
            </a:r>
            <a:r>
              <a:rPr lang="es-MX" dirty="0"/>
              <a:t>.- Para tener un registro de las manos y campos de cada jugador, manteniendo la habilidad de tener un “Acceso Aleatorio” a cada elemento de los mismos.</a:t>
            </a:r>
          </a:p>
          <a:p>
            <a:r>
              <a:rPr lang="es-MX" dirty="0"/>
              <a:t>Listas Enlazadas.- Para manejar un orden de prioridad en base a nodos.</a:t>
            </a:r>
          </a:p>
          <a:p>
            <a:r>
              <a:rPr lang="es-MX" dirty="0"/>
              <a:t>Hash Table.- Para crear un patrón de comportamiento del oponente, creamos una Hash table de Listas Enlazadas para condicionar las jugadas del mismo.</a:t>
            </a:r>
          </a:p>
        </p:txBody>
      </p:sp>
    </p:spTree>
    <p:extLst>
      <p:ext uri="{BB962C8B-B14F-4D97-AF65-F5344CB8AC3E}">
        <p14:creationId xmlns:p14="http://schemas.microsoft.com/office/powerpoint/2010/main" val="389883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B8BA-2626-4DE9-8CF5-9E9450DBB20D}"/>
              </a:ext>
            </a:extLst>
          </p:cNvPr>
          <p:cNvSpPr>
            <a:spLocks noGrp="1"/>
          </p:cNvSpPr>
          <p:nvPr>
            <p:ph type="ctrTitle"/>
          </p:nvPr>
        </p:nvSpPr>
        <p:spPr>
          <a:xfrm>
            <a:off x="1524000" y="22114"/>
            <a:ext cx="9144000" cy="892868"/>
          </a:xfrm>
        </p:spPr>
        <p:txBody>
          <a:bodyPr>
            <a:normAutofit/>
          </a:bodyPr>
          <a:lstStyle/>
          <a:p>
            <a:r>
              <a:rPr lang="es-MX" dirty="0"/>
              <a:t>Instrucciones</a:t>
            </a:r>
          </a:p>
        </p:txBody>
      </p:sp>
      <p:sp>
        <p:nvSpPr>
          <p:cNvPr id="3" name="Subtitle 2">
            <a:extLst>
              <a:ext uri="{FF2B5EF4-FFF2-40B4-BE49-F238E27FC236}">
                <a16:creationId xmlns:a16="http://schemas.microsoft.com/office/drawing/2014/main" id="{3EF7AF57-9C50-469B-BD45-03A1A3D0FB84}"/>
              </a:ext>
            </a:extLst>
          </p:cNvPr>
          <p:cNvSpPr>
            <a:spLocks noGrp="1"/>
          </p:cNvSpPr>
          <p:nvPr>
            <p:ph type="subTitle" idx="1"/>
          </p:nvPr>
        </p:nvSpPr>
        <p:spPr>
          <a:xfrm>
            <a:off x="790113" y="852238"/>
            <a:ext cx="10857390" cy="5335498"/>
          </a:xfrm>
        </p:spPr>
        <p:txBody>
          <a:bodyPr>
            <a:normAutofit fontScale="92500" lnSpcReduction="10000"/>
          </a:bodyPr>
          <a:lstStyle/>
          <a:p>
            <a:pPr marL="457200" indent="-457200" algn="l">
              <a:buFont typeface="+mj-lt"/>
              <a:buAutoNum type="arabicPeriod"/>
            </a:pPr>
            <a:r>
              <a:rPr lang="es-MX" i="1" dirty="0"/>
              <a:t>Ragnarok Tcg </a:t>
            </a:r>
            <a:r>
              <a:rPr lang="es-MX" dirty="0"/>
              <a:t>es un juego de cartas por turnos.</a:t>
            </a:r>
          </a:p>
          <a:p>
            <a:pPr marL="457200" indent="-457200" algn="l">
              <a:buFont typeface="+mj-lt"/>
              <a:buAutoNum type="arabicPeriod"/>
            </a:pPr>
            <a:r>
              <a:rPr lang="es-MX" i="1" dirty="0"/>
              <a:t>Ragnarok Tcg </a:t>
            </a:r>
            <a:r>
              <a:rPr lang="es-MX" dirty="0"/>
              <a:t>utiliza un sistema de elementos similar al piedra, papel y tijeras, donde </a:t>
            </a:r>
            <a:r>
              <a:rPr lang="es-MX" dirty="0">
                <a:solidFill>
                  <a:srgbClr val="FF0000"/>
                </a:solidFill>
              </a:rPr>
              <a:t>Fuego </a:t>
            </a:r>
            <a:r>
              <a:rPr lang="es-MX" dirty="0"/>
              <a:t>vence a </a:t>
            </a:r>
            <a:r>
              <a:rPr lang="es-MX" dirty="0">
                <a:solidFill>
                  <a:srgbClr val="00B050"/>
                </a:solidFill>
              </a:rPr>
              <a:t>Hierba</a:t>
            </a:r>
            <a:r>
              <a:rPr lang="es-MX" dirty="0"/>
              <a:t>,</a:t>
            </a:r>
            <a:r>
              <a:rPr lang="es-MX" dirty="0">
                <a:solidFill>
                  <a:srgbClr val="00B050"/>
                </a:solidFill>
              </a:rPr>
              <a:t> Hierba </a:t>
            </a:r>
            <a:r>
              <a:rPr lang="es-MX" dirty="0"/>
              <a:t>vence a </a:t>
            </a:r>
            <a:r>
              <a:rPr lang="es-MX" dirty="0">
                <a:solidFill>
                  <a:srgbClr val="00B0F0"/>
                </a:solidFill>
              </a:rPr>
              <a:t>Agua</a:t>
            </a:r>
            <a:r>
              <a:rPr lang="es-MX" dirty="0"/>
              <a:t>, y </a:t>
            </a:r>
            <a:r>
              <a:rPr lang="es-MX" dirty="0">
                <a:solidFill>
                  <a:srgbClr val="00B0F0"/>
                </a:solidFill>
              </a:rPr>
              <a:t>Agua</a:t>
            </a:r>
            <a:r>
              <a:rPr lang="es-MX" dirty="0"/>
              <a:t> vence a </a:t>
            </a:r>
            <a:r>
              <a:rPr lang="es-MX" dirty="0">
                <a:solidFill>
                  <a:srgbClr val="FF0000"/>
                </a:solidFill>
              </a:rPr>
              <a:t>Fuego</a:t>
            </a:r>
            <a:r>
              <a:rPr lang="es-MX" dirty="0"/>
              <a:t>. Adicionalmente existe el elemento </a:t>
            </a:r>
            <a:r>
              <a:rPr lang="es-MX" dirty="0">
                <a:solidFill>
                  <a:schemeClr val="accent5"/>
                </a:solidFill>
              </a:rPr>
              <a:t>Neutral</a:t>
            </a:r>
            <a:r>
              <a:rPr lang="es-MX" dirty="0"/>
              <a:t>, el cual no presenta ventajas ni desventajas.</a:t>
            </a:r>
          </a:p>
          <a:p>
            <a:pPr marL="457200" indent="-457200" algn="l">
              <a:buFont typeface="+mj-lt"/>
              <a:buAutoNum type="arabicPeriod"/>
            </a:pPr>
            <a:r>
              <a:rPr lang="es-MX" dirty="0"/>
              <a:t>Al atacar con un elemento en ventaja infliges el </a:t>
            </a:r>
            <a:r>
              <a:rPr lang="es-MX" i="1" dirty="0"/>
              <a:t>doble</a:t>
            </a:r>
            <a:r>
              <a:rPr lang="es-MX" dirty="0"/>
              <a:t> de daño, mientras que al atacar con un elemento en desventaja infliges la </a:t>
            </a:r>
            <a:r>
              <a:rPr lang="es-MX" i="1" dirty="0"/>
              <a:t>mitad </a:t>
            </a:r>
            <a:r>
              <a:rPr lang="es-MX" dirty="0"/>
              <a:t>del daño.</a:t>
            </a:r>
          </a:p>
          <a:p>
            <a:pPr marL="457200" indent="-457200" algn="l">
              <a:buFont typeface="+mj-lt"/>
              <a:buAutoNum type="arabicPeriod"/>
            </a:pPr>
            <a:r>
              <a:rPr lang="es-MX" dirty="0"/>
              <a:t>Cada contendiente inicia con 3 estrellas de </a:t>
            </a:r>
            <a:r>
              <a:rPr lang="es-MX" dirty="0">
                <a:solidFill>
                  <a:srgbClr val="00FFFF"/>
                </a:solidFill>
              </a:rPr>
              <a:t>Maná</a:t>
            </a:r>
            <a:r>
              <a:rPr lang="es-MX" dirty="0">
                <a:solidFill>
                  <a:schemeClr val="tx1"/>
                </a:solidFill>
              </a:rPr>
              <a:t>, de las cuales obtiene una nueva cada turno hasta llegar a 10. Éste es el recurso más importante del jugador, pues con él puedes invocar el verdadero poder de tus cartas.</a:t>
            </a:r>
          </a:p>
          <a:p>
            <a:pPr marL="457200" indent="-457200" algn="l">
              <a:buFont typeface="+mj-lt"/>
              <a:buAutoNum type="arabicPeriod"/>
            </a:pPr>
            <a:r>
              <a:rPr lang="es-MX" dirty="0">
                <a:solidFill>
                  <a:schemeClr val="tx1"/>
                </a:solidFill>
              </a:rPr>
              <a:t>Existen 2 tipos de cartas, </a:t>
            </a:r>
            <a:r>
              <a:rPr lang="es-MX" dirty="0">
                <a:solidFill>
                  <a:srgbClr val="FFFF00"/>
                </a:solidFill>
              </a:rPr>
              <a:t>Mounstros </a:t>
            </a:r>
            <a:r>
              <a:rPr lang="es-MX" dirty="0">
                <a:solidFill>
                  <a:schemeClr val="tx1"/>
                </a:solidFill>
              </a:rPr>
              <a:t>y </a:t>
            </a:r>
            <a:r>
              <a:rPr lang="es-MX" dirty="0">
                <a:solidFill>
                  <a:srgbClr val="FF00FF"/>
                </a:solidFill>
              </a:rPr>
              <a:t>Hechizos</a:t>
            </a:r>
            <a:r>
              <a:rPr lang="es-MX" dirty="0">
                <a:solidFill>
                  <a:schemeClr val="tx1"/>
                </a:solidFill>
              </a:rPr>
              <a:t>. Tus </a:t>
            </a:r>
            <a:r>
              <a:rPr lang="es-MX" dirty="0">
                <a:solidFill>
                  <a:srgbClr val="FFFF00"/>
                </a:solidFill>
              </a:rPr>
              <a:t>mounstros</a:t>
            </a:r>
            <a:r>
              <a:rPr lang="es-MX" dirty="0">
                <a:solidFill>
                  <a:schemeClr val="tx1"/>
                </a:solidFill>
              </a:rPr>
              <a:t> te defenderán de las fuerzas enemigas, si te quedas sin </a:t>
            </a:r>
            <a:r>
              <a:rPr lang="es-MX" dirty="0">
                <a:solidFill>
                  <a:srgbClr val="FFFF00"/>
                </a:solidFill>
              </a:rPr>
              <a:t>mounstros</a:t>
            </a:r>
            <a:r>
              <a:rPr lang="es-MX" dirty="0">
                <a:solidFill>
                  <a:schemeClr val="tx1"/>
                </a:solidFill>
              </a:rPr>
              <a:t> en tu campo de batalla, estarás al descubierto ante ataques enemigos. mientras que tus </a:t>
            </a:r>
            <a:r>
              <a:rPr lang="es-MX" dirty="0">
                <a:solidFill>
                  <a:srgbClr val="FF00FF"/>
                </a:solidFill>
              </a:rPr>
              <a:t>hechizos</a:t>
            </a:r>
            <a:r>
              <a:rPr lang="es-MX" dirty="0">
                <a:solidFill>
                  <a:schemeClr val="tx1"/>
                </a:solidFill>
              </a:rPr>
              <a:t> son Acciones rápidas de 1 sólo uso para cambiar el ritmo del combate. Todos </a:t>
            </a:r>
            <a:r>
              <a:rPr lang="es-MX" dirty="0">
                <a:solidFill>
                  <a:srgbClr val="FF00FF"/>
                </a:solidFill>
              </a:rPr>
              <a:t>hechizos </a:t>
            </a:r>
            <a:r>
              <a:rPr lang="es-MX" dirty="0">
                <a:solidFill>
                  <a:schemeClr val="tx1"/>
                </a:solidFill>
              </a:rPr>
              <a:t>tus son </a:t>
            </a:r>
            <a:r>
              <a:rPr lang="es-MX" dirty="0">
                <a:solidFill>
                  <a:schemeClr val="accent5"/>
                </a:solidFill>
              </a:rPr>
              <a:t>Neutrales</a:t>
            </a:r>
            <a:r>
              <a:rPr lang="es-MX" dirty="0"/>
              <a:t>.</a:t>
            </a:r>
            <a:endParaRPr lang="es-MX" dirty="0">
              <a:solidFill>
                <a:schemeClr val="tx1"/>
              </a:solidFill>
            </a:endParaRPr>
          </a:p>
          <a:p>
            <a:pPr marL="457200" indent="-457200" algn="l">
              <a:buFont typeface="+mj-lt"/>
              <a:buAutoNum type="arabicPeriod"/>
            </a:pPr>
            <a:r>
              <a:rPr lang="es-MX" dirty="0">
                <a:solidFill>
                  <a:schemeClr val="tx1"/>
                </a:solidFill>
              </a:rPr>
              <a:t>Cada jugador inicia con 20 </a:t>
            </a:r>
            <a:r>
              <a:rPr lang="es-MX" dirty="0">
                <a:solidFill>
                  <a:srgbClr val="FF3300"/>
                </a:solidFill>
              </a:rPr>
              <a:t>Corazones</a:t>
            </a:r>
            <a:r>
              <a:rPr lang="es-MX" dirty="0">
                <a:solidFill>
                  <a:schemeClr val="tx1"/>
                </a:solidFill>
              </a:rPr>
              <a:t>, y 30 </a:t>
            </a:r>
            <a:r>
              <a:rPr lang="es-MX" dirty="0">
                <a:solidFill>
                  <a:schemeClr val="accent5">
                    <a:lumMod val="50000"/>
                  </a:schemeClr>
                </a:solidFill>
              </a:rPr>
              <a:t>Cartas</a:t>
            </a:r>
            <a:r>
              <a:rPr lang="es-MX" dirty="0">
                <a:solidFill>
                  <a:schemeClr val="tx1"/>
                </a:solidFill>
              </a:rPr>
              <a:t>.</a:t>
            </a:r>
            <a:r>
              <a:rPr lang="es-MX" dirty="0">
                <a:solidFill>
                  <a:srgbClr val="FF0000"/>
                </a:solidFill>
              </a:rPr>
              <a:t> </a:t>
            </a:r>
            <a:r>
              <a:rPr lang="es-MX" dirty="0">
                <a:solidFill>
                  <a:schemeClr val="tx1"/>
                </a:solidFill>
              </a:rPr>
              <a:t>El objetivo del juego es reducir los corazones del oponente a 0. Quedarte sin cartas también cuenta como derrota.</a:t>
            </a:r>
          </a:p>
          <a:p>
            <a:pPr marL="457200" indent="-457200" algn="l">
              <a:buFont typeface="+mj-lt"/>
              <a:buAutoNum type="arabicPeriod"/>
            </a:pPr>
            <a:r>
              <a:rPr lang="es-MX" dirty="0">
                <a:solidFill>
                  <a:schemeClr val="tx1"/>
                </a:solidFill>
              </a:rPr>
              <a:t>Entra a </a:t>
            </a:r>
            <a:r>
              <a:rPr lang="es-MX" i="1" dirty="0">
                <a:solidFill>
                  <a:schemeClr val="tx1"/>
                </a:solidFill>
              </a:rPr>
              <a:t>Ragnarok</a:t>
            </a:r>
            <a:r>
              <a:rPr lang="es-MX" dirty="0">
                <a:solidFill>
                  <a:schemeClr val="tx1"/>
                </a:solidFill>
              </a:rPr>
              <a:t>, ármate de poderosas cartas, y muestra tu valía en el campo de Batalla!</a:t>
            </a:r>
          </a:p>
        </p:txBody>
      </p:sp>
    </p:spTree>
    <p:extLst>
      <p:ext uri="{BB962C8B-B14F-4D97-AF65-F5344CB8AC3E}">
        <p14:creationId xmlns:p14="http://schemas.microsoft.com/office/powerpoint/2010/main" val="3162550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59</TotalTime>
  <Words>383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Ragnarok TCG</vt:lpstr>
      <vt:lpstr>Estructuras utilizadas</vt:lpstr>
      <vt:lpstr>Instrucciones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Instrucciones</dc:title>
  <dc:creator>Riquelmer Gaxiola</dc:creator>
  <cp:lastModifiedBy>Kevin Contreras</cp:lastModifiedBy>
  <cp:revision>8</cp:revision>
  <dcterms:created xsi:type="dcterms:W3CDTF">2020-05-31T23:00:48Z</dcterms:created>
  <dcterms:modified xsi:type="dcterms:W3CDTF">2020-05-31T23:22:50Z</dcterms:modified>
</cp:coreProperties>
</file>