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59" r:id="rId6"/>
    <p:sldId id="264" r:id="rId7"/>
    <p:sldId id="258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281" autoAdjust="0"/>
  </p:normalViewPr>
  <p:slideViewPr>
    <p:cSldViewPr snapToGrid="0">
      <p:cViewPr varScale="1">
        <p:scale>
          <a:sx n="73" d="100"/>
          <a:sy n="73" d="100"/>
        </p:scale>
        <p:origin x="6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0102C-E7F9-4CEB-B905-A4C256BB86F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5DC9D-2E90-40F6-BB84-ACD1A0FBB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5DC9D-2E90-40F6-BB84-ACD1A0FBB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VGGNet</a:t>
            </a:r>
            <a:r>
              <a:rPr lang="en-US" dirty="0"/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Very Deep Convolutional Networks (specifically design for classification and localization)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CNN: Convolution Neural Network (concept of neural network, consists of convolution layers, pooling layers, activation layers)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5DC9D-2E90-40F6-BB84-ACD1A0FBB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9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8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7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5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8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1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7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65408-4248-41D5-884A-D6EABCDB8AA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5C1523-72EC-4B2E-9B20-B0CD56A8F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0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8050.pdf" TargetMode="Externa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1E8C-3622-F8A2-4A5C-2F0081C3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Human Pose Estimation and</a:t>
            </a:r>
            <a:br>
              <a:rPr lang="en-US" dirty="0"/>
            </a:br>
            <a:r>
              <a:rPr lang="en-US" dirty="0"/>
              <a:t>K-Mean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E9002-633D-439A-A0BB-4E4AC317C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cheuk-hang</a:t>
            </a:r>
            <a:r>
              <a:rPr lang="en-US" dirty="0"/>
              <a:t> Tse</a:t>
            </a:r>
          </a:p>
        </p:txBody>
      </p:sp>
    </p:spTree>
    <p:extLst>
      <p:ext uri="{BB962C8B-B14F-4D97-AF65-F5344CB8AC3E}">
        <p14:creationId xmlns:p14="http://schemas.microsoft.com/office/powerpoint/2010/main" val="13856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34A1-EA8A-F940-7CD0-8D08A0C6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DAC1-B54A-BF1B-B059-4542228F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single person Human Pose Estimation on an image using Deep Neural Network</a:t>
            </a:r>
          </a:p>
          <a:p>
            <a:r>
              <a:rPr lang="en-US" dirty="0"/>
              <a:t>Use K-mean clustering to find similar human pose</a:t>
            </a:r>
          </a:p>
          <a:p>
            <a:r>
              <a:rPr lang="en-US" dirty="0"/>
              <a:t>Save image joint position for future clustering uses</a:t>
            </a:r>
          </a:p>
        </p:txBody>
      </p:sp>
    </p:spTree>
    <p:extLst>
      <p:ext uri="{BB962C8B-B14F-4D97-AF65-F5344CB8AC3E}">
        <p14:creationId xmlns:p14="http://schemas.microsoft.com/office/powerpoint/2010/main" val="112664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513500-577C-EC0E-2311-176874C2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What does the Deep Neural Network do?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9D7C-3BD8-F2DC-A0D7-BE30C0FA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Perceptual Computing Lab at Carnegie Mellon University</a:t>
            </a:r>
          </a:p>
          <a:p>
            <a:r>
              <a:rPr lang="en-US" dirty="0"/>
              <a:t>Use 10 layer of  </a:t>
            </a:r>
            <a:r>
              <a:rPr lang="en-US" dirty="0" err="1"/>
              <a:t>VGGNet</a:t>
            </a:r>
            <a:r>
              <a:rPr lang="en-US" dirty="0"/>
              <a:t> to create a feature map for the input image</a:t>
            </a:r>
          </a:p>
          <a:p>
            <a:r>
              <a:rPr lang="en-US" dirty="0"/>
              <a:t>A 2-branch multistage CNN is used to predict a set of confidence map of body parts location</a:t>
            </a:r>
          </a:p>
          <a:p>
            <a:r>
              <a:rPr lang="en-US" dirty="0"/>
              <a:t>The confidence and affinity maps are parsed by a greedy algorithm to produce the key points location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https://arxiv.org/pdf/1611.08050.pdf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A2FB4-EBF5-BA0A-D495-050E82045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4" y="291272"/>
            <a:ext cx="4074836" cy="3259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2C135-002F-1830-0FEE-6CED41D4F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4334" y="4085005"/>
            <a:ext cx="4933356" cy="1381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BFAB1-98A9-2615-3E3F-DE857E6F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K-Mean Clustering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58F4A-F172-7FEF-8594-9955862C07D1}"/>
              </a:ext>
            </a:extLst>
          </p:cNvPr>
          <p:cNvSpPr txBox="1"/>
          <p:nvPr/>
        </p:nvSpPr>
        <p:spPr>
          <a:xfrm>
            <a:off x="1451579" y="2015732"/>
            <a:ext cx="4325113" cy="407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keypoint</a:t>
            </a:r>
            <a:r>
              <a:rPr lang="en-US" dirty="0"/>
              <a:t> will have x and y pixel location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Normalize the x and y using min-max normalization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inputted k on k-mean clustering to find similar image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Save the new normalized </a:t>
            </a:r>
            <a:r>
              <a:rPr lang="en-US" dirty="0" err="1"/>
              <a:t>keypoint</a:t>
            </a:r>
            <a:r>
              <a:rPr lang="en-US" dirty="0"/>
              <a:t> in a dataset for future 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14F1B9-E092-3063-DCA8-102910434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449242"/>
              </p:ext>
            </p:extLst>
          </p:nvPr>
        </p:nvGraphicFramePr>
        <p:xfrm>
          <a:off x="6417733" y="809287"/>
          <a:ext cx="4637119" cy="5275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0393">
                  <a:extLst>
                    <a:ext uri="{9D8B030D-6E8A-4147-A177-3AD203B41FA5}">
                      <a16:colId xmlns:a16="http://schemas.microsoft.com/office/drawing/2014/main" val="3436373535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45772573"/>
                    </a:ext>
                  </a:extLst>
                </a:gridCol>
              </a:tblGrid>
              <a:tr h="353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60" err="1">
                          <a:solidFill>
                            <a:schemeClr val="bg1"/>
                          </a:solidFill>
                        </a:rPr>
                        <a:t>Keypoint</a:t>
                      </a:r>
                      <a:r>
                        <a:rPr lang="en-US" sz="1400" b="0" cap="none" spc="60">
                          <a:solidFill>
                            <a:schemeClr val="bg1"/>
                          </a:solidFill>
                        </a:rPr>
                        <a:t> Name</a:t>
                      </a:r>
                    </a:p>
                  </a:txBody>
                  <a:tcPr marL="77510" marR="77510" marT="77510" marB="38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6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 marL="77510" marR="77510" marT="77510" marB="38755" anchor="ctr"/>
                </a:tc>
                <a:extLst>
                  <a:ext uri="{0D108BD9-81ED-4DB2-BD59-A6C34878D82A}">
                    <a16:rowId xmlns:a16="http://schemas.microsoft.com/office/drawing/2014/main" val="4179968857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2303067710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Neck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960645421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Right Shoulder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1390823824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Right Elbow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1616570103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Right Wrist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982049143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Left Shoulder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3347000861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Left Elbow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1996538048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Left Wrist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362259173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Right hip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800795890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Right Knee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3668912546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Right Ankle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3762340415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Left Hip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3969896137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Left Knee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1073491559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Left Ankle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2183330226"/>
                  </a:ext>
                </a:extLst>
              </a:tr>
              <a:tr h="328126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Chest</a:t>
                      </a:r>
                    </a:p>
                  </a:txBody>
                  <a:tcPr marL="77510" marR="77510" marT="77510" marB="38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77510" marR="77510" marT="77510" marB="38755"/>
                </a:tc>
                <a:extLst>
                  <a:ext uri="{0D108BD9-81ED-4DB2-BD59-A6C34878D82A}">
                    <a16:rowId xmlns:a16="http://schemas.microsoft.com/office/drawing/2014/main" val="187605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7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8DC7E2-86AD-4AC2-9EC1-7E8B7257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E2C290-3677-4DE0-AE6D-2B4DB5FBC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BA0BCE-598E-A558-AE41-154AAFC3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en-US" dirty="0"/>
              <a:t>Result Demo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9D032D-E82B-4E2A-B0B8-325C49D6E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C3B4-8C50-AB39-D366-37211F0E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 parameters:</a:t>
            </a:r>
          </a:p>
          <a:p>
            <a:pPr lvl="1"/>
            <a:r>
              <a:rPr lang="en-US" dirty="0"/>
              <a:t>Device: should be either “</a:t>
            </a:r>
            <a:r>
              <a:rPr lang="en-US" dirty="0" err="1"/>
              <a:t>gpu</a:t>
            </a:r>
            <a:r>
              <a:rPr lang="en-US" dirty="0"/>
              <a:t>” or “</a:t>
            </a:r>
            <a:r>
              <a:rPr lang="en-US" dirty="0" err="1"/>
              <a:t>cpu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inputFile</a:t>
            </a:r>
            <a:r>
              <a:rPr lang="en-US" dirty="0"/>
              <a:t>: image file name, should use </a:t>
            </a:r>
            <a:r>
              <a:rPr lang="en-US" dirty="0" err="1"/>
              <a:t>opencv</a:t>
            </a:r>
            <a:r>
              <a:rPr lang="en-US" dirty="0"/>
              <a:t> readable file type</a:t>
            </a:r>
          </a:p>
          <a:p>
            <a:pPr lvl="1"/>
            <a:r>
              <a:rPr lang="en-US" dirty="0"/>
              <a:t>K: number of cluster in k-mean clustering</a:t>
            </a:r>
          </a:p>
          <a:p>
            <a:r>
              <a:rPr lang="en-US" dirty="0"/>
              <a:t>Use </a:t>
            </a:r>
            <a:r>
              <a:rPr lang="en-US" dirty="0" err="1"/>
              <a:t>Opencv</a:t>
            </a:r>
            <a:r>
              <a:rPr lang="en-US" dirty="0"/>
              <a:t> to read the model and preprocess the image to fit the model requirement</a:t>
            </a:r>
          </a:p>
          <a:p>
            <a:pPr lvl="1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60AE24-4C38-46BB-88CB-780ACDCEC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6297A6-69FE-430E-A97F-2116D5BD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C8F35E-39E0-4068-926A-1F3CAAB2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80DEC52-BEE2-46CC-8C33-6BC9AC9D6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C103F-3B16-2C53-2951-879209B7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84" y="1116346"/>
            <a:ext cx="2174122" cy="3865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97CCE-2122-3E74-F15E-3FFEB85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17" y="1116345"/>
            <a:ext cx="2193448" cy="3865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178FA5-FA3E-4DBE-8027-71F02853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459349-FF0B-4F65-B63C-876E8035C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2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A67E9771-7057-4B1C-A442-B929DC7E1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5573DE81-A410-47F8-B617-36EF62151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5343-CCFD-8D13-72A2-99D67ED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>
            <a:normAutofit/>
          </a:bodyPr>
          <a:lstStyle/>
          <a:p>
            <a:r>
              <a:rPr lang="en-US" dirty="0"/>
              <a:t>K-mean result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B98D35C3-48CD-4EE5-BA0F-A1A132C7A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36F9-7786-DB31-C8BF-3CFA52CD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24" y="2015732"/>
            <a:ext cx="2828026" cy="3287567"/>
          </a:xfrm>
        </p:spPr>
        <p:txBody>
          <a:bodyPr>
            <a:normAutofit/>
          </a:bodyPr>
          <a:lstStyle/>
          <a:p>
            <a:r>
              <a:rPr lang="en-US" dirty="0"/>
              <a:t>The demo is run using 15 clusters</a:t>
            </a:r>
          </a:p>
          <a:p>
            <a:r>
              <a:rPr lang="en-US" dirty="0"/>
              <a:t>9 similar image is displayed</a:t>
            </a:r>
          </a:p>
        </p:txBody>
      </p:sp>
      <p:grpSp>
        <p:nvGrpSpPr>
          <p:cNvPr id="36" name="Group 23">
            <a:extLst>
              <a:ext uri="{FF2B5EF4-FFF2-40B4-BE49-F238E27FC236}">
                <a16:creationId xmlns:a16="http://schemas.microsoft.com/office/drawing/2014/main" id="{DECAEFDA-5D6A-4085-B80D-4317DEE01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EA0C0CC8-828D-4478-A5A9-69961B94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D8CEAB92-5D11-4A2B-A6F1-704DCD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27">
            <a:extLst>
              <a:ext uri="{FF2B5EF4-FFF2-40B4-BE49-F238E27FC236}">
                <a16:creationId xmlns:a16="http://schemas.microsoft.com/office/drawing/2014/main" id="{5EE095BE-2923-4F9D-9B66-4A0FD49BD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1398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F73BD1-D7D0-2093-07BE-3CD60045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144" y="1124557"/>
            <a:ext cx="1408155" cy="3857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3BC0B-E442-BFB2-97B0-BD185A61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15" y="1122808"/>
            <a:ext cx="1427445" cy="3857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55BD16-4140-BA65-46D9-884FAEDC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919" y="1122808"/>
            <a:ext cx="1514249" cy="3857960"/>
          </a:xfrm>
          <a:prstGeom prst="rect">
            <a:avLst/>
          </a:prstGeom>
        </p:spPr>
      </p:pic>
      <p:pic>
        <p:nvPicPr>
          <p:cNvPr id="40" name="Picture 29">
            <a:extLst>
              <a:ext uri="{FF2B5EF4-FFF2-40B4-BE49-F238E27FC236}">
                <a16:creationId xmlns:a16="http://schemas.microsoft.com/office/drawing/2014/main" id="{34822122-BCC6-452D-B907-31FDA6CA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EAB49D-C7AA-4FAF-8D66-1AD97FD5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471B-F9C0-A12A-286B-EFAA7A8A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4EBD-4CD8-7D87-31C6-8A66CB85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Deep Neural Network to locate human pose </a:t>
            </a:r>
            <a:r>
              <a:rPr lang="en-US" dirty="0" err="1"/>
              <a:t>keypoints</a:t>
            </a:r>
            <a:endParaRPr lang="en-US" dirty="0"/>
          </a:p>
          <a:p>
            <a:r>
              <a:rPr lang="en-US" dirty="0"/>
              <a:t>Created a K-mean clustering class</a:t>
            </a:r>
          </a:p>
          <a:p>
            <a:r>
              <a:rPr lang="en-US" dirty="0"/>
              <a:t>Clustered </a:t>
            </a:r>
            <a:r>
              <a:rPr lang="en-US" dirty="0" err="1"/>
              <a:t>keypoints</a:t>
            </a:r>
            <a:r>
              <a:rPr lang="en-US" dirty="0"/>
              <a:t> location to find similar images</a:t>
            </a:r>
          </a:p>
          <a:p>
            <a:r>
              <a:rPr lang="en-US" dirty="0"/>
              <a:t>Implemented a continuous way to update and save </a:t>
            </a:r>
            <a:r>
              <a:rPr lang="en-US" dirty="0" err="1"/>
              <a:t>keypoints</a:t>
            </a:r>
            <a:r>
              <a:rPr lang="en-US" dirty="0"/>
              <a:t> by reading and saving into a dataset</a:t>
            </a:r>
          </a:p>
        </p:txBody>
      </p:sp>
    </p:spTree>
    <p:extLst>
      <p:ext uri="{BB962C8B-B14F-4D97-AF65-F5344CB8AC3E}">
        <p14:creationId xmlns:p14="http://schemas.microsoft.com/office/powerpoint/2010/main" val="144544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BF30-4398-A7D6-ACF5-AD66B8FF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Accomplishment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5FF4-9FEF-2B01-2A82-994C6E7B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cosine similarity to pin-point top x similar images</a:t>
            </a:r>
          </a:p>
          <a:p>
            <a:r>
              <a:rPr lang="en-US" dirty="0"/>
              <a:t>Find ways to allow multi-human pose</a:t>
            </a:r>
          </a:p>
        </p:txBody>
      </p:sp>
    </p:spTree>
    <p:extLst>
      <p:ext uri="{BB962C8B-B14F-4D97-AF65-F5344CB8AC3E}">
        <p14:creationId xmlns:p14="http://schemas.microsoft.com/office/powerpoint/2010/main" val="138106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CF76F-CD77-47F6-C214-B8DDA1DC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3FF91-ACD9-66FA-780D-112AA3D2D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352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784</TotalTime>
  <Words>364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Roboto</vt:lpstr>
      <vt:lpstr>Gallery</vt:lpstr>
      <vt:lpstr>Human Pose Estimation and K-Mean Clustering</vt:lpstr>
      <vt:lpstr>Objective</vt:lpstr>
      <vt:lpstr>What does the Deep Neural Network do?</vt:lpstr>
      <vt:lpstr>K-Mean Clustering</vt:lpstr>
      <vt:lpstr>Result Demo</vt:lpstr>
      <vt:lpstr>K-mean result</vt:lpstr>
      <vt:lpstr>Accomplishment</vt:lpstr>
      <vt:lpstr>Future Accomplishment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Cheuk-Hang Tse</dc:creator>
  <cp:lastModifiedBy>Cheuk-Hang Tse</cp:lastModifiedBy>
  <cp:revision>14</cp:revision>
  <dcterms:created xsi:type="dcterms:W3CDTF">2022-12-07T03:31:15Z</dcterms:created>
  <dcterms:modified xsi:type="dcterms:W3CDTF">2022-12-09T00:41:16Z</dcterms:modified>
</cp:coreProperties>
</file>