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67" r:id="rId14"/>
    <p:sldId id="268" r:id="rId15"/>
    <p:sldId id="269" r:id="rId16"/>
    <p:sldId id="270" r:id="rId17"/>
    <p:sldId id="271" r:id="rId18"/>
    <p:sldId id="284" r:id="rId19"/>
    <p:sldId id="285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8" r:id="rId29"/>
    <p:sldId id="280" r:id="rId30"/>
    <p:sldId id="281" r:id="rId31"/>
    <p:sldId id="286" r:id="rId32"/>
    <p:sldId id="287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pman TSE" initials="CT" lastIdx="2" clrIdx="0">
    <p:extLst>
      <p:ext uri="{19B8F6BF-5375-455C-9EA6-DF929625EA0E}">
        <p15:presenceInfo xmlns:p15="http://schemas.microsoft.com/office/powerpoint/2012/main" userId="bf82caa5ecae51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3DA13-79F5-4A3F-96D9-4E9A16219C44}" v="139" dt="2020-03-02T01:11:32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7T20:28:12.689" idx="1">
    <p:pos x="10" y="10"/>
    <p:text>This slide can go behind the scene for examples.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7T22:17:26.595" idx="2">
    <p:pos x="10" y="10"/>
    <p:text>Can use as an example slide. Can take out.</p:text>
    <p:extLst>
      <p:ext uri="{C676402C-5697-4E1C-873F-D02D1690AC5C}">
        <p15:threadingInfo xmlns:p15="http://schemas.microsoft.com/office/powerpoint/2012/main" timeZoneBias="4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5T21:53:07.469"/>
    </inkml:context>
    <inkml:brush xml:id="br0">
      <inkml:brushProperty name="width" value="0.35" units="cm"/>
      <inkml:brushProperty name="height" value="0.35" units="cm"/>
      <inkml:brushProperty name="color" value="#E71225"/>
      <inkml:brushProperty name="ignorePressure" value="1"/>
    </inkml:brush>
  </inkml:definitions>
  <inkml:trace contextRef="#ctx0" brushRef="#br0">0 1770,'11'-1,"-1"-1,1 1,-1-2,0 1,0-2,0 1,8-5,29-9,-24 12,0 0,1 2,4 1,-6 0,0-1,0 0,15-6,172-41,-111 28,-56 14,13 0,-31 6,1-1,-1-2,0 0,-1-2,0-1,1 0,6-6,46-22,35-8,-69 29,-1-1,-1-2,0-2,-1-2,7-7,-17 12,0 2,1 0,0 2,30-8,-19 7,228-94,-224 90,1 1,42-9,4 0,77-34,-130 45,16-4,1 3,0 3,0 1,30 0,-54 7,0-2,-1-1,0-1,0-2,-1-1,1-2,14-4,1 2,0 2,3 2,45-13,1 1,91-11,-71 15,-7 5,-55 8,28-7,44-18,34-8,41-5,-31 6,44 2,-118 22,-2-3,2-6,-31 10,0 2,1 3,23 1,44-8,15-8,36-5,-40 9,169-20,-133 29,123 11,-134 2,-50 0,165-5,-209-5,43-10,-49 6,1 3,11 2,-78 7,168-11,26-17,-59 7,104 0,-108 11,16-7,80-7,161 19,-11 0,353-20,-68 26,-554 4,101 18,-81-7,2-5,-40-3,72 14,-147-18,172 31,-124-26,63 0,-66-5,0 2,-1 2,6 5,70 8,10 2,-93-12,-2 0,8 4,-30-6,51 14,26 2,13-3,29 5,20 12,-135-30,0 1,-1 2,-1 1,0 1,24 16,203 139,-241-157,-1-1,-1 2,1 1,-2 0,6 6,12 14,1-2,19 11,-22-15,-1 0,-2 2,23 32,21 22,-29-33,36 55,-48-63,45 52,-32-42,6 15,46 60,-58-82,-3 2,-2 1,20 40,-1 19,1 18,-32-76,26 41,-28-57,-1 0,-2 1,-2 1,7 28,-14-32,-1 1,-2 1,0 31,-7 104,0-58,3 302,-1-379,-1 0,-2 0,-1-1,-2 1,-2 4,1-14,0 0,-2-1,-7 14,-40 63,23-42,3 2,8-12,-2 0,-2-2,-1-1,-8 6,-32 27,33-40,-13 22,20-20,10-14,-1-1,-1 0,-1-2,-15 13,7-8,-15 19,23-23,-2-1,0-1,-10 6,-80 60,48-35,-2-3,-41 21,-116 65,73-45,19-12,49-27,-16 9,-1 8,-11 4,2-1,66-43,-47 24,42-27,-36 28,-9 19,57-44,-1 0,-1-2,-1-2,-15 5,-139 56,109-50,-109 40,-32 0,167-57,-255 80,124-37,12-5,-77 40,-240 109,134-78,16-5,265-93,-5 2,1 4,-29 19,56-23,-1-3,-2-2,0-3,-152 49,59-21,-27 1,-157 30,332-82,-334 76,0 3,-37-13,226-43,-1 0,-146 26,-45 4,-156 33,91 19,11-2,235-65,2 7,-83 39,-20 21,239-96,0 1,2 1,-1 1,2 1,-7 7,-7 4,-8 2,8-5,0 1,-2 4,19-14,1 1,1 1,0 0,1 0,0 3,-5 5,-1-1,-1-1,-7 5,4-4,2 1,-14 17,27-29,1 1,0-1,1 1,1 0,0 0,0 1,1-1,0 1,2 0,-1 0,2 1,-1-1,2 0,0 4,-2 26,-2-1,-1 1,-2 6,2 23,5 282,1-168,-1-171,2 0,-1-1,2 1,0 0,1-1,2 6,8 16,15 30,-28-64,14 23,-15-25,0 1,0-1,1 1,-1-1,0 1,1-1,-1 1,0-1,1 0,-1 1,0-1,1 0,-1 1,1-1,-1 0,1 0,-1 1,1-1,-1 0,0 0,1 0,0 0,-1 1,1-1,-1 0,1 0,-1 0,1 0,-1 0,1 0,-1 0,1-1,-1 1,1 0,-1 0,1 0,-1 0,1-1,-1 1,1 0,-1 0,0-1,1 1,-1 0,1-1,-1 1,0-1,8-12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5T21:53:11.199"/>
    </inkml:context>
    <inkml:brush xml:id="br0">
      <inkml:brushProperty name="width" value="0.35" units="cm"/>
      <inkml:brushProperty name="height" value="0.35" units="cm"/>
      <inkml:brushProperty name="color" value="#E71225"/>
      <inkml:brushProperty name="ignorePressure" value="1"/>
    </inkml:brush>
  </inkml:definitions>
  <inkml:trace contextRef="#ctx0" brushRef="#br0">1 1,'-1'71,"2"83,-1-151,1 8,0 0,0 0,2 10,-2-18,0 1,1-1,-1 1,1-1,-1 0,1 1,0-1,0 0,1 0,-1 0,0 0,1-1,2 3,2 0,0 0,1 0,-1 0,1-1,1-1,-1 1,7 1,13 3,22 3,-1-1,0 2,46 19,-78-24,1 0,-2 2,1 0,-1 1,0 0,12 12,4 3,0-2,2-2,24 12,29 18,-54-28,25 24,-30-24,0-1,16 8,-15-12,0-2,2-2,4 1,-9-3,-1 0,15 11,15 7,-53-29,0 0,0 0,0 0,0-1,0 1,1 0,-1-1,0 1,0-1,1 0,-1 0,0 0,0 0,0 0,1 0,-1-1,0 1,0-1,0 1,1-1,-1 0,0 0,0 0,0 0,0 0,-1 0,1-1,0 1,0-1,-1 1,1-1,-1 0,1 0,13-16,-2 0,0 0,-1-2,0 1,5-16,-5 10,1 2,1 0,16-20,-16 26,1 0,0 1,1 1,1 0,0 1,1 1,2 0,14-6,31-12,7-3,-1-4,108-53,-73 38,-3-5,6-9,-54 33,19-4,-62 32,0 1,1 1,-1 0,1 0,0 1,0 1,1 0,-1 1,11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2F7C1-392F-49E5-9473-F15DEE9D1AC6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F6677-45BA-4CEA-83D4-8E0DCDDB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2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4B18-F4D2-40FE-81F1-E136BEB3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3DBB1-8821-4864-8D85-71F0DBF33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146B-4CFE-4957-9DDC-67F16253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4148-03BE-4187-8BCF-1C17F874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6FA6C-38B3-4AD3-9EFD-63A1B917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3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0E9D-BEFA-4888-90C6-FFAD76CE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C9D92-6A3B-49F2-A809-35B2A5E30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B03F-AB26-4EDE-A224-78FAA648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22597-59D3-40C0-A09C-DA972010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7698-F7E7-4290-ABC8-C8D6B004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CA975-1EE8-4E9A-BF69-8ADDE94EC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D8631-C604-47B0-BF28-490F322C0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E625-6049-47C2-BAD6-B0D8AC74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88DAE-51FD-4B9F-8136-CD0E2BE9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CC11-48AA-4AB5-8462-0F3FD569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6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2641-F484-4F05-9FBE-6DE3A10E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127B-AFBB-42F7-9755-40E15E5F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CCD3-9E37-4A7D-974A-7FDB5E87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CB177-5BDE-4890-A177-E21D82A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D0A37-8EA5-4F0A-B6C1-FE9AA22C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68E3-25B1-439D-99F3-7EE0FA72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83775-742A-471F-A102-2B6DB780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0DE3-62EC-4F33-8199-DF669FF2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F20E-05DF-45F7-A3D8-11480621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E52E8-C491-4CB7-B4C2-9AE7D892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3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93CD-F9CF-4491-A87B-99A3AC1A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20EE-CC64-47C0-8988-C8AD1BBFF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6E4AB-8013-4B90-A102-17FB41A57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E0803-D307-44B3-8118-63CC8D19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69F8E-5A60-4169-8284-589FD319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3C7EA-1D0A-4DEF-A1D6-4D0A6D5F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6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4009-B820-4385-8583-E71E0BCE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9F44-16E9-4682-967B-1F7D6A71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236E5-6818-4626-9250-45FFFA0F8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5000-DE18-4917-9D7A-35C7A4D28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AC3A7-3A43-412E-A98F-E41B1CB54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83FDF-AE2E-433D-9AAB-A87545A3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D552E-D166-44AF-A2B4-7C555E5C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BE3C0-665F-466B-A36B-E43CF09D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3D16-C71C-4B25-B549-E7B2078E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2A85-A088-469D-A8B2-D5F6E8E8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4D0D7-AC75-41EC-AF4E-DB34AC80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E27DB-42DF-4A53-8AC8-61CFC644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EF882-B2FA-45A5-9B80-178537D6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28E6B-9F53-4D1C-8571-8793C2E3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BFC-C96D-4CAB-8F0D-275CD38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C2C6-7CAF-4258-9BAC-5D218B00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CEBA8-B1AA-4A5F-A769-79800C0D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AB92A-B1C5-498B-BDC6-F2691BC18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BA1B-860F-445A-935B-B0497897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3778-AD3A-4E18-813B-971C29DD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B1AE0-50BD-4947-956C-38D2CD8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0DCE-9A74-4052-8A74-D12F3DF5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9458C-4B15-4AF9-BF50-939D5B9A4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470D7-8C14-41F4-A938-061815B8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AF084-C04C-4F81-8028-3ABEA96A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E4724-1D17-4887-BD37-B74FAD2E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E656B-075B-4D6C-91A1-040252CA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3A12C-BBED-4E34-AE5F-C3A577C2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7026A-958E-4365-AB78-434A305AE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E204-5EE9-4AA0-A5EE-4D4F0B919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7EBE7-1165-490E-81CC-9521196E83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3D12F-3796-4FC3-BB50-842AED76E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A755-74FB-47CD-8FDA-C8223AAF8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5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B28B-D169-4BC0-B993-CFA15E64B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10AF4-C806-40CD-A619-19896432B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Cheuk-hang </a:t>
            </a:r>
            <a:r>
              <a:rPr lang="en-US" dirty="0" err="1"/>
              <a:t>Tse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1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7E1D-D726-41B7-A18E-E79A53A2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Question Between Prediction and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27F4-0159-4791-BBD9-5D92FDBD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Seeks to relate the values of homes to inputs.</a:t>
            </a:r>
          </a:p>
          <a:p>
            <a:r>
              <a:rPr lang="en-US" dirty="0"/>
              <a:t>Inputs such as crime rate, zoning, distance from a river, air quality, etc.</a:t>
            </a:r>
          </a:p>
          <a:p>
            <a:r>
              <a:rPr lang="en-US" dirty="0"/>
              <a:t>A inference problem will looks like: How much extra will a house worth if it has a view of the river?</a:t>
            </a:r>
          </a:p>
          <a:p>
            <a:r>
              <a:rPr lang="en-US" dirty="0"/>
              <a:t>A prediction problem will looks like: Predicting the value of a home given its characteristic: is the house under or over-valued?</a:t>
            </a:r>
          </a:p>
        </p:txBody>
      </p:sp>
    </p:spTree>
    <p:extLst>
      <p:ext uri="{BB962C8B-B14F-4D97-AF65-F5344CB8AC3E}">
        <p14:creationId xmlns:p14="http://schemas.microsoft.com/office/powerpoint/2010/main" val="235214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4E0E-A796-4571-A1D1-E8CE72B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How to estimate </a:t>
            </a:r>
            <a:r>
              <a:rPr lang="en-US" i="1" dirty="0"/>
              <a:t>f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686F-4859-48CC-BEC1-88245228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Need to always assume that we have observed a set of n different data points.</a:t>
            </a:r>
          </a:p>
          <a:p>
            <a:r>
              <a:rPr lang="en-US" sz="2400" dirty="0"/>
              <a:t>These observations are called the </a:t>
            </a:r>
            <a:r>
              <a:rPr lang="en-US" sz="2400" b="1" dirty="0"/>
              <a:t>training data</a:t>
            </a:r>
          </a:p>
          <a:p>
            <a:r>
              <a:rPr lang="en-US" sz="2400" dirty="0"/>
              <a:t>Use these observations to train the method on how to estimate </a:t>
            </a:r>
            <a:r>
              <a:rPr lang="en-US" sz="2400" i="1" dirty="0"/>
              <a:t>f.</a:t>
            </a:r>
          </a:p>
          <a:p>
            <a:r>
              <a:rPr lang="en-US" sz="2400" dirty="0"/>
              <a:t>The goal is to estimate the unknown function </a:t>
            </a:r>
            <a:r>
              <a:rPr lang="en-US" sz="2400" i="1" dirty="0"/>
              <a:t>f</a:t>
            </a:r>
            <a:r>
              <a:rPr lang="en-US" sz="2400" dirty="0"/>
              <a:t>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B77466-8C68-4B63-BBB5-67CB1434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6541"/>
            <a:ext cx="5277531" cy="60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4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996C-C6C5-4B9B-A31E-6D2568C6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BE0BA-10E4-43C6-A541-E1DB1846A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sz="3200" dirty="0" err="1"/>
                  <a:t>x</a:t>
                </a:r>
                <a:r>
                  <a:rPr lang="en-US" sz="2000" dirty="0" err="1"/>
                  <a:t>ij</a:t>
                </a:r>
                <a:r>
                  <a:rPr lang="en-US" dirty="0"/>
                  <a:t> represent the value of </a:t>
                </a:r>
                <a:r>
                  <a:rPr lang="en-US" dirty="0" err="1"/>
                  <a:t>jth</a:t>
                </a:r>
                <a:r>
                  <a:rPr lang="en-US" dirty="0"/>
                  <a:t> predictor/input for observation </a:t>
                </a:r>
                <a:r>
                  <a:rPr lang="en-US" dirty="0" err="1"/>
                  <a:t>i</a:t>
                </a:r>
                <a:r>
                  <a:rPr lang="en-US" dirty="0"/>
                  <a:t>, where 0 &lt; </a:t>
                </a:r>
                <a:r>
                  <a:rPr lang="en-US" dirty="0" err="1"/>
                  <a:t>i</a:t>
                </a:r>
                <a:r>
                  <a:rPr lang="en-US" dirty="0"/>
                  <a:t> &lt;= n and 0 &lt; j &lt;= p.</a:t>
                </a:r>
              </a:p>
              <a:p>
                <a:r>
                  <a:rPr lang="en-US" dirty="0"/>
                  <a:t>Correspondingly, let </a:t>
                </a:r>
                <a:r>
                  <a:rPr lang="en-US" sz="3200" dirty="0" err="1"/>
                  <a:t>y</a:t>
                </a:r>
                <a:r>
                  <a:rPr lang="en-US" sz="2000" dirty="0" err="1"/>
                  <a:t>i</a:t>
                </a:r>
                <a:r>
                  <a:rPr lang="en-US" dirty="0"/>
                  <a:t> represent the response variable for </a:t>
                </a:r>
                <a:r>
                  <a:rPr lang="en-US" dirty="0" err="1"/>
                  <a:t>ith</a:t>
                </a:r>
                <a:r>
                  <a:rPr lang="en-US" dirty="0"/>
                  <a:t> observation.</a:t>
                </a:r>
              </a:p>
              <a:p>
                <a:r>
                  <a:rPr lang="en-US" dirty="0"/>
                  <a:t>Under this situation, the training data consist of { (</a:t>
                </a:r>
                <a:r>
                  <a:rPr lang="en-US" i="1" dirty="0"/>
                  <a:t>x1</a:t>
                </a:r>
                <a:r>
                  <a:rPr lang="en-US" dirty="0"/>
                  <a:t>,</a:t>
                </a:r>
                <a:r>
                  <a:rPr lang="en-US" i="1" dirty="0"/>
                  <a:t> y1</a:t>
                </a:r>
                <a:r>
                  <a:rPr lang="en-US" dirty="0"/>
                  <a:t>), (</a:t>
                </a:r>
                <a:r>
                  <a:rPr lang="en-US" i="1" dirty="0"/>
                  <a:t>x2</a:t>
                </a:r>
                <a:r>
                  <a:rPr lang="en-US" dirty="0"/>
                  <a:t>,</a:t>
                </a:r>
                <a:r>
                  <a:rPr lang="en-US" i="1" dirty="0"/>
                  <a:t> y2</a:t>
                </a:r>
                <a:r>
                  <a:rPr lang="en-US" dirty="0"/>
                  <a:t>), …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)} where x</a:t>
                </a:r>
                <a:r>
                  <a:rPr lang="en-US" sz="2000" dirty="0"/>
                  <a:t>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2, …,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𝑥𝑖𝑝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Most statistical learning methods for this task can be characterized as either parametric or non-parametric.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BE0BA-10E4-43C6-A541-E1DB1846A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28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BFC0-E6FC-4406-993D-557A2160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DCB9-0865-4491-BC79-7445EF53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Parametric methods involve a two-step model-based approach.</a:t>
            </a:r>
          </a:p>
          <a:p>
            <a:pPr marL="514350" indent="-514350">
              <a:buAutoNum type="arabicPeriod"/>
            </a:pPr>
            <a:r>
              <a:rPr lang="en-US" dirty="0"/>
              <a:t>Make an assumption about the functional form, or shape,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EX: Assume f(X) is linear: f(X) = β0 + β1 X1 + β2 X2 + … + βp </a:t>
            </a:r>
            <a:r>
              <a:rPr lang="en-US" dirty="0" err="1"/>
              <a:t>Xp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now we only need to estimate p+1 coefficients β0, β1 … βp.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Need a procedure that uses the training data to </a:t>
            </a:r>
            <a:r>
              <a:rPr lang="en-US" i="1" dirty="0"/>
              <a:t>fit</a:t>
            </a:r>
            <a:r>
              <a:rPr lang="en-US" dirty="0"/>
              <a:t> or </a:t>
            </a:r>
            <a:r>
              <a:rPr lang="en-US" i="1" dirty="0"/>
              <a:t>train</a:t>
            </a:r>
            <a:r>
              <a:rPr lang="en-US" dirty="0"/>
              <a:t> the model.</a:t>
            </a:r>
          </a:p>
          <a:p>
            <a:pPr marL="0" indent="0">
              <a:buNone/>
            </a:pPr>
            <a:r>
              <a:rPr lang="en-US" dirty="0"/>
              <a:t>      To find values to β0, β1 … βp such that</a:t>
            </a:r>
          </a:p>
          <a:p>
            <a:r>
              <a:rPr lang="en-US" dirty="0"/>
              <a:t>The common approach to fitting the model is referred as (ordinary) least squares. (Will discuss in Chapter 3)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63542-7912-4903-93D7-FD1FAF1F7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50" y="4805101"/>
            <a:ext cx="4819685" cy="4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6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E904-99BF-4D23-90CC-BBC34613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517B-8D5A-426F-AE11-DD9D1636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model-based approach just described is referred to as parametric.</a:t>
            </a:r>
          </a:p>
          <a:p>
            <a:r>
              <a:rPr lang="en-US" dirty="0"/>
              <a:t>It reduce the problem of estimating </a:t>
            </a:r>
            <a:r>
              <a:rPr lang="en-US" i="1" dirty="0"/>
              <a:t>f</a:t>
            </a:r>
            <a:r>
              <a:rPr lang="en-US" dirty="0"/>
              <a:t> down to one of estimating a set of parameters.</a:t>
            </a:r>
          </a:p>
          <a:p>
            <a:r>
              <a:rPr lang="en-US" dirty="0"/>
              <a:t>EX: Assuming a parametric form for </a:t>
            </a:r>
            <a:r>
              <a:rPr lang="en-US" i="1" dirty="0"/>
              <a:t>f</a:t>
            </a:r>
            <a:r>
              <a:rPr lang="en-US" dirty="0"/>
              <a:t> simplifies the problem of estimating </a:t>
            </a:r>
            <a:r>
              <a:rPr lang="en-US" i="1" dirty="0"/>
              <a:t>f </a:t>
            </a:r>
            <a:r>
              <a:rPr lang="en-US" dirty="0"/>
              <a:t>than it is to fit an entirely arbitrary function </a:t>
            </a:r>
            <a:r>
              <a:rPr lang="en-US" i="1" dirty="0"/>
              <a:t>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29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3D60-E9D1-422A-92F1-DDB3E9EC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685B-78AF-40F2-BDCF-5CD21213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model we choose will usually not match the true unknown form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If chosen model is too far from true </a:t>
            </a:r>
            <a:r>
              <a:rPr lang="en-US" i="1" dirty="0"/>
              <a:t>f</a:t>
            </a:r>
            <a:r>
              <a:rPr lang="en-US" dirty="0"/>
              <a:t>, then the estimation will be poor.</a:t>
            </a:r>
          </a:p>
          <a:p>
            <a:r>
              <a:rPr lang="en-US" dirty="0"/>
              <a:t>Choosing flexible models that can fit many different possible functional forms for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Fitting a more flexible model requires estimating a greater number of parameters.</a:t>
            </a:r>
          </a:p>
          <a:p>
            <a:r>
              <a:rPr lang="en-US" dirty="0"/>
              <a:t>Those more complex models can lead to overfitting the data, which means they follow the errors too closely.</a:t>
            </a:r>
          </a:p>
        </p:txBody>
      </p:sp>
    </p:spTree>
    <p:extLst>
      <p:ext uri="{BB962C8B-B14F-4D97-AF65-F5344CB8AC3E}">
        <p14:creationId xmlns:p14="http://schemas.microsoft.com/office/powerpoint/2010/main" val="97954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55C2-BBC5-4A94-B68D-78541F8E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A229-7F9B-423A-9EC5-957194CCD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make explicit assumption about the function form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Seek an estimate of </a:t>
            </a:r>
            <a:r>
              <a:rPr lang="en-US" i="1" dirty="0"/>
              <a:t>f</a:t>
            </a:r>
            <a:r>
              <a:rPr lang="en-US" dirty="0"/>
              <a:t> that gets as close to the data points as possible without being too rough.</a:t>
            </a:r>
          </a:p>
          <a:p>
            <a:r>
              <a:rPr lang="en-US" dirty="0"/>
              <a:t>The potential to accurately fit a wider range of possible shapes for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Avoid the danger of resulting model does not fit the data, since no assumption is made to the form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32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95BB1-001A-47DE-A63A-E4B58581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Disadvantage and 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2A72-93C9-4CD0-8593-0192EB03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1600" dirty="0"/>
              <a:t>Suffers from a very large number of observation because it is required in order to obtain an accurate estimate for </a:t>
            </a:r>
            <a:r>
              <a:rPr lang="en-US" sz="1600" i="1" dirty="0"/>
              <a:t>f</a:t>
            </a:r>
            <a:r>
              <a:rPr lang="en-US" sz="1600" dirty="0"/>
              <a:t>.</a:t>
            </a:r>
          </a:p>
          <a:p>
            <a:r>
              <a:rPr lang="en-US" sz="1600" dirty="0"/>
              <a:t>Example: non-parametric approach to fitting the </a:t>
            </a:r>
            <a:r>
              <a:rPr lang="en-US" sz="1600" dirty="0">
                <a:latin typeface="Consolas" panose="020B0609020204030204" pitchFamily="49" charset="0"/>
              </a:rPr>
              <a:t>Income </a:t>
            </a:r>
            <a:r>
              <a:rPr lang="en-US" sz="1600" dirty="0"/>
              <a:t>data.</a:t>
            </a:r>
          </a:p>
          <a:p>
            <a:pPr marL="0" indent="0">
              <a:buNone/>
            </a:pPr>
            <a:r>
              <a:rPr lang="en-US" sz="1600" dirty="0"/>
              <a:t>A </a:t>
            </a:r>
            <a:r>
              <a:rPr lang="en-US" sz="1600" i="1" dirty="0"/>
              <a:t>thin-plate spline</a:t>
            </a:r>
            <a:r>
              <a:rPr lang="en-US" sz="1600" dirty="0"/>
              <a:t> is used to estimate </a:t>
            </a:r>
            <a:r>
              <a:rPr lang="en-US" sz="1600" i="1" dirty="0"/>
              <a:t>f:</a:t>
            </a:r>
          </a:p>
          <a:p>
            <a:pPr marL="0" indent="0">
              <a:buNone/>
            </a:pPr>
            <a:r>
              <a:rPr lang="en-US" sz="1600" dirty="0"/>
              <a:t>- This does not impose an pre-specified model on </a:t>
            </a:r>
            <a:r>
              <a:rPr lang="en-US" sz="1600" i="1" dirty="0"/>
              <a:t>f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- It instead attempts to produce an estimate for </a:t>
            </a:r>
            <a:r>
              <a:rPr lang="en-US" sz="1600" i="1" dirty="0"/>
              <a:t>f</a:t>
            </a:r>
            <a:r>
              <a:rPr lang="en-US" sz="1600" dirty="0"/>
              <a:t> that is as close as possible to the observed data, subject to the fit (yellow surface) </a:t>
            </a:r>
          </a:p>
          <a:p>
            <a:pPr marL="0" indent="0">
              <a:buNone/>
            </a:pPr>
            <a:r>
              <a:rPr lang="en-US" sz="1600" dirty="0"/>
              <a:t>In order to fit a thin-plate spline, we must select a level of smoothness.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4133AFA-C632-42DF-8AD0-ADC75F6C9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6" r="5295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9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3291-DB17-4B80-A9E5-4C206DD9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700"/>
              <a:t>After using lower level of smoothness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901DD5-3120-42CE-947D-014EA94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The same thin-plate graph, but select a lower level of smoothness.</a:t>
            </a:r>
          </a:p>
          <a:p>
            <a:r>
              <a:rPr lang="en-US" sz="1800" dirty="0"/>
              <a:t>The resulting estimate fits the observed data perfectly.</a:t>
            </a:r>
          </a:p>
          <a:p>
            <a:r>
              <a:rPr lang="en-US" sz="1800" dirty="0"/>
              <a:t>However, the spline fit shown is far more variable than the true f.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2645F47-8C97-4905-990E-541975EDC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22" y="629266"/>
            <a:ext cx="6515148" cy="51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BBB8-405D-43AE-8F71-28C464DA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True function f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E92209-C5D5-426F-97F5-C252A1A7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This is an example of overfitting the data.</a:t>
            </a:r>
          </a:p>
          <a:p>
            <a:r>
              <a:rPr lang="en-US" sz="1800" dirty="0"/>
              <a:t>Undesirable situation</a:t>
            </a:r>
          </a:p>
          <a:p>
            <a:r>
              <a:rPr lang="en-US" sz="1800" dirty="0"/>
              <a:t>More variable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6B0BF5A0-4AC9-488A-9330-7851A3B4F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26" y="934860"/>
            <a:ext cx="6519910" cy="51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4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85B7-861A-45DD-BA95-04E672E7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Function in Statistical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B6E0-5F7C-4781-9815-1C1D5E7B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the variables and function used in statistical learning:</a:t>
            </a:r>
          </a:p>
          <a:p>
            <a:pPr marL="514350" indent="-514350">
              <a:buAutoNum type="arabicPeriod"/>
            </a:pPr>
            <a:r>
              <a:rPr lang="en-US" dirty="0"/>
              <a:t>Input variable</a:t>
            </a:r>
          </a:p>
          <a:p>
            <a:pPr marL="514350" indent="-514350">
              <a:buAutoNum type="arabicPeriod"/>
            </a:pPr>
            <a:r>
              <a:rPr lang="en-US" dirty="0"/>
              <a:t>Output variable</a:t>
            </a:r>
          </a:p>
          <a:p>
            <a:pPr marL="514350" indent="-514350">
              <a:buAutoNum type="arabicPeriod"/>
            </a:pPr>
            <a:r>
              <a:rPr lang="en-US" dirty="0"/>
              <a:t>Estimate function</a:t>
            </a:r>
          </a:p>
          <a:p>
            <a:pPr marL="514350" indent="-514350">
              <a:buAutoNum type="arabicPeriod"/>
            </a:pPr>
            <a:r>
              <a:rPr lang="en-US" dirty="0"/>
              <a:t>Error term</a:t>
            </a:r>
          </a:p>
        </p:txBody>
      </p:sp>
    </p:spTree>
    <p:extLst>
      <p:ext uri="{BB962C8B-B14F-4D97-AF65-F5344CB8AC3E}">
        <p14:creationId xmlns:p14="http://schemas.microsoft.com/office/powerpoint/2010/main" val="348453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48A60-8969-45FE-A9AA-97DA143F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600" dirty="0"/>
              <a:t>The Trade-Off Between Prediction Accuracy and Model 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4ED2-A055-4B3B-A394-8C125EC4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Statistical learning methods have different characteristics.</a:t>
            </a:r>
          </a:p>
          <a:p>
            <a:r>
              <a:rPr lang="en-US" sz="2000" dirty="0"/>
              <a:t>Some are less flexible or some are more restrictive.</a:t>
            </a:r>
          </a:p>
          <a:p>
            <a:r>
              <a:rPr lang="en-US" sz="2000" dirty="0"/>
              <a:t>For example, linear regression is an inflexible approach because it can only generate linear functions.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A9DF02-DE1B-4C16-BF54-9413D0FBA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85813"/>
            <a:ext cx="6250769" cy="41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24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DD21-5255-4DF9-9B46-4BB876A5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when to use a restrictive or flexible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A13A4-6897-4386-A943-290534FEE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reason that we might prefer a more restrictive model: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we are mainly interested in inference, then restrictive models are much more interpretable.</a:t>
                </a:r>
              </a:p>
              <a:p>
                <a:pPr marL="0" indent="0">
                  <a:buNone/>
                </a:pPr>
                <a:r>
                  <a:rPr lang="en-US" dirty="0"/>
                  <a:t>EX: when inference is the goal, the linear model may be a good choice since it is easier to understand the relationship between 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….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In contrast, approaches such as splines and boosting method are very flexible.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A13A4-6897-4386-A943-290534FEE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602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1A20-9C09-4E57-8ACA-3B4799C9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880"/>
            <a:ext cx="10515600" cy="4470083"/>
          </a:xfrm>
        </p:spPr>
        <p:txBody>
          <a:bodyPr>
            <a:normAutofit/>
          </a:bodyPr>
          <a:lstStyle/>
          <a:p>
            <a:r>
              <a:rPr lang="en-US" dirty="0"/>
              <a:t>However, GAM is more flexible but less interpretable than linear regression.</a:t>
            </a:r>
          </a:p>
          <a:p>
            <a:r>
              <a:rPr lang="en-US" dirty="0"/>
              <a:t>Non-linear methods such as </a:t>
            </a:r>
            <a:r>
              <a:rPr lang="en-US" i="1" dirty="0"/>
              <a:t>bagging, boosting</a:t>
            </a:r>
            <a:r>
              <a:rPr lang="en-US" dirty="0"/>
              <a:t>, and </a:t>
            </a:r>
            <a:r>
              <a:rPr lang="en-US" i="1" dirty="0"/>
              <a:t>support vector machines</a:t>
            </a:r>
            <a:r>
              <a:rPr lang="en-US" dirty="0"/>
              <a:t> with non-linear kernels are highly flexible approaches.</a:t>
            </a:r>
          </a:p>
          <a:p>
            <a:r>
              <a:rPr lang="en-US" dirty="0"/>
              <a:t>When inference is the goal, there are clear advantage to using simple and relatively inflexible statistical learning methods.</a:t>
            </a:r>
          </a:p>
          <a:p>
            <a:r>
              <a:rPr lang="en-US" dirty="0"/>
              <a:t>Also it might be best to use a more flexible model when the requirement for the algorithm is to predict accurately, not to interpret.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76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D9BB-7A41-4470-AE16-5D5938F5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EC18C-E62C-49C9-96A6-3A5C4177E0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parametric and non-parametric approaches are supervised learning.</a:t>
                </a:r>
              </a:p>
              <a:p>
                <a:r>
                  <a:rPr lang="en-US" dirty="0"/>
                  <a:t>Example of statistical learning methods that fall into the supervised learning domain: linear regression, logistic regression, GAM, boosting, and support vector machines.</a:t>
                </a:r>
              </a:p>
              <a:p>
                <a:r>
                  <a:rPr lang="en-US" dirty="0"/>
                  <a:t>In contrast, unsupervised learning describes the situation in which for every observation </a:t>
                </a:r>
                <a:r>
                  <a:rPr lang="en-US" i="1" dirty="0" err="1"/>
                  <a:t>i</a:t>
                </a:r>
                <a:r>
                  <a:rPr lang="en-US" dirty="0"/>
                  <a:t> = 1, … , n, we observe a vector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but no associated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EC18C-E62C-49C9-96A6-3A5C4177E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736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AF91-50DB-494C-B8CC-16256667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49D5-3B4E-4EFA-A8B0-AFCE21C8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linear regression as an example:</a:t>
            </a:r>
          </a:p>
          <a:p>
            <a:r>
              <a:rPr lang="en-US" dirty="0"/>
              <a:t>Linear regression is a supervised learning method because there are predictor x is an  associated response to the measurement y.</a:t>
            </a:r>
          </a:p>
          <a:p>
            <a:r>
              <a:rPr lang="en-US" dirty="0"/>
              <a:t>Therefore, one statistical learning tool may use in this setting is </a:t>
            </a:r>
            <a:r>
              <a:rPr lang="en-US" i="1" dirty="0"/>
              <a:t>cluster analysis</a:t>
            </a:r>
            <a:r>
              <a:rPr lang="en-US" dirty="0"/>
              <a:t>.</a:t>
            </a:r>
          </a:p>
          <a:p>
            <a:r>
              <a:rPr lang="en-US" dirty="0"/>
              <a:t>The goal for cluster analysis is to ascertain whether the observations fall into relatively distinct groups.</a:t>
            </a:r>
          </a:p>
        </p:txBody>
      </p:sp>
    </p:spTree>
    <p:extLst>
      <p:ext uri="{BB962C8B-B14F-4D97-AF65-F5344CB8AC3E}">
        <p14:creationId xmlns:p14="http://schemas.microsoft.com/office/powerpoint/2010/main" val="3911561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2953-2CE6-4469-A541-F7BF683D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0567"/>
            <a:ext cx="10515600" cy="3716396"/>
          </a:xfrm>
        </p:spPr>
        <p:txBody>
          <a:bodyPr/>
          <a:lstStyle/>
          <a:p>
            <a:r>
              <a:rPr lang="en-US" dirty="0"/>
              <a:t>Cluster analysis is:</a:t>
            </a:r>
          </a:p>
          <a:p>
            <a:pPr lvl="1"/>
            <a:r>
              <a:rPr lang="en-US" dirty="0"/>
              <a:t>Suppose there is a market segmentation study, we might observe multiple characteristics (variables) for potential customers.</a:t>
            </a:r>
          </a:p>
          <a:p>
            <a:pPr lvl="1"/>
            <a:r>
              <a:rPr lang="en-US" dirty="0"/>
              <a:t>Characteristics like: zip code, family income, and shopping habits.</a:t>
            </a:r>
          </a:p>
          <a:p>
            <a:pPr lvl="1"/>
            <a:r>
              <a:rPr lang="en-US" dirty="0"/>
              <a:t>Assume that customers fall into these two different groups: big spenders and low spenders.</a:t>
            </a:r>
          </a:p>
          <a:p>
            <a:pPr lvl="1"/>
            <a:r>
              <a:rPr lang="en-US" dirty="0"/>
              <a:t>In this setting, we can try to cluster the customers on the basis of the variable measured, in order to identify distinct groups of potential customers.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E60CC-D82F-456E-8F8A-13D8F7F21A2D}"/>
              </a:ext>
            </a:extLst>
          </p:cNvPr>
          <p:cNvSpPr txBox="1"/>
          <p:nvPr/>
        </p:nvSpPr>
        <p:spPr>
          <a:xfrm>
            <a:off x="838200" y="871851"/>
            <a:ext cx="9831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Example of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2725355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31FDD-ACD6-43CA-A4F6-1294197C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Illustration of the clustering problem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269B-CB90-4FBA-834A-67E59CF0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Have 150 observations with measurements on two variables, X1 and X2.</a:t>
            </a:r>
          </a:p>
          <a:p>
            <a:r>
              <a:rPr lang="en-US" sz="2000" dirty="0">
                <a:solidFill>
                  <a:schemeClr val="bg1"/>
                </a:solidFill>
              </a:rPr>
              <a:t>Each observation corresponds to one of three distinct groups.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However, the group memberships are unknown, and the goal is to determine the group to which each observation belongs.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left panel is relatively easy task to sort into group because groups are well-separated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However, the right panel is more challenging because some are overlapped between the groups.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057CA63-5958-403B-ACA5-145A38F87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66" y="1365457"/>
            <a:ext cx="7085465" cy="37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9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01E8-A1CC-43D1-B1B0-D51C62F1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46A3-1127-4AC6-A6A4-1B1ED743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it is often that we can encounter data sets that contain many more than two variables.</a:t>
            </a:r>
          </a:p>
          <a:p>
            <a:r>
              <a:rPr lang="en-US" dirty="0"/>
              <a:t>If there are p variables in our data set, the p(p-1)/2 distinct scatterplots can be made, and visual inspection is simply not a viable way to identify clusters. Therefore automated clustering methods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417657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36F2-B88B-4539-A569-100A49EF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FBF0-84D5-4A57-970E-D7CA1E97A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 observations, there are m pairs of predictors and responses, but for also have n-m measurements of predictor, but no corresponding response.</a:t>
            </a:r>
          </a:p>
          <a:p>
            <a:r>
              <a:rPr lang="en-US" dirty="0"/>
              <a:t>For this setting, it is suggested to use a statistical learning method that can incorporate the m observations also with the n-m observations that response measurement is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3181669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1151-C78A-45DD-ABFE-D5F6D638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FBF-229E-46B8-BA72-ACD75315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are characterized as either quantitative or qualitative.</a:t>
            </a:r>
          </a:p>
          <a:p>
            <a:r>
              <a:rPr lang="en-US" dirty="0"/>
              <a:t>Problems with a quantitative response referred as regression problems</a:t>
            </a:r>
          </a:p>
          <a:p>
            <a:r>
              <a:rPr lang="en-US" dirty="0"/>
              <a:t>What normal people would do when selecting statistical learning methods is to base on the response is quantitative or qualitative.</a:t>
            </a:r>
          </a:p>
          <a:p>
            <a:r>
              <a:rPr lang="en-US" dirty="0"/>
              <a:t>However, generally the predictors are qualitative or quantitative is less important.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2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D9B7-098E-44B4-8BAD-3DA72781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Statistical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4863-9019-4809-80FE-A38814F7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there is an advertising data on TV, radio, and newspaper media.</a:t>
            </a:r>
          </a:p>
          <a:p>
            <a:r>
              <a:rPr lang="en-US" b="1" dirty="0"/>
              <a:t>If we can prove that advertising have a relationship on sales, then we can tell others that advertising increase/decrease sales.</a:t>
            </a:r>
          </a:p>
          <a:p>
            <a:r>
              <a:rPr lang="en-US" dirty="0"/>
              <a:t>Advertising budgets are the </a:t>
            </a:r>
            <a:r>
              <a:rPr lang="en-US" b="1" dirty="0"/>
              <a:t>input variables</a:t>
            </a:r>
          </a:p>
          <a:p>
            <a:r>
              <a:rPr lang="en-US" dirty="0"/>
              <a:t>Sales is an </a:t>
            </a:r>
            <a:r>
              <a:rPr lang="en-US" b="1" dirty="0"/>
              <a:t>output variable</a:t>
            </a:r>
          </a:p>
          <a:p>
            <a:r>
              <a:rPr lang="en-US" b="1" dirty="0"/>
              <a:t>Output variable</a:t>
            </a:r>
            <a:r>
              <a:rPr lang="en-US" dirty="0"/>
              <a:t> is often called the response or dependent variable and is typically denoted using the symbol 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5474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11B6-E0BB-4428-B082-EA4F279E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2.2 Assessing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E53C-146A-4837-A6B4-4836D0C0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section discuss some of the important concepts that arise in selecting a statistical learning procedure for a specific data 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Measuring the Quality of Fit</a:t>
            </a:r>
            <a:endParaRPr lang="en-US" dirty="0"/>
          </a:p>
          <a:p>
            <a:r>
              <a:rPr lang="en-US" dirty="0"/>
              <a:t>MSE (mean squared error) is the average squared difference between the estimated values and the actual values.</a:t>
            </a:r>
          </a:p>
          <a:p>
            <a:r>
              <a:rPr lang="en-US" dirty="0"/>
              <a:t>MSE will be small if the predicted responses are very close to the true responses.</a:t>
            </a:r>
          </a:p>
          <a:p>
            <a:r>
              <a:rPr lang="en-US" dirty="0"/>
              <a:t>Training MSE</a:t>
            </a:r>
          </a:p>
          <a:p>
            <a:r>
              <a:rPr lang="en-US" dirty="0"/>
              <a:t>Test MSE</a:t>
            </a:r>
          </a:p>
        </p:txBody>
      </p:sp>
    </p:spTree>
    <p:extLst>
      <p:ext uri="{BB962C8B-B14F-4D97-AF65-F5344CB8AC3E}">
        <p14:creationId xmlns:p14="http://schemas.microsoft.com/office/powerpoint/2010/main" val="3922711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FE74-431A-456E-A0EA-CFE745F5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45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E7AD-43B6-4FC7-BD2B-406D6BF15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331"/>
            <a:ext cx="10515600" cy="4741632"/>
          </a:xfrm>
        </p:spPr>
        <p:txBody>
          <a:bodyPr/>
          <a:lstStyle/>
          <a:p>
            <a:r>
              <a:rPr lang="en-US" dirty="0"/>
              <a:t>Suppose that we have clinical measurements (weight, blood pressure, height, age, and family history of disease) for a number of patients.</a:t>
            </a:r>
          </a:p>
          <a:p>
            <a:r>
              <a:rPr lang="en-US" dirty="0"/>
              <a:t>As well as information about whether each patient has diabetes.</a:t>
            </a:r>
          </a:p>
          <a:p>
            <a:r>
              <a:rPr lang="en-US" dirty="0"/>
              <a:t>Goal is to find a method that can accurately predicts diabetes risk for </a:t>
            </a:r>
            <a:r>
              <a:rPr lang="en-US" i="1" dirty="0"/>
              <a:t>future</a:t>
            </a:r>
            <a:r>
              <a:rPr lang="en-US" dirty="0"/>
              <a:t> patients based on their clinical measurements.</a:t>
            </a:r>
          </a:p>
          <a:p>
            <a:r>
              <a:rPr lang="en-US" dirty="0"/>
              <a:t>There will be 5 steps.</a:t>
            </a:r>
          </a:p>
        </p:txBody>
      </p:sp>
    </p:spTree>
    <p:extLst>
      <p:ext uri="{BB962C8B-B14F-4D97-AF65-F5344CB8AC3E}">
        <p14:creationId xmlns:p14="http://schemas.microsoft.com/office/powerpoint/2010/main" val="2668439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4D13-5CC0-4EC4-A22A-921147F3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5EB8F-B7B6-4371-8B39-F97AA9555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these patients to train a statistical learning practice.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Suppose we fit our statistical learning method on our training observations and we obtain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if there are approximately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Then the training MSE given is small.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However, we want to know whether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approximately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Choose the method that has the lowest test MSE as opposed to the lowest training MSE.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5EB8F-B7B6-4371-8B39-F97AA9555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201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BD84-9E4C-423B-810B-9F03E562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 Bias-Variance Trade-Off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4C306-CF2F-4C12-9337-398DABBC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Expected test MSE</a:t>
            </a:r>
          </a:p>
          <a:p>
            <a:r>
              <a:rPr lang="en-US" sz="3600" dirty="0"/>
              <a:t>Expected test MSE can never lie below Var(ϵ), the irreducible error</a:t>
            </a:r>
          </a:p>
          <a:p>
            <a:r>
              <a:rPr lang="en-US" sz="3600" dirty="0"/>
              <a:t>Variance</a:t>
            </a:r>
          </a:p>
          <a:p>
            <a:r>
              <a:rPr lang="en-US" sz="3600" dirty="0"/>
              <a:t>Bias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DD7D1-3013-41F7-8D25-73D211E12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6" y="5094598"/>
            <a:ext cx="9866669" cy="9185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9AAB06-4293-4F96-83D1-ED2A2F4CD16B}"/>
                  </a:ext>
                </a:extLst>
              </p14:cNvPr>
              <p14:cNvContentPartPr/>
              <p14:nvPr/>
            </p14:nvContentPartPr>
            <p14:xfrm>
              <a:off x="5197649" y="1429810"/>
              <a:ext cx="5538960" cy="3634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9AAB06-4293-4F96-83D1-ED2A2F4CD1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4649" y="1367170"/>
                <a:ext cx="5664600" cy="37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9EF7B5-CA0F-4BB1-9E8F-7221E8F10CC1}"/>
                  </a:ext>
                </a:extLst>
              </p14:cNvPr>
              <p14:cNvContentPartPr/>
              <p14:nvPr/>
            </p14:nvContentPartPr>
            <p14:xfrm>
              <a:off x="6072089" y="4780330"/>
              <a:ext cx="924480" cy="344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9EF7B5-CA0F-4BB1-9E8F-7221E8F10C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9089" y="4717690"/>
                <a:ext cx="1050120" cy="4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41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09E7-8CEB-41BD-95C4-1B814530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751F-0F93-4FBA-9776-F18E803C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general form of relationship between X and Y is Y = </a:t>
            </a:r>
            <a:r>
              <a:rPr lang="en-US" i="1" dirty="0"/>
              <a:t>f</a:t>
            </a:r>
            <a:r>
              <a:rPr lang="en-US" dirty="0"/>
              <a:t>(X) + </a:t>
            </a:r>
            <a:r>
              <a:rPr lang="el-GR" dirty="0"/>
              <a:t>ϵ</a:t>
            </a:r>
            <a:endParaRPr lang="en-US" dirty="0"/>
          </a:p>
          <a:p>
            <a:r>
              <a:rPr lang="en-US" i="1" dirty="0"/>
              <a:t>f </a:t>
            </a:r>
            <a:r>
              <a:rPr lang="en-US" dirty="0"/>
              <a:t>is some fixed but unknown function of X1, X2, … , </a:t>
            </a:r>
            <a:r>
              <a:rPr lang="en-US" dirty="0" err="1"/>
              <a:t>Xp</a:t>
            </a:r>
            <a:endParaRPr lang="en-US" dirty="0"/>
          </a:p>
          <a:p>
            <a:r>
              <a:rPr lang="el-GR" dirty="0"/>
              <a:t>ϵ</a:t>
            </a:r>
            <a:r>
              <a:rPr lang="en-US" dirty="0"/>
              <a:t> is a random error term</a:t>
            </a:r>
          </a:p>
          <a:p>
            <a:r>
              <a:rPr lang="en-US" i="1" dirty="0"/>
              <a:t>f </a:t>
            </a:r>
            <a:r>
              <a:rPr lang="en-US" dirty="0"/>
              <a:t>represents the systematic information that X provides about Y</a:t>
            </a:r>
            <a:endParaRPr lang="en-US" i="1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A43766F-2F84-4B03-A710-6D5F2108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93" y="190116"/>
            <a:ext cx="7606842" cy="33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2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96B5-3FA3-431D-917D-B79ADD72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reasons that we may wish to estimate </a:t>
            </a:r>
            <a:r>
              <a:rPr lang="en-US" i="1" dirty="0"/>
              <a:t>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7861-3EE3-4C01-8056-3F4A060C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main reasons are: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Prediction</a:t>
            </a:r>
          </a:p>
          <a:p>
            <a:pPr marL="514350" indent="-514350">
              <a:buAutoNum type="arabicPeriod"/>
            </a:pPr>
            <a:r>
              <a:rPr lang="en-US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73167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9E78-2445-45CD-B86F-9F7EA283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44685-AFFA-4752-9019-F5B474499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To illustrate Prediction, here is a general situation:</a:t>
                </a:r>
              </a:p>
              <a:p>
                <a:r>
                  <a:rPr lang="en-US" dirty="0"/>
                  <a:t>Many situations, a set of input X are available, but the output Y cannot be easily obtained.</a:t>
                </a:r>
              </a:p>
              <a:p>
                <a:r>
                  <a:rPr lang="en-US" dirty="0"/>
                  <a:t>In this setting, since the error term averages to zero, we can predict Y using: Ŷ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(X)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represents the estimate for f.</a:t>
                </a:r>
              </a:p>
              <a:p>
                <a:r>
                  <a:rPr lang="en-US" dirty="0"/>
                  <a:t>Ŷ represents the resulting prediction for Y.</a:t>
                </a:r>
              </a:p>
              <a:p>
                <a:r>
                  <a:rPr lang="en-US" dirty="0"/>
                  <a:t>In this setting,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is often treated as a </a:t>
                </a:r>
                <a:r>
                  <a:rPr lang="en-US" i="1" dirty="0"/>
                  <a:t>black box</a:t>
                </a:r>
                <a:r>
                  <a:rPr lang="en-US" dirty="0"/>
                  <a:t>, in the sense that one is not typically concerned with the exact form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, provided that it yields accurate predictions for 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44685-AFFA-4752-9019-F5B474499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638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6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E8F49-9E81-4E71-A6F2-5079AD55D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4043"/>
                <a:ext cx="10515600" cy="5789785"/>
              </a:xfrm>
            </p:spPr>
            <p:txBody>
              <a:bodyPr/>
              <a:lstStyle/>
              <a:p>
                <a:r>
                  <a:rPr lang="en-US" dirty="0"/>
                  <a:t>The accuracy of Ŷ as a prediction for Y depends on two quantities, which is call the reducible error and irreducible error</a:t>
                </a:r>
              </a:p>
              <a:p>
                <a:r>
                  <a:rPr lang="en-US" dirty="0"/>
                  <a:t>In general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will not be a perfect estimation for f, and this inaccuracy will introduce some error.</a:t>
                </a:r>
              </a:p>
              <a:p>
                <a:r>
                  <a:rPr lang="en-US" dirty="0"/>
                  <a:t>The above error is reducible  because we can potentially improve the accuracy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by using the most appropriate statistical learning technique to estimate f.</a:t>
                </a:r>
              </a:p>
              <a:p>
                <a:r>
                  <a:rPr lang="en-US" dirty="0"/>
                  <a:t>If we cannot reduce the error introduced by </a:t>
                </a:r>
                <a:r>
                  <a:rPr lang="el-GR" dirty="0"/>
                  <a:t>ϵ</a:t>
                </a:r>
                <a:r>
                  <a:rPr lang="en-US" dirty="0"/>
                  <a:t>, then no matter how well the estimation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is, there is still a irreducible error.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E8F49-9E81-4E71-A6F2-5079AD55D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4043"/>
                <a:ext cx="10515600" cy="5789785"/>
              </a:xfrm>
              <a:blipFill>
                <a:blip r:embed="rId2"/>
                <a:stretch>
                  <a:fillRect l="-1043" t="-1789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6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7926-1505-47A0-A098-316A67DA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F324D-4620-4671-87C0-B9990B693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given estimate ^f and a set of predictor X, which yields the prediction Ŷ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(X).</a:t>
                </a:r>
              </a:p>
              <a:p>
                <a:r>
                  <a:rPr lang="en-US" dirty="0"/>
                  <a:t>(Assume for a moment that both ^f and X are fixed.)</a:t>
                </a:r>
              </a:p>
              <a:p>
                <a:r>
                  <a:rPr lang="en-US" dirty="0"/>
                  <a:t>It would be easy to show error:</a:t>
                </a:r>
              </a:p>
              <a:p>
                <a:r>
                  <a:rPr lang="en-US" dirty="0"/>
                  <a:t>E(Y – Ŷ)^2 represents the average,</a:t>
                </a:r>
              </a:p>
              <a:p>
                <a:pPr marL="0" indent="0">
                  <a:buNone/>
                </a:pPr>
                <a:r>
                  <a:rPr lang="en-US" dirty="0"/>
                  <a:t>   or </a:t>
                </a:r>
                <a:r>
                  <a:rPr lang="en-US" i="1" dirty="0"/>
                  <a:t>expected value</a:t>
                </a:r>
                <a:r>
                  <a:rPr lang="en-US" dirty="0"/>
                  <a:t>, of the squared</a:t>
                </a:r>
              </a:p>
              <a:p>
                <a:pPr marL="0" indent="0">
                  <a:buNone/>
                </a:pPr>
                <a:r>
                  <a:rPr lang="en-US" dirty="0"/>
                  <a:t>   difference between the predicted and actual value of Y</a:t>
                </a:r>
              </a:p>
              <a:p>
                <a:r>
                  <a:rPr lang="en-US" dirty="0"/>
                  <a:t>Var(</a:t>
                </a:r>
                <a:r>
                  <a:rPr lang="el-GR" dirty="0"/>
                  <a:t>ϵ</a:t>
                </a:r>
                <a:r>
                  <a:rPr lang="en-US" dirty="0"/>
                  <a:t>) represents the variance associated with the error term </a:t>
                </a:r>
                <a:r>
                  <a:rPr lang="el-GR" dirty="0"/>
                  <a:t>ϵ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F324D-4620-4671-87C0-B9990B693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861566F-2B91-4319-A8AF-5898EAC12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35083"/>
            <a:ext cx="5957931" cy="13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3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2172-32DC-4E5E-9961-5DB1FC3E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20E4E-6B9E-48A7-A4F7-C27A14895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Estimating </a:t>
                </a:r>
                <a:r>
                  <a:rPr lang="en-US" i="1" dirty="0"/>
                  <a:t>f</a:t>
                </a:r>
                <a:r>
                  <a:rPr lang="en-US" dirty="0"/>
                  <a:t>, but not necessarily to make predictions for Y. Instead, to understand the relationship between X and Y.</a:t>
                </a:r>
              </a:p>
              <a:p>
                <a:r>
                  <a:rPr lang="en-US" dirty="0"/>
                  <a:t>Therefore, now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cannot be treated as a black box because we need to know its exact form.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20E4E-6B9E-48A7-A4F7-C27A14895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57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5515</TotalTime>
  <Words>2057</Words>
  <Application>Microsoft Office PowerPoint</Application>
  <PresentationFormat>Widescreen</PresentationFormat>
  <Paragraphs>168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Office Theme</vt:lpstr>
      <vt:lpstr>Chapter 2</vt:lpstr>
      <vt:lpstr>Variables and Function in Statistical Learning</vt:lpstr>
      <vt:lpstr>Example of Statistical Learning</vt:lpstr>
      <vt:lpstr>Function</vt:lpstr>
      <vt:lpstr>Two main reasons that we may wish to estimate f</vt:lpstr>
      <vt:lpstr>Prediction</vt:lpstr>
      <vt:lpstr>PowerPoint Presentation</vt:lpstr>
      <vt:lpstr>Example of error</vt:lpstr>
      <vt:lpstr>Inference</vt:lpstr>
      <vt:lpstr>Difference in Question Between Prediction and Inference</vt:lpstr>
      <vt:lpstr>How to estimate f ?</vt:lpstr>
      <vt:lpstr>Training Data</vt:lpstr>
      <vt:lpstr>Parametric</vt:lpstr>
      <vt:lpstr>PowerPoint Presentation</vt:lpstr>
      <vt:lpstr>Disadvantage</vt:lpstr>
      <vt:lpstr>Non-parametric</vt:lpstr>
      <vt:lpstr>Disadvantage and Example</vt:lpstr>
      <vt:lpstr>After using lower level of smoothness</vt:lpstr>
      <vt:lpstr>True function f</vt:lpstr>
      <vt:lpstr>The Trade-Off Between Prediction Accuracy and Model Interpretability</vt:lpstr>
      <vt:lpstr>Deciding when to use a restrictive or flexible approach</vt:lpstr>
      <vt:lpstr>PowerPoint Presentation</vt:lpstr>
      <vt:lpstr>Supervised VS Unsupervised Learning</vt:lpstr>
      <vt:lpstr>PowerPoint Presentation</vt:lpstr>
      <vt:lpstr>PowerPoint Presentation</vt:lpstr>
      <vt:lpstr>Illustration of the clustering problem</vt:lpstr>
      <vt:lpstr>PowerPoint Presentation</vt:lpstr>
      <vt:lpstr>Semi-supervised Learning Method</vt:lpstr>
      <vt:lpstr>Regression VS Classification Problem</vt:lpstr>
      <vt:lpstr>Chapter 2.2 Assessing Model Accuracy</vt:lpstr>
      <vt:lpstr>Example</vt:lpstr>
      <vt:lpstr>PowerPoint Presentation</vt:lpstr>
      <vt:lpstr>The Bias-Variance Trade-Off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Chapman TSE</dc:creator>
  <cp:lastModifiedBy>Chapman TSE</cp:lastModifiedBy>
  <cp:revision>32</cp:revision>
  <dcterms:created xsi:type="dcterms:W3CDTF">2020-03-22T23:33:36Z</dcterms:created>
  <dcterms:modified xsi:type="dcterms:W3CDTF">2020-04-06T07:30:30Z</dcterms:modified>
</cp:coreProperties>
</file>