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ar Regression Considerations" id="{C5BB4C10-AA2D-4CE4-857D-10EF139173CC}">
          <p14:sldIdLst>
            <p14:sldId id="256"/>
            <p14:sldId id="257"/>
            <p14:sldId id="258"/>
            <p14:sldId id="259"/>
            <p14:sldId id="260"/>
            <p14:sldId id="262"/>
            <p14:sldId id="265"/>
            <p14:sldId id="261"/>
            <p14:sldId id="266"/>
            <p14:sldId id="267"/>
            <p14:sldId id="264"/>
            <p14:sldId id="268"/>
          </p14:sldIdLst>
        </p14:section>
        <p14:section name="The Marketing Plan" id="{26503EC3-7D8B-49C6-AEC6-06A3543FF20F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83601" autoAdjust="0"/>
  </p:normalViewPr>
  <p:slideViewPr>
    <p:cSldViewPr snapToGrid="0">
      <p:cViewPr varScale="1">
        <p:scale>
          <a:sx n="78" d="100"/>
          <a:sy n="78" d="100"/>
        </p:scale>
        <p:origin x="45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1DCF7-7AA3-4807-9D82-E38D8870B4F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4457C-C144-4985-A5CD-E11F32EA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p.com/en_us/statistics-knowledge-portal/what-is-multiple-regression/mlr-residual-analysis-and-outliers.html#:~:text=The%20standard%20deviation%20for%20each,assessing%20the%20equal%20variance%20assumption.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s.stackexchange.com/questions/396190/do-studentized-residuals-follow-t-distributio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colostate.edu/~riczw/teach/STAT540_F15/Lecture/lec08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ology.org/how-to-identify-influential-data-points-using-cooks-distance/#:~:text=A%20general%20rule%20of%20thumb,to%20identify%20influential%20data%20points.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ce_inflation_facto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Studentized Residual: </a:t>
            </a:r>
            <a:r>
              <a:rPr lang="en-US" dirty="0">
                <a:hlinkClick r:id="rId3"/>
              </a:rPr>
              <a:t>https://www.jmp.com/en_us/statistics-knowledge-portal/what-is-multiple-regression/mlr-residual-analysis-and-outliers.html#:~:text=The%20standard%20deviation%20for%20each,assessing%20the%20equal%20variance%20assumption.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T-distribution: </a:t>
            </a:r>
            <a:r>
              <a:rPr lang="en-US" dirty="0">
                <a:hlinkClick r:id="rId4"/>
              </a:rPr>
              <a:t>https://stats.stackexchange.com/questions/396190/do-studentized-residuals-follow-t-distribution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4457C-C144-4985-A5CD-E11F32EA84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  <a:p>
            <a:r>
              <a:rPr lang="en-US" dirty="0"/>
              <a:t>Formula: </a:t>
            </a:r>
            <a:r>
              <a:rPr lang="en-US" dirty="0">
                <a:hlinkClick r:id="rId3"/>
              </a:rPr>
              <a:t>https://www.stat.colostate.edu/~riczw/teach/STAT540_F15/Lecture/lec08.pdf</a:t>
            </a:r>
            <a:endParaRPr lang="en-US" dirty="0"/>
          </a:p>
          <a:p>
            <a:r>
              <a:rPr lang="en-US" dirty="0"/>
              <a:t>Cook Distance: </a:t>
            </a:r>
            <a:r>
              <a:rPr lang="en-US" dirty="0">
                <a:hlinkClick r:id="rId4"/>
              </a:rPr>
              <a:t>https://www.statology.org/how-to-identify-influential-data-points-using-cooks-distance/#:~:text=A%20general%20rule%20of%20thumb,to%20identify%20influential%20data%20points.</a:t>
            </a:r>
            <a:endParaRPr lang="en-US" dirty="0"/>
          </a:p>
          <a:p>
            <a:r>
              <a:rPr lang="en-US" dirty="0"/>
              <a:t>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4457C-C144-4985-A5CD-E11F32EA84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distinct threshold for determining if the VIF of beta is multicollinearity. Generally use 10 but sometimes 5 is also commonly used</a:t>
            </a:r>
          </a:p>
          <a:p>
            <a:r>
              <a:rPr lang="en-US" dirty="0"/>
              <a:t>R Squared: </a:t>
            </a:r>
            <a:r>
              <a:rPr lang="en-US" dirty="0">
                <a:hlinkClick r:id="rId3"/>
              </a:rPr>
              <a:t>https://en.wikipedia.org/wiki/Variance_inflation_factor</a:t>
            </a:r>
            <a:endParaRPr lang="en-US" dirty="0"/>
          </a:p>
          <a:p>
            <a:r>
              <a:rPr lang="en-US" dirty="0"/>
              <a:t>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4457C-C144-4985-A5CD-E11F32EA84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9EAF-267F-4338-B78D-90F4890CE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FD792-389E-4EE3-8D42-4541A9C6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361A-C1CC-4831-9FA4-27B0CA42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D2B2-9ADC-47B6-B23A-BA9286E4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EF11-791C-4B4B-9D4D-CDA48FBD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ECCB-7E4B-4835-AB1F-1E56A92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45158-34AE-4BC9-A48C-CCE8B1794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CC71-EB81-418E-AEA3-DD301229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E958-0AD2-42B4-91E0-6D94D1C4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B312-809D-49BC-B2C0-2988D7F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2B58C-E210-4B5F-8861-3B3A7E547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EEE24-FB7C-4AAD-8928-931979FF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484C-062C-4967-A85C-B319AA14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ED40-9818-4287-A4FE-4D799551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57C0-4C1B-4948-B599-A08E705D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39EF-3F9B-462A-B3AA-FC0BB26F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1974-B261-49BB-BD4D-36D4EE8A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2C53-4C5F-4AEA-AB49-7A472C93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765F-A732-4157-96D1-2EDFA811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BB54-02EA-4F75-B415-FE4022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2DE9-15D0-4776-9133-BFAB70EF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6FF3B-E918-4A1D-92C8-C44B6817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C864-88F2-471E-AC60-1CEC894C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FC8C-5433-416A-945D-480CBC69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E2E8-8032-439C-87AC-E7AD6607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0EB7-5280-495C-80D7-5D206F00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C6A4-603E-4B7A-9462-79E138D7C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3869D-2487-41F7-A4FE-E27E3149E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4A3FF-9F4A-48EE-9BBD-0B6E3AF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0786-BA5E-4F87-B90D-F0AEB012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A4D5F-4A89-42C7-BD3B-383BC6F7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0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1511-39E6-4082-AB00-10B57F1B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20BAC-5201-435C-870F-60C14340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67063-72F7-4D8A-AF8C-4E2C9ADC7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6B969-3E2C-44F9-A22B-80FD03E5A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184F7-49EE-4C58-9C55-5BADCC890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E11D-2985-4696-9F74-739D74FB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733F2-1EF5-485B-ACBF-7684CD19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1DC3C-F019-4CCF-8B9C-F4D86991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C4BC-8D9F-403A-BC56-9F1009CC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1AB07-0C89-4117-AA99-E13107FF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1A80A-9778-49B9-926C-37E43717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94174-F444-4294-9BD1-AC1B8155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113A9-46C3-4A2B-829F-5BD4F2E2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18882-4E49-4245-A401-3E2E60C3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2AA7-E811-450F-844F-7712804C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3444-CA65-464D-87A9-212E9EF7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2165-87A7-4ACE-9184-33B9E7DF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066A9-D252-4204-A7A3-11F9ED46D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94382-0E08-4893-B870-29CC0BB3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E0BC-6696-419E-969A-20339B9D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256F0-3589-4F6A-B291-79117D00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9F73-0878-4C11-91C3-120929C4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2622A-46DF-453D-A72A-AC3FCC825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C69D-06CB-4291-8755-97DD5087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1E43-0B0C-4C3F-9EF3-2E7F3689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8A9DE-2F25-46F8-9D2F-61620BC6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6F54C-00FF-49AB-BF26-C4FD8B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9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0AB39-C12A-4F8A-B3AD-A7A07B3D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31AE0-FF94-4F86-9D15-484882C4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821F-50B8-4893-913C-20C4D6B1D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21F74-2399-44C1-B8D0-520D8E347CA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3AA8-B405-4CB0-AA5E-0A617E1A0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DDC6-1F67-4064-AFAD-38E55B16C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4ED2-E979-47D1-9219-D10201381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82E0-2981-463E-9685-D9E02E8F0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989FC-37DE-4E81-B087-C2E9CB681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Cheuk-Hang </a:t>
            </a:r>
            <a:r>
              <a:rPr lang="en-US" dirty="0" err="1"/>
              <a:t>Tse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7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6B95-1230-4BA3-AAEE-5B23576E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Data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CD5E4-82D6-410E-9179-52097BB71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Influence Data Point: observations that exert an unusually large effect on the results of regression analysis.</a:t>
                </a:r>
              </a:p>
              <a:p>
                <a:r>
                  <a:rPr lang="en-US" dirty="0"/>
                  <a:t>Cook’s Distance: measures how much all of the fitted values in the model change when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date point is deleted. Taken studentized residual and leverage into account.</a:t>
                </a:r>
              </a:p>
              <a:p>
                <a:r>
                  <a:rPr lang="en-US" dirty="0"/>
                  <a:t>Cook’s Distance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𝑠𝑡𝑢𝑑𝑒𝑛𝑡𝑖𝑧𝑒𝑑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𝑟𝑒𝑠𝑖𝑑𝑢𝑎𝑙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Crude rule of thumb: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investigate the </a:t>
                </a:r>
                <a:r>
                  <a:rPr lang="en-US" dirty="0" err="1"/>
                  <a:t>ith</a:t>
                </a:r>
                <a:r>
                  <a:rPr lang="en-US" dirty="0"/>
                  <a:t> observation as possibly influential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CD5E4-82D6-410E-9179-52097BB71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2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3DE6-9C50-40A6-892C-603A026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DCCC-6739-435B-B998-ED0C6CB9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764"/>
            <a:ext cx="10515600" cy="5158984"/>
          </a:xfrm>
        </p:spPr>
        <p:txBody>
          <a:bodyPr>
            <a:normAutofit/>
          </a:bodyPr>
          <a:lstStyle/>
          <a:p>
            <a:r>
              <a:rPr lang="en-US" dirty="0"/>
              <a:t>Collinearity means that two or more predictor values are closely related to one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way is to calculate the correlation between the </a:t>
            </a:r>
            <a:r>
              <a:rPr lang="en-US" u="sng" dirty="0"/>
              <a:t>two</a:t>
            </a:r>
            <a:r>
              <a:rPr lang="en-US" dirty="0"/>
              <a:t> variable</a:t>
            </a:r>
          </a:p>
          <a:p>
            <a:r>
              <a:rPr lang="en-US" dirty="0"/>
              <a:t>When more than two variable need to be tested, calculate the </a:t>
            </a:r>
            <a:r>
              <a:rPr lang="en-US" i="1" dirty="0"/>
              <a:t>variance inflation factor (VIF)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D3FAE16-8817-40DF-B540-8F2D2C01A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57" y="2566793"/>
            <a:ext cx="4932886" cy="22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BF18-F951-4FBE-A3D4-08B6BFE1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6BDE7-BA34-4E69-A6BF-9B2785F16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Variance inflation factor (VIF): measure of the amount of multicollinearity in a set of multiple regression variables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𝑉𝐼𝐹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i="1" dirty="0"/>
                  <a:t>; </a:t>
                </a:r>
                <a:r>
                  <a:rPr lang="en-US" dirty="0"/>
                  <a:t>The ratio of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when fitting the full model divided by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fit on its own.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predicted by other predictor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, for j = 1</a:t>
                </a:r>
              </a:p>
              <a:p>
                <a:r>
                  <a:rPr lang="en-US" dirty="0"/>
                  <a:t>A rule of thumb is that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𝑉𝐼𝐹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US" dirty="0"/>
                  <a:t> then multicollinearity is high.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66BDE7-BA34-4E69-A6BF-9B2785F16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3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556D9-8C8C-435C-8A18-C07249B0D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Marketing Plan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C1DD51-A95F-46B2-9720-77803D62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Advertising data</a:t>
            </a:r>
          </a:p>
        </p:txBody>
      </p:sp>
    </p:spTree>
    <p:extLst>
      <p:ext uri="{BB962C8B-B14F-4D97-AF65-F5344CB8AC3E}">
        <p14:creationId xmlns:p14="http://schemas.microsoft.com/office/powerpoint/2010/main" val="227449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8678-0F1A-47CC-9E97-5CB05F8D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relationship between advertising sales and budgets?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4DB1-6BEB-4ED9-B608-4242BAE9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by fitting the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744FA-9D9E-4469-85F6-8A97D21F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50" y="2354418"/>
            <a:ext cx="7138322" cy="1733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EDCAA-B61D-4630-B198-CE2F7150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57" y="4168517"/>
            <a:ext cx="5398232" cy="1927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41C72-7501-44F5-AD67-AA63B3BCA5FF}"/>
              </a:ext>
            </a:extLst>
          </p:cNvPr>
          <p:cNvSpPr txBox="1"/>
          <p:nvPr/>
        </p:nvSpPr>
        <p:spPr>
          <a:xfrm flipH="1">
            <a:off x="6259617" y="5469906"/>
            <a:ext cx="368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F-statistic greatly exceed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5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C34E-1132-451B-AF5E-A920D9DD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strong is the relationship?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506A07-3CB9-473C-A996-A987DD9BD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Residual Sum of Squares (RSE)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shows that almost 90% of the variance in sales is explained by the predictors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506A07-3CB9-473C-A996-A987DD9BD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9E5113-C87E-43A9-9231-517E34C8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73" y="2378806"/>
            <a:ext cx="5503170" cy="1964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4DD44-AFC7-45FD-BF33-BA1D93D558FA}"/>
                  </a:ext>
                </a:extLst>
              </p:cNvPr>
              <p:cNvSpPr txBox="1"/>
              <p:nvPr/>
            </p:nvSpPr>
            <p:spPr>
              <a:xfrm>
                <a:off x="6474443" y="2988704"/>
                <a:ext cx="47745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 RSE’s digit is in thousand, so RSE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1690. While, according to the book, the mean value for the response is 14,022. This indicate the percentage error is roughly 12%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4DD44-AFC7-45FD-BF33-BA1D93D55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43" y="2988704"/>
                <a:ext cx="4774518" cy="1200329"/>
              </a:xfrm>
              <a:prstGeom prst="rect">
                <a:avLst/>
              </a:prstGeom>
              <a:blipFill>
                <a:blip r:embed="rId4"/>
                <a:stretch>
                  <a:fillRect l="-1022" t="-3046" r="-127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00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D7DD-0DBC-4970-A21E-858AED7B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media contribute to sales?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CACF-F6E5-450E-B791-A9BECC6A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p-values associated to each predictor’s t-statistic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table above shows that the p-values associated with TV and radio are low, but the p-value for newspaper is not.</a:t>
            </a:r>
          </a:p>
          <a:p>
            <a:r>
              <a:rPr lang="en-US" dirty="0"/>
              <a:t>This suggest that only TV and radio are related to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7BDE3-707E-4213-8897-4E5BFFB9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50" y="2376195"/>
            <a:ext cx="7139035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5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CA7F-104E-4C58-B87C-30822ABC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is the effect of each medium in sales?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AEE3-479D-4309-87EF-8DEB0664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Interval: TV and Radio’s confidence interval is narrow and far from zero. While newspaper  revolve around zero.</a:t>
            </a:r>
          </a:p>
          <a:p>
            <a:r>
              <a:rPr lang="en-US" dirty="0"/>
              <a:t>The interval include 0 for newspaper indicated that the variable is not statistically significant given the values of TV and radio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FED480-BF8B-4A5C-9BFF-44D5AB843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78794"/>
              </p:ext>
            </p:extLst>
          </p:nvPr>
        </p:nvGraphicFramePr>
        <p:xfrm>
          <a:off x="1963812" y="3743517"/>
          <a:ext cx="8082826" cy="177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413">
                  <a:extLst>
                    <a:ext uri="{9D8B030D-6E8A-4147-A177-3AD203B41FA5}">
                      <a16:colId xmlns:a16="http://schemas.microsoft.com/office/drawing/2014/main" val="3423483040"/>
                    </a:ext>
                  </a:extLst>
                </a:gridCol>
                <a:gridCol w="4041413">
                  <a:extLst>
                    <a:ext uri="{9D8B030D-6E8A-4147-A177-3AD203B41FA5}">
                      <a16:colId xmlns:a16="http://schemas.microsoft.com/office/drawing/2014/main" val="2703261338"/>
                    </a:ext>
                  </a:extLst>
                </a:gridCol>
              </a:tblGrid>
              <a:tr h="444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Advertising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 Confidence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59416"/>
                  </a:ext>
                </a:extLst>
              </a:tr>
              <a:tr h="444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(0.043,0.049)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42640"/>
                  </a:ext>
                </a:extLst>
              </a:tr>
              <a:tr h="444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(0.172, 0.206)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85144"/>
                  </a:ext>
                </a:extLst>
              </a:tr>
              <a:tr h="444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Newspaper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(-0.013, 0.011)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5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E61C-D6DC-4828-AABB-77052E4E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relationship linear?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C79C-310E-4A92-A497-5114A099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plot between fitted value and residual.</a:t>
            </a:r>
          </a:p>
          <a:p>
            <a:pPr lvl="1"/>
            <a:r>
              <a:rPr lang="en-US" dirty="0"/>
              <a:t>If the relationship is completely linear, no noise, there should be no residual point in the residual plot.</a:t>
            </a:r>
          </a:p>
          <a:p>
            <a:pPr lvl="1"/>
            <a:r>
              <a:rPr lang="en-US" dirty="0"/>
              <a:t>If the residual centered closely around the 0 residual line, then this means that there is a linear relationship between budgets and sales</a:t>
            </a:r>
          </a:p>
          <a:p>
            <a:r>
              <a:rPr lang="en-US" dirty="0"/>
              <a:t>Residual Histogram</a:t>
            </a:r>
          </a:p>
          <a:p>
            <a:pPr lvl="1"/>
            <a:r>
              <a:rPr lang="en-US" dirty="0"/>
              <a:t>If the number of frequency for 0 residual is the most and other frequency form the histogram like a bell shape, then we can conclude that there is a linear relationship, with </a:t>
            </a:r>
            <a:r>
              <a:rPr lang="en-US"/>
              <a:t>normal distribution of mean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96D1-B87D-4133-A0F1-EDD2C4F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D14F-52FB-42C4-B187-E677D2C3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 Regression with Qualitative Predictor(s)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Interaction Term in 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High Leverage in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Outlier in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Collinearity in the Data</a:t>
            </a:r>
          </a:p>
        </p:txBody>
      </p:sp>
    </p:spTree>
    <p:extLst>
      <p:ext uri="{BB962C8B-B14F-4D97-AF65-F5344CB8AC3E}">
        <p14:creationId xmlns:p14="http://schemas.microsoft.com/office/powerpoint/2010/main" val="176706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7F04-5101-4C7A-B794-0612546A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with Qualitative Predictor(s)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B0AA-1603-458F-9349-E0F628DF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dummy variable to identity levels of the qualitative predictor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coding scheme for dummy variable is: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9C5FBFB0-7F56-44F9-9E96-9A0EFC1B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" y="2400292"/>
            <a:ext cx="4962561" cy="1028708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7DDF273D-38F1-4726-958E-C73B1C17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83" y="2378847"/>
            <a:ext cx="7387218" cy="10501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89FC6-0A63-4917-8B9D-A3F9495EE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" y="3796936"/>
            <a:ext cx="5181638" cy="1157296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A5631CF-291A-4A16-850A-E97D08997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76" y="3825295"/>
            <a:ext cx="6971609" cy="11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5D80-297F-4282-B9E8-B525A3EA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Term in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86DDE-246B-4D49-B164-2C11C3D62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Interaction term is a new vector of data that include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p = 2, the new predictors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           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dirty="0"/>
                  <a:t> matrix.</a:t>
                </a:r>
              </a:p>
              <a:p>
                <a:r>
                  <a:rPr lang="en-US" dirty="0"/>
                  <a:t>Calculate a beta coefficient for the interaction term using least square approach.</a:t>
                </a:r>
              </a:p>
              <a:p>
                <a:r>
                  <a:rPr lang="en-US" dirty="0"/>
                  <a:t>beta1*X1 + beta2*X2 +beta3*(X1X2)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86DDE-246B-4D49-B164-2C11C3D62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3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E80B-A606-4F1F-86B5-EA07A78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B48B4-66E5-4DD9-B0F7-9C57F5F24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69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 Advertising data, radio and TV show evidence of a synergy or interaction effect.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)=0.968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)=0.868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B48B4-66E5-4DD9-B0F7-9C57F5F2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69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4E5DBD-6798-4445-AED0-E8E4B2D29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8" y="2216158"/>
            <a:ext cx="10183903" cy="10681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8D386-EA2A-49E9-8141-9FFA2C499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68" y="4380785"/>
            <a:ext cx="8305861" cy="21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3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992-FB1C-4920-912E-87C6CB1C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leverage in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66205-1022-489C-BC2F-458D9D89C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Leverage: a measure of how far away the independent variable values of an observation are from those of the other observations</a:t>
                </a:r>
              </a:p>
              <a:p>
                <a:r>
                  <a:rPr lang="en-US" dirty="0"/>
                  <a:t>High Leverage: extreme or outlying value of the independent variables </a:t>
                </a:r>
              </a:p>
              <a:p>
                <a:r>
                  <a:rPr lang="en-US" dirty="0"/>
                  <a:t>High leverage cause the lack of neighboring observations, which means that the fitted regression model will pass close to that particular observation</a:t>
                </a:r>
              </a:p>
              <a:p>
                <a:r>
                  <a:rPr lang="en-US" dirty="0"/>
                  <a:t>Calculation: leverage is the diagonal element of a “hat” matrix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66205-1022-489C-BC2F-458D9D89C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8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0333-A183-4274-836D-559A23C9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High Leverage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7D1D4-3444-4C14-BC6F-6334E4666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Determine if the leverage is high leverage by see if the leverage greatly, exceeds the average leverage for all the observation</a:t>
                </a:r>
              </a:p>
              <a:p>
                <a:r>
                  <a:rPr lang="en-US" dirty="0"/>
                  <a:t>About 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7D1D4-3444-4C14-BC6F-6334E4666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02AAF58-51B7-4157-915A-05B273B6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38" y="2684683"/>
            <a:ext cx="4348918" cy="38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B633-9C0A-47AC-89EE-1B8E8AFA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in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18063-E6F7-48D3-9087-A0CAE893D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933"/>
                <a:ext cx="10515600" cy="50189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Outlier: a point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far from the value predicted by the model.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Studentized residual: the quotient resulting from the division of a residual by an estimate of its standard deviation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18063-E6F7-48D3-9087-A0CAE893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33"/>
                <a:ext cx="10515600" cy="5018942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949B59A-4C4E-46A4-BE66-4965B5C47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57" y="2353061"/>
            <a:ext cx="7435286" cy="22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D067-0CB0-43DF-BC81-0B9C8368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Outlier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7703A-F525-43F2-8EC6-2D2AB2B8D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2506"/>
                <a:ext cx="10515600" cy="4864457"/>
              </a:xfrm>
            </p:spPr>
            <p:txBody>
              <a:bodyPr/>
              <a:lstStyle/>
              <a:p>
                <a:r>
                  <a:rPr lang="en-US" sz="2400" dirty="0"/>
                  <a:t>Why use studentized residual instead of normal residual?</a:t>
                </a:r>
              </a:p>
              <a:p>
                <a:pPr lvl="1"/>
                <a:r>
                  <a:rPr lang="en-US" sz="2000" dirty="0"/>
                  <a:t>The standard deviation of the residuals at different values of the predictors can vary, even if the variances are constant.</a:t>
                </a:r>
              </a:p>
              <a:p>
                <a:pPr lvl="1"/>
                <a:r>
                  <a:rPr lang="en-US" sz="2000" dirty="0"/>
                  <a:t>The standard deviation for each residual is computed with the observation excluded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𝑠𝑡𝑢𝑑𝑒𝑛𝑡𝑖𝑧𝑒𝑑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𝑙𝑒𝑣𝑒𝑟𝑎𝑔𝑒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𝑝𝑜𝑠𝑖𝑡𝑖𝑜𝑛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this means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Chi-squared random variable in denominator: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1"/>
                          <m:t>Ⲭ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DF = n-p-1</a:t>
                </a:r>
              </a:p>
              <a:p>
                <a:pPr lvl="1"/>
                <a:r>
                  <a:rPr lang="en-US" sz="2000" dirty="0"/>
                  <a:t>T-distribution: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(0,1)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1"/>
                                      <m:t>Ⲭ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If the studentized residual exceed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(0.001, 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r>
                  <a:rPr lang="en-US" sz="2400" dirty="0"/>
                  <a:t>, it provides evidence that the data point correspond to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an outlier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7703A-F525-43F2-8EC6-2D2AB2B8D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2506"/>
                <a:ext cx="10515600" cy="4864457"/>
              </a:xfrm>
              <a:blipFill>
                <a:blip r:embed="rId3"/>
                <a:stretch>
                  <a:fillRect l="-812" t="-1754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87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11004</TotalTime>
  <Words>1170</Words>
  <Application>Microsoft Office PowerPoint</Application>
  <PresentationFormat>Widescreen</PresentationFormat>
  <Paragraphs>121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Linear Regression Considerations</vt:lpstr>
      <vt:lpstr>Table of Content</vt:lpstr>
      <vt:lpstr>Linear regression with Qualitative Predictor(s)</vt:lpstr>
      <vt:lpstr>Interaction Term in Linear Regression</vt:lpstr>
      <vt:lpstr>Example</vt:lpstr>
      <vt:lpstr>High leverage in the Data</vt:lpstr>
      <vt:lpstr>How to determine High Leverage</vt:lpstr>
      <vt:lpstr>Outlier in the Data</vt:lpstr>
      <vt:lpstr>How to determine Outlier</vt:lpstr>
      <vt:lpstr>Influence Data Point</vt:lpstr>
      <vt:lpstr>Collinearity in the Data</vt:lpstr>
      <vt:lpstr>Variance Inflation Factor</vt:lpstr>
      <vt:lpstr>The Marketing Plan</vt:lpstr>
      <vt:lpstr>Is there a relationship between advertising sales and budgets?</vt:lpstr>
      <vt:lpstr>How strong is the relationship?</vt:lpstr>
      <vt:lpstr>Which media contribute to sales?</vt:lpstr>
      <vt:lpstr>How large is the effect of each medium in sales?</vt:lpstr>
      <vt:lpstr>Is the relationship linear?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Considerations</dc:title>
  <dc:creator>Chapman TSE</dc:creator>
  <cp:lastModifiedBy>Cheuk-Hang Tse</cp:lastModifiedBy>
  <cp:revision>59</cp:revision>
  <dcterms:created xsi:type="dcterms:W3CDTF">2020-07-18T03:38:45Z</dcterms:created>
  <dcterms:modified xsi:type="dcterms:W3CDTF">2020-08-30T20:40:46Z</dcterms:modified>
</cp:coreProperties>
</file>