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9" r:id="rId17"/>
    <p:sldId id="274" r:id="rId18"/>
    <p:sldId id="275" r:id="rId19"/>
    <p:sldId id="270" r:id="rId20"/>
    <p:sldId id="271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09193-C4F3-4B6E-A2D4-B95241C8A007}" v="5" dt="2020-03-02T01:37:29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pman TSE" userId="bf82caa5ecae514f" providerId="LiveId" clId="{25909193-C4F3-4B6E-A2D4-B95241C8A007}"/>
    <pc:docChg chg="undo custSel addSld modSld">
      <pc:chgData name="Chapman TSE" userId="bf82caa5ecae514f" providerId="LiveId" clId="{25909193-C4F3-4B6E-A2D4-B95241C8A007}" dt="2020-03-02T03:47:27.232" v="423" actId="20577"/>
      <pc:docMkLst>
        <pc:docMk/>
      </pc:docMkLst>
      <pc:sldChg chg="modSp">
        <pc:chgData name="Chapman TSE" userId="bf82caa5ecae514f" providerId="LiveId" clId="{25909193-C4F3-4B6E-A2D4-B95241C8A007}" dt="2020-02-24T00:21:17.038" v="1" actId="20577"/>
        <pc:sldMkLst>
          <pc:docMk/>
          <pc:sldMk cId="1059864204" sldId="256"/>
        </pc:sldMkLst>
        <pc:spChg chg="mod">
          <ac:chgData name="Chapman TSE" userId="bf82caa5ecae514f" providerId="LiveId" clId="{25909193-C4F3-4B6E-A2D4-B95241C8A007}" dt="2020-02-24T00:21:17.038" v="1" actId="20577"/>
          <ac:spMkLst>
            <pc:docMk/>
            <pc:sldMk cId="1059864204" sldId="256"/>
            <ac:spMk id="2" creationId="{BB45E689-2EBA-4FC3-84F1-544912CC2821}"/>
          </ac:spMkLst>
        </pc:spChg>
      </pc:sldChg>
      <pc:sldChg chg="modSp">
        <pc:chgData name="Chapman TSE" userId="bf82caa5ecae514f" providerId="LiveId" clId="{25909193-C4F3-4B6E-A2D4-B95241C8A007}" dt="2020-02-24T03:51:36.561" v="69" actId="20577"/>
        <pc:sldMkLst>
          <pc:docMk/>
          <pc:sldMk cId="3928615073" sldId="257"/>
        </pc:sldMkLst>
        <pc:spChg chg="mod">
          <ac:chgData name="Chapman TSE" userId="bf82caa5ecae514f" providerId="LiveId" clId="{25909193-C4F3-4B6E-A2D4-B95241C8A007}" dt="2020-02-24T03:51:36.561" v="69" actId="20577"/>
          <ac:spMkLst>
            <pc:docMk/>
            <pc:sldMk cId="3928615073" sldId="257"/>
            <ac:spMk id="3" creationId="{B6FE3557-371E-4395-9C17-3B53E5C05B55}"/>
          </ac:spMkLst>
        </pc:spChg>
      </pc:sldChg>
      <pc:sldChg chg="modSp">
        <pc:chgData name="Chapman TSE" userId="bf82caa5ecae514f" providerId="LiveId" clId="{25909193-C4F3-4B6E-A2D4-B95241C8A007}" dt="2020-02-24T00:38:02.357" v="14" actId="20577"/>
        <pc:sldMkLst>
          <pc:docMk/>
          <pc:sldMk cId="2898230244" sldId="259"/>
        </pc:sldMkLst>
        <pc:spChg chg="mod">
          <ac:chgData name="Chapman TSE" userId="bf82caa5ecae514f" providerId="LiveId" clId="{25909193-C4F3-4B6E-A2D4-B95241C8A007}" dt="2020-02-24T00:38:02.357" v="14" actId="20577"/>
          <ac:spMkLst>
            <pc:docMk/>
            <pc:sldMk cId="2898230244" sldId="259"/>
            <ac:spMk id="3" creationId="{ABD9F969-A766-4959-86C8-6FF2EF14CE25}"/>
          </ac:spMkLst>
        </pc:spChg>
      </pc:sldChg>
      <pc:sldChg chg="modSp">
        <pc:chgData name="Chapman TSE" userId="bf82caa5ecae514f" providerId="LiveId" clId="{25909193-C4F3-4B6E-A2D4-B95241C8A007}" dt="2020-02-24T01:01:17.853" v="34" actId="20577"/>
        <pc:sldMkLst>
          <pc:docMk/>
          <pc:sldMk cId="2230990025" sldId="260"/>
        </pc:sldMkLst>
        <pc:spChg chg="mod">
          <ac:chgData name="Chapman TSE" userId="bf82caa5ecae514f" providerId="LiveId" clId="{25909193-C4F3-4B6E-A2D4-B95241C8A007}" dt="2020-02-24T01:01:17.853" v="34" actId="20577"/>
          <ac:spMkLst>
            <pc:docMk/>
            <pc:sldMk cId="2230990025" sldId="260"/>
            <ac:spMk id="4" creationId="{FAFDBD49-7913-48D6-A2EB-F17E080E506C}"/>
          </ac:spMkLst>
        </pc:spChg>
      </pc:sldChg>
      <pc:sldChg chg="modSp">
        <pc:chgData name="Chapman TSE" userId="bf82caa5ecae514f" providerId="LiveId" clId="{25909193-C4F3-4B6E-A2D4-B95241C8A007}" dt="2020-02-24T01:14:33.387" v="42" actId="20577"/>
        <pc:sldMkLst>
          <pc:docMk/>
          <pc:sldMk cId="1312542829" sldId="261"/>
        </pc:sldMkLst>
        <pc:spChg chg="mod">
          <ac:chgData name="Chapman TSE" userId="bf82caa5ecae514f" providerId="LiveId" clId="{25909193-C4F3-4B6E-A2D4-B95241C8A007}" dt="2020-02-24T01:14:33.387" v="42" actId="20577"/>
          <ac:spMkLst>
            <pc:docMk/>
            <pc:sldMk cId="1312542829" sldId="261"/>
            <ac:spMk id="3" creationId="{230878C9-5A90-4DD5-9F5E-D33255DEE54E}"/>
          </ac:spMkLst>
        </pc:spChg>
      </pc:sldChg>
      <pc:sldChg chg="modSp">
        <pc:chgData name="Chapman TSE" userId="bf82caa5ecae514f" providerId="LiveId" clId="{25909193-C4F3-4B6E-A2D4-B95241C8A007}" dt="2020-02-24T01:23:04.889" v="46" actId="1076"/>
        <pc:sldMkLst>
          <pc:docMk/>
          <pc:sldMk cId="1068117716" sldId="262"/>
        </pc:sldMkLst>
        <pc:spChg chg="mod">
          <ac:chgData name="Chapman TSE" userId="bf82caa5ecae514f" providerId="LiveId" clId="{25909193-C4F3-4B6E-A2D4-B95241C8A007}" dt="2020-02-24T01:22:59.735" v="45" actId="20577"/>
          <ac:spMkLst>
            <pc:docMk/>
            <pc:sldMk cId="1068117716" sldId="262"/>
            <ac:spMk id="5" creationId="{58A96425-0461-43B4-A7C4-6B34320EC9EA}"/>
          </ac:spMkLst>
        </pc:spChg>
        <pc:spChg chg="mod">
          <ac:chgData name="Chapman TSE" userId="bf82caa5ecae514f" providerId="LiveId" clId="{25909193-C4F3-4B6E-A2D4-B95241C8A007}" dt="2020-02-24T01:23:04.889" v="46" actId="1076"/>
          <ac:spMkLst>
            <pc:docMk/>
            <pc:sldMk cId="1068117716" sldId="262"/>
            <ac:spMk id="20" creationId="{A191737C-5B00-4286-A98D-74863DD09D8C}"/>
          </ac:spMkLst>
        </pc:spChg>
      </pc:sldChg>
      <pc:sldChg chg="modSp">
        <pc:chgData name="Chapman TSE" userId="bf82caa5ecae514f" providerId="LiveId" clId="{25909193-C4F3-4B6E-A2D4-B95241C8A007}" dt="2020-02-24T01:41:52.423" v="58" actId="20577"/>
        <pc:sldMkLst>
          <pc:docMk/>
          <pc:sldMk cId="3421471518" sldId="264"/>
        </pc:sldMkLst>
        <pc:spChg chg="mod">
          <ac:chgData name="Chapman TSE" userId="bf82caa5ecae514f" providerId="LiveId" clId="{25909193-C4F3-4B6E-A2D4-B95241C8A007}" dt="2020-02-24T01:41:52.423" v="58" actId="20577"/>
          <ac:spMkLst>
            <pc:docMk/>
            <pc:sldMk cId="3421471518" sldId="264"/>
            <ac:spMk id="3" creationId="{A4357EBF-5A2A-46D3-9053-8508043AD7CD}"/>
          </ac:spMkLst>
        </pc:spChg>
      </pc:sldChg>
      <pc:sldChg chg="modSp">
        <pc:chgData name="Chapman TSE" userId="bf82caa5ecae514f" providerId="LiveId" clId="{25909193-C4F3-4B6E-A2D4-B95241C8A007}" dt="2020-02-24T01:49:26.061" v="60" actId="20577"/>
        <pc:sldMkLst>
          <pc:docMk/>
          <pc:sldMk cId="1395402758" sldId="265"/>
        </pc:sldMkLst>
        <pc:spChg chg="mod">
          <ac:chgData name="Chapman TSE" userId="bf82caa5ecae514f" providerId="LiveId" clId="{25909193-C4F3-4B6E-A2D4-B95241C8A007}" dt="2020-02-24T01:49:26.061" v="60" actId="20577"/>
          <ac:spMkLst>
            <pc:docMk/>
            <pc:sldMk cId="1395402758" sldId="265"/>
            <ac:spMk id="3" creationId="{F71CDA98-B678-4C28-8D60-C4AC4D1F425F}"/>
          </ac:spMkLst>
        </pc:spChg>
      </pc:sldChg>
      <pc:sldChg chg="modSp">
        <pc:chgData name="Chapman TSE" userId="bf82caa5ecae514f" providerId="LiveId" clId="{25909193-C4F3-4B6E-A2D4-B95241C8A007}" dt="2020-02-24T02:54:55.611" v="61" actId="20577"/>
        <pc:sldMkLst>
          <pc:docMk/>
          <pc:sldMk cId="2614064763" sldId="266"/>
        </pc:sldMkLst>
        <pc:spChg chg="mod">
          <ac:chgData name="Chapman TSE" userId="bf82caa5ecae514f" providerId="LiveId" clId="{25909193-C4F3-4B6E-A2D4-B95241C8A007}" dt="2020-02-24T02:54:55.611" v="61" actId="20577"/>
          <ac:spMkLst>
            <pc:docMk/>
            <pc:sldMk cId="2614064763" sldId="266"/>
            <ac:spMk id="3" creationId="{D36CF4C2-9FF7-4D2F-9CF2-33490754A784}"/>
          </ac:spMkLst>
        </pc:spChg>
      </pc:sldChg>
      <pc:sldChg chg="modSp">
        <pc:chgData name="Chapman TSE" userId="bf82caa5ecae514f" providerId="LiveId" clId="{25909193-C4F3-4B6E-A2D4-B95241C8A007}" dt="2020-02-24T03:06:25.798" v="65" actId="20577"/>
        <pc:sldMkLst>
          <pc:docMk/>
          <pc:sldMk cId="3643993586" sldId="269"/>
        </pc:sldMkLst>
        <pc:spChg chg="mod">
          <ac:chgData name="Chapman TSE" userId="bf82caa5ecae514f" providerId="LiveId" clId="{25909193-C4F3-4B6E-A2D4-B95241C8A007}" dt="2020-02-24T03:06:25.798" v="65" actId="20577"/>
          <ac:spMkLst>
            <pc:docMk/>
            <pc:sldMk cId="3643993586" sldId="269"/>
            <ac:spMk id="3" creationId="{8C93E1C3-6732-440A-9EBD-7464D440ADDF}"/>
          </ac:spMkLst>
        </pc:spChg>
      </pc:sldChg>
      <pc:sldChg chg="modSp">
        <pc:chgData name="Chapman TSE" userId="bf82caa5ecae514f" providerId="LiveId" clId="{25909193-C4F3-4B6E-A2D4-B95241C8A007}" dt="2020-02-24T03:15:32.031" v="67" actId="1076"/>
        <pc:sldMkLst>
          <pc:docMk/>
          <pc:sldMk cId="831506191" sldId="270"/>
        </pc:sldMkLst>
        <pc:picChg chg="mod">
          <ac:chgData name="Chapman TSE" userId="bf82caa5ecae514f" providerId="LiveId" clId="{25909193-C4F3-4B6E-A2D4-B95241C8A007}" dt="2020-02-24T03:15:32.031" v="67" actId="1076"/>
          <ac:picMkLst>
            <pc:docMk/>
            <pc:sldMk cId="831506191" sldId="270"/>
            <ac:picMk id="5" creationId="{3A464650-1DCB-44EF-871C-01CC39603C9A}"/>
          </ac:picMkLst>
        </pc:picChg>
      </pc:sldChg>
      <pc:sldChg chg="modSp">
        <pc:chgData name="Chapman TSE" userId="bf82caa5ecae514f" providerId="LiveId" clId="{25909193-C4F3-4B6E-A2D4-B95241C8A007}" dt="2020-02-24T04:32:55.364" v="71" actId="20577"/>
        <pc:sldMkLst>
          <pc:docMk/>
          <pc:sldMk cId="1837528332" sldId="271"/>
        </pc:sldMkLst>
        <pc:spChg chg="mod">
          <ac:chgData name="Chapman TSE" userId="bf82caa5ecae514f" providerId="LiveId" clId="{25909193-C4F3-4B6E-A2D4-B95241C8A007}" dt="2020-02-24T04:32:55.364" v="71" actId="20577"/>
          <ac:spMkLst>
            <pc:docMk/>
            <pc:sldMk cId="1837528332" sldId="271"/>
            <ac:spMk id="3" creationId="{F742CC43-C988-406D-9B5A-444946F19F0C}"/>
          </ac:spMkLst>
        </pc:spChg>
      </pc:sldChg>
      <pc:sldChg chg="modSp">
        <pc:chgData name="Chapman TSE" userId="bf82caa5ecae514f" providerId="LiveId" clId="{25909193-C4F3-4B6E-A2D4-B95241C8A007}" dt="2020-02-24T01:39:34.882" v="49"/>
        <pc:sldMkLst>
          <pc:docMk/>
          <pc:sldMk cId="2195312260" sldId="272"/>
        </pc:sldMkLst>
        <pc:spChg chg="mod">
          <ac:chgData name="Chapman TSE" userId="bf82caa5ecae514f" providerId="LiveId" clId="{25909193-C4F3-4B6E-A2D4-B95241C8A007}" dt="2020-02-24T01:39:34.882" v="49"/>
          <ac:spMkLst>
            <pc:docMk/>
            <pc:sldMk cId="2195312260" sldId="272"/>
            <ac:spMk id="3" creationId="{21BA825D-9072-4943-A680-D9E9539FE636}"/>
          </ac:spMkLst>
        </pc:spChg>
      </pc:sldChg>
      <pc:sldChg chg="addSp modSp add">
        <pc:chgData name="Chapman TSE" userId="bf82caa5ecae514f" providerId="LiveId" clId="{25909193-C4F3-4B6E-A2D4-B95241C8A007}" dt="2020-03-02T03:47:27.232" v="423" actId="20577"/>
        <pc:sldMkLst>
          <pc:docMk/>
          <pc:sldMk cId="2025390720" sldId="276"/>
        </pc:sldMkLst>
        <pc:spChg chg="mod">
          <ac:chgData name="Chapman TSE" userId="bf82caa5ecae514f" providerId="LiveId" clId="{25909193-C4F3-4B6E-A2D4-B95241C8A007}" dt="2020-03-02T01:16:17.135" v="78" actId="20577"/>
          <ac:spMkLst>
            <pc:docMk/>
            <pc:sldMk cId="2025390720" sldId="276"/>
            <ac:spMk id="2" creationId="{E0B41A34-2224-4201-88F6-BFEEA96F9ED7}"/>
          </ac:spMkLst>
        </pc:spChg>
        <pc:spChg chg="mod">
          <ac:chgData name="Chapman TSE" userId="bf82caa5ecae514f" providerId="LiveId" clId="{25909193-C4F3-4B6E-A2D4-B95241C8A007}" dt="2020-03-02T03:47:27.232" v="423" actId="20577"/>
          <ac:spMkLst>
            <pc:docMk/>
            <pc:sldMk cId="2025390720" sldId="276"/>
            <ac:spMk id="3" creationId="{A7B9620A-13CA-49CE-9E07-E1994C76153B}"/>
          </ac:spMkLst>
        </pc:spChg>
        <pc:picChg chg="add mod">
          <ac:chgData name="Chapman TSE" userId="bf82caa5ecae514f" providerId="LiveId" clId="{25909193-C4F3-4B6E-A2D4-B95241C8A007}" dt="2020-03-02T01:36:53.945" v="409" actId="1076"/>
          <ac:picMkLst>
            <pc:docMk/>
            <pc:sldMk cId="2025390720" sldId="276"/>
            <ac:picMk id="5" creationId="{6F48A899-B64B-4114-AA7B-1C61F929303C}"/>
          </ac:picMkLst>
        </pc:picChg>
        <pc:picChg chg="add mod">
          <ac:chgData name="Chapman TSE" userId="bf82caa5ecae514f" providerId="LiveId" clId="{25909193-C4F3-4B6E-A2D4-B95241C8A007}" dt="2020-03-02T01:37:15.475" v="415" actId="1076"/>
          <ac:picMkLst>
            <pc:docMk/>
            <pc:sldMk cId="2025390720" sldId="276"/>
            <ac:picMk id="7" creationId="{F23169DA-997C-4701-B4B5-E3500E999967}"/>
          </ac:picMkLst>
        </pc:picChg>
        <pc:picChg chg="add mod">
          <ac:chgData name="Chapman TSE" userId="bf82caa5ecae514f" providerId="LiveId" clId="{25909193-C4F3-4B6E-A2D4-B95241C8A007}" dt="2020-03-02T01:37:39.875" v="422" actId="1076"/>
          <ac:picMkLst>
            <pc:docMk/>
            <pc:sldMk cId="2025390720" sldId="276"/>
            <ac:picMk id="9" creationId="{A8BCA5C8-D481-4BB3-B8DD-CE99EA1823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9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6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8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4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8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2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823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4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756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3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8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95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5855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07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3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794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92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8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2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6351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4819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65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25075C-A98E-4C68-8821-9AAF9884D8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B86CB5-78CA-408F-A5EF-4F63DFD72F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4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-clark.github.io/generalized-additive-models/introduction.html" TargetMode="External"/><Relationship Id="rId3" Type="http://schemas.openxmlformats.org/officeDocument/2006/relationships/hyperlink" Target="https://www.displayr.com/what-is-linear-regression/" TargetMode="External"/><Relationship Id="rId7" Type="http://schemas.openxmlformats.org/officeDocument/2006/relationships/hyperlink" Target="https://www.digitalvidya.com/blog/classification-and-regression-trees/" TargetMode="External"/><Relationship Id="rId2" Type="http://schemas.openxmlformats.org/officeDocument/2006/relationships/hyperlink" Target="https://home.deib.polimi.it/matteucc/Clustering/tutorial_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generalized-linear-models-9cbf848bb8ab" TargetMode="External"/><Relationship Id="rId5" Type="http://schemas.openxmlformats.org/officeDocument/2006/relationships/hyperlink" Target="https://www.statisticssolutions.com/what-is-logistic-regression/" TargetMode="External"/><Relationship Id="rId4" Type="http://schemas.openxmlformats.org/officeDocument/2006/relationships/hyperlink" Target="https://people.revoledu.com/kardi/tutorial/LDA/Numerical%20Examp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89-2EBA-4FC3-84F1-544912CC2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Statistical Learning with Applications in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br>
              <a:rPr lang="en-US" dirty="0"/>
            </a:br>
            <a:r>
              <a:rPr lang="en-US" sz="3200" dirty="0"/>
              <a:t>Chapter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2E45E-54A1-4ADB-8501-D9DF085E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Chapman </a:t>
            </a:r>
            <a:r>
              <a:rPr lang="en-US" dirty="0" err="1"/>
              <a:t>tse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6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1A49-09D5-4116-93F6-0E8856F7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438"/>
          </a:xfrm>
        </p:spPr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DA98-B678-4C28-8D60-C4AC4D1F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2237"/>
            <a:ext cx="9601200" cy="501684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predict qualitative values, such as whether a patient survives or die, Fisher proposed </a:t>
            </a:r>
            <a:r>
              <a:rPr lang="en-US" sz="2800" i="1" dirty="0"/>
              <a:t>linear discriminant analysis</a:t>
            </a:r>
            <a:r>
              <a:rPr lang="en-US" sz="2800" dirty="0"/>
              <a:t>.</a:t>
            </a:r>
          </a:p>
          <a:p>
            <a:r>
              <a:rPr lang="en-US" sz="2800" dirty="0"/>
              <a:t>Linear discriminant analysis is a method used to find a linear combination of features that characterizes or separates two or more classes of objects or events.</a:t>
            </a:r>
          </a:p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First split the data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Then calculate the global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</a:t>
            </a:r>
            <a:r>
              <a:rPr lang="en-US" sz="2800" dirty="0" err="1"/>
              <a:t>x</a:t>
            </a:r>
            <a:r>
              <a:rPr lang="en-US" sz="1800" dirty="0" err="1"/>
              <a:t>iO</a:t>
            </a:r>
            <a:r>
              <a:rPr lang="en-US" sz="2800" dirty="0"/>
              <a:t> by x</a:t>
            </a:r>
            <a:r>
              <a:rPr lang="en-US" sz="1800" dirty="0"/>
              <a:t>i</a:t>
            </a:r>
            <a:r>
              <a:rPr lang="en-US" sz="2800" dirty="0"/>
              <a:t> minus global mean.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the covariance matrix of group </a:t>
            </a:r>
            <a:r>
              <a:rPr lang="en-US" sz="2800" dirty="0" err="1"/>
              <a:t>i</a:t>
            </a:r>
            <a:r>
              <a:rPr lang="en-US" sz="2800" dirty="0"/>
              <a:t> equation: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the pooled covariance matrix using the equation: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prior probability vector: p</a:t>
            </a:r>
            <a:r>
              <a:rPr lang="en-US" sz="1800" dirty="0"/>
              <a:t>i</a:t>
            </a:r>
            <a:r>
              <a:rPr lang="en-US" sz="2800" dirty="0"/>
              <a:t> =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After that use discriminant function: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B712EE1-B581-4D15-A920-EB81134D4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13" y="4164972"/>
            <a:ext cx="1772875" cy="1048873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55C90A2-3C66-4091-BA69-C8805F4B6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77" y="6089112"/>
            <a:ext cx="3027219" cy="542291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B736376-4760-4801-8724-FA0FDF78E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41" y="5041295"/>
            <a:ext cx="2515763" cy="739482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E6FBAB5-D879-4CC1-A399-1806CDA86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12" y="5565419"/>
            <a:ext cx="820826" cy="6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D3EA-E837-4299-8C14-FA66D9B8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F4C2-9FF7-4D2F-9CF2-33490754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In the 1940s, various authors put forth an alternative approach, </a:t>
            </a:r>
            <a:r>
              <a:rPr lang="en-US" sz="2800" i="1" dirty="0"/>
              <a:t>Logistic regression</a:t>
            </a:r>
            <a:r>
              <a:rPr lang="en-US" sz="2800" dirty="0"/>
              <a:t>.</a:t>
            </a:r>
          </a:p>
          <a:p>
            <a:r>
              <a:rPr lang="en-US" sz="2800" dirty="0"/>
              <a:t>Logistic regression is the appropriate regression analysis to conduct when the dependent variable is binary.</a:t>
            </a:r>
          </a:p>
          <a:p>
            <a:r>
              <a:rPr lang="en-US" sz="2800" dirty="0"/>
              <a:t>It is used to describe data and to explain the relationship between one dependent binary variable and one or more nominal, ordinal, interval, or ratio-level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61406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AC40-F389-47F6-BD95-F3F1419D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962"/>
          </a:xfrm>
        </p:spPr>
        <p:txBody>
          <a:bodyPr/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EA73-8071-4614-BFD0-0313503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762"/>
            <a:ext cx="9601200" cy="4351638"/>
          </a:xfrm>
        </p:spPr>
        <p:txBody>
          <a:bodyPr>
            <a:normAutofit/>
          </a:bodyPr>
          <a:lstStyle/>
          <a:p>
            <a:r>
              <a:rPr lang="en-US" sz="2800" dirty="0"/>
              <a:t>In the early 1970s, </a:t>
            </a:r>
            <a:r>
              <a:rPr lang="en-US" sz="2800" dirty="0" err="1"/>
              <a:t>Nelder</a:t>
            </a:r>
            <a:r>
              <a:rPr lang="en-US" sz="2800" dirty="0"/>
              <a:t> and </a:t>
            </a:r>
            <a:r>
              <a:rPr lang="en-US" sz="2800" dirty="0" err="1"/>
              <a:t>Wedderburn</a:t>
            </a:r>
            <a:r>
              <a:rPr lang="en-US" sz="2800" dirty="0"/>
              <a:t> coined the term </a:t>
            </a:r>
            <a:r>
              <a:rPr lang="en-US" sz="2800" i="1" dirty="0"/>
              <a:t>Generalized Linear Models</a:t>
            </a:r>
            <a:r>
              <a:rPr lang="en-US" sz="2800" dirty="0"/>
              <a:t> for an entire class of statistical learning methods that include both linear and logistic regression as special cases.</a:t>
            </a:r>
          </a:p>
          <a:p>
            <a:r>
              <a:rPr lang="en-US" sz="2800" dirty="0"/>
              <a:t>Three components in generalized linear models: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Linear predictor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Link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7576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2F04-A5A0-4DD9-AAA6-AB32E72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0535"/>
          </a:xfrm>
        </p:spPr>
        <p:txBody>
          <a:bodyPr/>
          <a:lstStyle/>
          <a:p>
            <a:r>
              <a:rPr lang="en-US" dirty="0"/>
              <a:t>Example of 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783D-9347-44B1-871D-579D63B6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4616"/>
            <a:ext cx="9601200" cy="425278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Use Poisson regression as an example: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Linear predictor</a:t>
            </a:r>
            <a:r>
              <a:rPr lang="en-US" sz="2800" dirty="0"/>
              <a:t> is just a linear combination of parameter (b) and explanatory variable (x)</a:t>
            </a:r>
          </a:p>
          <a:p>
            <a:pPr marL="0" indent="0">
              <a:buNone/>
            </a:pPr>
            <a:r>
              <a:rPr lang="en-US" sz="2800" b="1" dirty="0"/>
              <a:t>Link function</a:t>
            </a:r>
            <a:r>
              <a:rPr lang="en-US" sz="2800" dirty="0"/>
              <a:t> is the “links” of linear predictor and the parameter for probability distribution</a:t>
            </a:r>
          </a:p>
          <a:p>
            <a:pPr marL="0" indent="0">
              <a:buNone/>
            </a:pPr>
            <a:r>
              <a:rPr lang="en-US" sz="2800" b="1" dirty="0"/>
              <a:t>Probability distribution </a:t>
            </a:r>
            <a:r>
              <a:rPr lang="en-US" sz="2800" dirty="0"/>
              <a:t>generates the observed variable y.</a:t>
            </a:r>
            <a:endParaRPr lang="en-US" sz="28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2A022F-1FFB-496F-8940-39B72E23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96" y="1614615"/>
            <a:ext cx="4403082" cy="20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0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7BD-414D-4D9E-B351-DB595B5A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249"/>
          </a:xfrm>
        </p:spPr>
        <p:txBody>
          <a:bodyPr/>
          <a:lstStyle/>
          <a:p>
            <a:r>
              <a:rPr lang="en-US" dirty="0"/>
              <a:t>Classification and 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E1C3-6732-440A-9EBD-7464D440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049"/>
            <a:ext cx="9601200" cy="437635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the mid 1980s, </a:t>
            </a:r>
            <a:r>
              <a:rPr lang="en-US" sz="2800" dirty="0" err="1"/>
              <a:t>Breiman</a:t>
            </a:r>
            <a:r>
              <a:rPr lang="en-US" sz="2800" dirty="0"/>
              <a:t>, Friedman, </a:t>
            </a:r>
            <a:r>
              <a:rPr lang="en-US" sz="2800" dirty="0" err="1"/>
              <a:t>Olshen</a:t>
            </a:r>
            <a:r>
              <a:rPr lang="en-US" sz="2800" dirty="0"/>
              <a:t>, and Stone introduced </a:t>
            </a:r>
            <a:r>
              <a:rPr lang="en-US" sz="2800" i="1" dirty="0"/>
              <a:t>Classification and Regression Trees</a:t>
            </a:r>
            <a:r>
              <a:rPr lang="en-US" sz="2800" dirty="0"/>
              <a:t>, and were among the first to demonstrate the power of a detailed practical implementation of a method, including cross-validation for model selection.</a:t>
            </a:r>
          </a:p>
          <a:p>
            <a:r>
              <a:rPr lang="en-US" sz="2800" dirty="0"/>
              <a:t>It is a term used to describe decision tree algorithms that used for classification and regression learning task.</a:t>
            </a:r>
          </a:p>
          <a:p>
            <a:r>
              <a:rPr lang="en-US" sz="2800" dirty="0"/>
              <a:t>There are two simple definition of two kind of decision trees: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Classification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Regression Trees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99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65D9-E639-4A4D-A6A6-4439F967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822"/>
          </a:xfrm>
        </p:spPr>
        <p:txBody>
          <a:bodyPr/>
          <a:lstStyle/>
          <a:p>
            <a:r>
              <a:rPr lang="en-US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4977-F85E-4503-B9D2-373A2BB5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1622"/>
            <a:ext cx="9601200" cy="4425778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tree is an algorithm where the target variable is fixed or categorical</a:t>
            </a:r>
          </a:p>
          <a:p>
            <a:r>
              <a:rPr lang="en-US" sz="2800" dirty="0"/>
              <a:t>Example: Simple binary classifications where the categorical dependent variable can assume only one of two: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5D9FE2-1658-4689-9C59-B1BD096E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87" y="3429000"/>
            <a:ext cx="4828935" cy="32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E04B-2075-4CF9-8859-1E5A99E6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773"/>
          </a:xfrm>
        </p:spPr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F1C5-F607-4F11-9583-364F1998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951"/>
            <a:ext cx="9601200" cy="4310449"/>
          </a:xfrm>
        </p:spPr>
        <p:txBody>
          <a:bodyPr>
            <a:normAutofit/>
          </a:bodyPr>
          <a:lstStyle/>
          <a:p>
            <a:r>
              <a:rPr lang="en-US" sz="2800" dirty="0"/>
              <a:t>A regression tree refers to an algorithm                                where the target variable is and the                            algorithm is used to predict it’s value.</a:t>
            </a:r>
          </a:p>
          <a:p>
            <a:r>
              <a:rPr lang="en-US" sz="2800" dirty="0"/>
              <a:t>Usually predict a subject by a continuous                  dependent variable.</a:t>
            </a:r>
          </a:p>
          <a:p>
            <a:r>
              <a:rPr lang="en-US" sz="2800" dirty="0"/>
              <a:t>Example: ----------------------------------------------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700C770-C0BF-4F74-B9B6-61FE3545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47" y="1159922"/>
            <a:ext cx="3975145" cy="48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86DE-114F-4A46-A9F3-90EA8F67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85D6-CFF6-406E-9653-FCF10708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2400" dirty="0"/>
              <a:t>Hastie and </a:t>
            </a:r>
            <a:r>
              <a:rPr lang="en-US" sz="2400" dirty="0" err="1"/>
              <a:t>Tibshirani</a:t>
            </a:r>
            <a:r>
              <a:rPr lang="en-US" sz="2400" dirty="0"/>
              <a:t> coined the term </a:t>
            </a:r>
            <a:r>
              <a:rPr lang="en-US" sz="2400" i="1" dirty="0"/>
              <a:t>Generalized Additive Models</a:t>
            </a:r>
            <a:r>
              <a:rPr lang="en-US" sz="2400" dirty="0"/>
              <a:t> in 1986 for a class for non-linear extensions to generalized linear models, and also provided a practical software implementation.</a:t>
            </a:r>
          </a:p>
          <a:p>
            <a:r>
              <a:rPr lang="en-US" sz="2400" dirty="0"/>
              <a:t>Can use multiple approaches to find regression line.</a:t>
            </a:r>
          </a:p>
          <a:p>
            <a:r>
              <a:rPr lang="en-US" sz="2400" dirty="0"/>
              <a:t>For example 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A464650-1DCB-44EF-871C-01CC39603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47568"/>
            <a:ext cx="6008626" cy="43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0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EF54-C35B-41F8-BFC7-95576F27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6777"/>
            <a:ext cx="10058400" cy="874932"/>
          </a:xfrm>
        </p:spPr>
        <p:txBody>
          <a:bodyPr/>
          <a:lstStyle/>
          <a:p>
            <a:r>
              <a:rPr lang="en-US" dirty="0"/>
              <a:t>Notation and Simple 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CC43-C988-406D-9B5A-444946F1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415"/>
            <a:ext cx="10058400" cy="397439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 = the number of distinct data points or observations in the sample.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</a:t>
            </a:r>
            <a:r>
              <a:rPr lang="en-US" sz="2800"/>
              <a:t> </a:t>
            </a:r>
            <a:r>
              <a:rPr lang="en-US" sz="2800" dirty="0"/>
              <a:t>= the number of variables that are available for use in making predictions.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x</a:t>
            </a:r>
            <a:r>
              <a:rPr lang="en-US" sz="1800" dirty="0" err="1"/>
              <a:t>ij</a:t>
            </a:r>
            <a:r>
              <a:rPr lang="en-US" sz="1800" dirty="0"/>
              <a:t> </a:t>
            </a:r>
            <a:r>
              <a:rPr lang="en-US" sz="2800" dirty="0"/>
              <a:t>= the value of </a:t>
            </a:r>
            <a:r>
              <a:rPr lang="en-US" sz="2800" i="1" dirty="0" err="1"/>
              <a:t>j</a:t>
            </a:r>
            <a:r>
              <a:rPr lang="en-US" sz="2800" dirty="0" err="1"/>
              <a:t>th</a:t>
            </a:r>
            <a:r>
              <a:rPr lang="en-US" sz="2800" dirty="0"/>
              <a:t> variable for the </a:t>
            </a:r>
            <a:r>
              <a:rPr lang="en-US" sz="2800" i="1" dirty="0" err="1"/>
              <a:t>i</a:t>
            </a:r>
            <a:r>
              <a:rPr lang="en-US" sz="2800" dirty="0" err="1"/>
              <a:t>th</a:t>
            </a:r>
            <a:r>
              <a:rPr lang="en-US" sz="2800" dirty="0"/>
              <a:t> observation.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i</a:t>
            </a:r>
            <a:r>
              <a:rPr lang="en-US" sz="2800" dirty="0"/>
              <a:t> have the max boundary of 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j have the max boundary of 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X = a n * p matrix whose (</a:t>
            </a:r>
            <a:r>
              <a:rPr lang="en-US" sz="2800" i="1" dirty="0"/>
              <a:t> </a:t>
            </a:r>
            <a:r>
              <a:rPr lang="en-US" sz="2800" i="1" dirty="0" err="1"/>
              <a:t>i</a:t>
            </a:r>
            <a:r>
              <a:rPr lang="en-US" sz="2800" dirty="0"/>
              <a:t>, </a:t>
            </a:r>
            <a:r>
              <a:rPr lang="en-US" sz="2800" i="1" dirty="0"/>
              <a:t>j</a:t>
            </a:r>
            <a:r>
              <a:rPr lang="en-US" sz="2800" dirty="0"/>
              <a:t>)</a:t>
            </a:r>
            <a:r>
              <a:rPr lang="en-US" sz="2800" dirty="0" err="1"/>
              <a:t>th</a:t>
            </a:r>
            <a:r>
              <a:rPr lang="en-US" sz="2800" dirty="0"/>
              <a:t> element is </a:t>
            </a:r>
            <a:r>
              <a:rPr lang="en-US" sz="2800" dirty="0" err="1"/>
              <a:t>x</a:t>
            </a:r>
            <a:r>
              <a:rPr lang="en-US" sz="1800" dirty="0" err="1"/>
              <a:t>ij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 notation = transpose of a matrix or vector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Vector of length n will always be denoted in lower case bold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Vector that are not length n will be denoted in lower case normal font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Matrices will be denoted using bold capitals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752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1A34-2224-4201-88F6-BFEEA96F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620A-13CA-49CE-9E07-E1994C76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viewed as a two </a:t>
            </a:r>
            <a:r>
              <a:rPr lang="en-US" sz="2800"/>
              <a:t>dimensional array.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indicate that an object is a scalar, use notation: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indicate that it is a vector of length k, use notation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indicate an object is r * s matrix,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Matrix product is only available if the number of columns of A is the same as the number of rows of B.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6F48A899-B64B-4114-AA7B-1C61F929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97" y="2908430"/>
            <a:ext cx="1397694" cy="520570"/>
          </a:xfrm>
          <a:prstGeom prst="rect">
            <a:avLst/>
          </a:prstGeom>
        </p:spPr>
      </p:pic>
      <p:pic>
        <p:nvPicPr>
          <p:cNvPr id="7" name="Picture 6" descr="A picture containing furniture, table, stool&#10;&#10;Description automatically generated">
            <a:extLst>
              <a:ext uri="{FF2B5EF4-FFF2-40B4-BE49-F238E27FC236}">
                <a16:creationId xmlns:a16="http://schemas.microsoft.com/office/drawing/2014/main" id="{F23169DA-997C-4701-B4B5-E3500E99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61" y="2361943"/>
            <a:ext cx="1397694" cy="474525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A8BCA5C8-D481-4BB3-B8DD-CE99EA182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38" y="3500963"/>
            <a:ext cx="2090170" cy="5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8957-834B-4ACC-B835-108F0B87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3557-371E-4395-9C17-3B53E5C0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presentation is to introduce Statistical Learning through chapter 1 of “An Introduction To Statistical Learning with Application in R” by Gareth James, Daniela Witten, Trevor Hastie, and Robert </a:t>
            </a:r>
            <a:r>
              <a:rPr lang="en-US" sz="2800" dirty="0" err="1"/>
              <a:t>Tibshirani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What is Statistical Learning?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Statistical Learning refers to a vast set of tools for understanding data.</a:t>
            </a:r>
          </a:p>
          <a:p>
            <a:pPr marL="0" indent="0">
              <a:buNone/>
            </a:pPr>
            <a:r>
              <a:rPr lang="en-US" sz="2800" dirty="0"/>
              <a:t>(Tools and concepts will be introduce later on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392861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8FB7-8184-4DDB-927B-3DE8A0A5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825D-9072-4943-A680-D9E9539F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https://home.deib.polimi.it/matteucc/Clustering/tutorial_html/</a:t>
            </a:r>
            <a:endParaRPr lang="en-US" dirty="0">
              <a:hlinkClick r:id="rId3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https://www.displayr.com/what-is-linear-regression/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https://people.revoledu.com/kardi/tutorial/LDA/Numerical%20Example.html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https://www.statisticssolutions.com/what-is-logistic-regression/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https://towardsdatascience.com/generalized-linear-models-9cbf848bb8ab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7"/>
              </a:rPr>
              <a:t>https://www.digitalvidya.com/blog/classification-and-regression-trees/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8"/>
              </a:rPr>
              <a:t>https://m-clark.github.io/generalized-additive-models/introduction.html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34E7-0006-48CE-A180-996D042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Classes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EB90-8D8B-4277-B778-41510C26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Tools for Statistical learning can classified as supervised or unsupervised.</a:t>
            </a:r>
          </a:p>
          <a:p>
            <a:r>
              <a:rPr lang="en-US" sz="2800" b="1" dirty="0"/>
              <a:t>Supervised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Supervised statistical learning involves building a statistic model for predicting, or estimating, an </a:t>
            </a:r>
            <a:r>
              <a:rPr lang="en-US" sz="2800" i="1" dirty="0"/>
              <a:t>output</a:t>
            </a:r>
            <a:r>
              <a:rPr lang="en-US" sz="2800" dirty="0"/>
              <a:t> based on one or more </a:t>
            </a:r>
            <a:r>
              <a:rPr lang="en-US" sz="2800" i="1" dirty="0"/>
              <a:t>input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Unsupervised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Unsupervised statistical learning, there are inputs but no supervising output. Still you can learn the relationships and structure from such data.</a:t>
            </a:r>
          </a:p>
        </p:txBody>
      </p:sp>
    </p:spTree>
    <p:extLst>
      <p:ext uri="{BB962C8B-B14F-4D97-AF65-F5344CB8AC3E}">
        <p14:creationId xmlns:p14="http://schemas.microsoft.com/office/powerpoint/2010/main" val="293218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9517-7754-46E4-81B1-C75B6F9D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Real-world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F969-A766-4959-86C8-6FF2EF14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 the book, it introduces three types of data that will be used to predict outputs.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Wage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Stock Market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Gene Expression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(Information about these three data types will introduce in next few slides)</a:t>
            </a:r>
          </a:p>
        </p:txBody>
      </p:sp>
    </p:spTree>
    <p:extLst>
      <p:ext uri="{BB962C8B-B14F-4D97-AF65-F5344CB8AC3E}">
        <p14:creationId xmlns:p14="http://schemas.microsoft.com/office/powerpoint/2010/main" val="289823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692DA-3DDF-4E45-A3B9-12F5C1DE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86" y="276846"/>
            <a:ext cx="8015416" cy="906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Wage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DBD49-7913-48D6-A2EB-F17E080E506C}"/>
              </a:ext>
            </a:extLst>
          </p:cNvPr>
          <p:cNvSpPr txBox="1"/>
          <p:nvPr/>
        </p:nvSpPr>
        <p:spPr>
          <a:xfrm>
            <a:off x="572544" y="1108025"/>
            <a:ext cx="75438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Wage Data contains data of a topic and relations to other subjects.</a:t>
            </a:r>
          </a:p>
          <a:p>
            <a:endParaRPr lang="en-US" sz="2800" dirty="0"/>
          </a:p>
          <a:p>
            <a:r>
              <a:rPr lang="en-US" sz="2400" dirty="0"/>
              <a:t>Example: A collection of data that contains the topic of the amount of wage related to the subjects like Age, Year, and Education level.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Regression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Involves predicting a continuous or quantitative output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Just a single criterion is </a:t>
            </a:r>
            <a:r>
              <a:rPr lang="en-US" sz="2400" b="1" dirty="0"/>
              <a:t>Unlikely</a:t>
            </a:r>
            <a:r>
              <a:rPr lang="en-US" sz="2400" dirty="0"/>
              <a:t> to provide an accurate prediction of the topic</a:t>
            </a:r>
          </a:p>
        </p:txBody>
      </p:sp>
    </p:spTree>
    <p:extLst>
      <p:ext uri="{BB962C8B-B14F-4D97-AF65-F5344CB8AC3E}">
        <p14:creationId xmlns:p14="http://schemas.microsoft.com/office/powerpoint/2010/main" val="22309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066-EDFC-49A1-A18B-0887B1E9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1365"/>
            <a:ext cx="8534400" cy="1106160"/>
          </a:xfrm>
        </p:spPr>
        <p:txBody>
          <a:bodyPr/>
          <a:lstStyle/>
          <a:p>
            <a:r>
              <a:rPr lang="en-US" dirty="0"/>
              <a:t>Stock market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78C9-5A90-4DD5-9F5E-D33255DE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526"/>
            <a:ext cx="8534400" cy="4318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Stock market data contains data for predicting the probability of a non-numerical value.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Example: The goal is to predict whether the index will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increase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decrease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on a given day using the percentage changes in the index from the past 5 days.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 may understand the type of customers is similar to each other by grouping individuals accordingly to their characteristics. This is known as a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clustering problem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54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800D25-BD81-4DFA-A3C0-A7009077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71" y="4248435"/>
            <a:ext cx="2825107" cy="2144127"/>
          </a:xfrm>
        </p:spPr>
        <p:txBody>
          <a:bodyPr>
            <a:normAutofit/>
          </a:bodyPr>
          <a:lstStyle/>
          <a:p>
            <a:r>
              <a:rPr lang="en-US" dirty="0"/>
              <a:t>Gene Expression data</a:t>
            </a:r>
          </a:p>
        </p:txBody>
      </p:sp>
      <p:pic>
        <p:nvPicPr>
          <p:cNvPr id="25" name="Graphic 24" descr="DNA">
            <a:extLst>
              <a:ext uri="{FF2B5EF4-FFF2-40B4-BE49-F238E27FC236}">
                <a16:creationId xmlns:a16="http://schemas.microsoft.com/office/drawing/2014/main" id="{7F48D113-61F8-4AAF-AEF8-92D6AB32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8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A96425-0461-43B4-A7C4-6B34320E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254" y="822548"/>
            <a:ext cx="8292476" cy="234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 Expression Data involves situations in which we only observe input variables, with no corresponding output.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91737C-5B00-4286-A98D-74863DD09D8C}"/>
              </a:ext>
            </a:extLst>
          </p:cNvPr>
          <p:cNvSpPr txBox="1"/>
          <p:nvPr/>
        </p:nvSpPr>
        <p:spPr>
          <a:xfrm>
            <a:off x="3405254" y="2993068"/>
            <a:ext cx="5898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EX: NCI60 data set contains 6,830 gene expression measurements for each of 64 cancer cell lines. Instead of predicting a particular output variable, we are interested in determining whether there are groups, or clusters, among the cell lines based on their gene expression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AE6A-8595-4672-98C8-D36EBF6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400051"/>
            <a:ext cx="7705164" cy="827388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History of Statistical Learning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B9E4-0A25-41CD-8CB1-EF457654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416908"/>
            <a:ext cx="7705164" cy="44504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term “Statistical Learning” is fairly new, but many concepts that underlie the field were developed long ago.</a:t>
            </a:r>
          </a:p>
          <a:p>
            <a:pPr marL="0" indent="0">
              <a:buNone/>
            </a:pPr>
            <a:r>
              <a:rPr lang="en-US" sz="2800" dirty="0"/>
              <a:t>Concepts: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Method of least squares</a:t>
            </a:r>
            <a:r>
              <a:rPr lang="en-US" sz="2400" dirty="0"/>
              <a:t>, later know as </a:t>
            </a:r>
            <a:r>
              <a:rPr lang="en-US" sz="2400" i="1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Linear discriminant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Generalized 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Classification and regression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Generalized Additive Models</a:t>
            </a:r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0091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3679-B9C2-4F61-8A49-43259C18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7054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7EBF-5A2A-46D3-9053-8508043A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762"/>
            <a:ext cx="9601200" cy="4351638"/>
          </a:xfrm>
        </p:spPr>
        <p:txBody>
          <a:bodyPr>
            <a:normAutofit/>
          </a:bodyPr>
          <a:lstStyle/>
          <a:p>
            <a:r>
              <a:rPr lang="en-US" sz="2400" dirty="0"/>
              <a:t>19</a:t>
            </a:r>
            <a:r>
              <a:rPr lang="en-US" sz="2400" baseline="30000" dirty="0"/>
              <a:t>th</a:t>
            </a:r>
            <a:r>
              <a:rPr lang="en-US" sz="2400" dirty="0"/>
              <a:t> century, Legendre and Gauss published papers on the </a:t>
            </a:r>
            <a:r>
              <a:rPr lang="en-US" sz="2400" i="1" dirty="0"/>
              <a:t>method of least squares</a:t>
            </a:r>
            <a:r>
              <a:rPr lang="en-US" sz="2400" dirty="0"/>
              <a:t>, which implemented the earliest form of what is now known as </a:t>
            </a:r>
            <a:r>
              <a:rPr lang="en-US" sz="2400" i="1" dirty="0"/>
              <a:t>Linear Regression</a:t>
            </a:r>
            <a:r>
              <a:rPr lang="en-US" sz="2400" dirty="0"/>
              <a:t>.</a:t>
            </a:r>
          </a:p>
          <a:p>
            <a:r>
              <a:rPr lang="en-US" sz="2400" dirty="0"/>
              <a:t>Linear regression is used  for predicting quantitative value, such as an individual’s salary</a:t>
            </a:r>
          </a:p>
          <a:p>
            <a:r>
              <a:rPr lang="en-US" sz="2400" dirty="0"/>
              <a:t>It is really easy to do in Excel.</a:t>
            </a:r>
          </a:p>
          <a:p>
            <a:r>
              <a:rPr lang="en-US" sz="2400" dirty="0"/>
              <a:t>Estimate shows the values used in the equations.</a:t>
            </a:r>
          </a:p>
          <a:p>
            <a:r>
              <a:rPr lang="en-US" sz="2400" dirty="0"/>
              <a:t>The Standard Error column quantifies the uncertainty of the Estimate.</a:t>
            </a:r>
          </a:p>
          <a:p>
            <a:r>
              <a:rPr lang="en-US" sz="2400" dirty="0"/>
              <a:t>A low Standard Error tells me that the Estimate is precise.</a:t>
            </a:r>
          </a:p>
        </p:txBody>
      </p:sp>
    </p:spTree>
    <p:extLst>
      <p:ext uri="{BB962C8B-B14F-4D97-AF65-F5344CB8AC3E}">
        <p14:creationId xmlns:p14="http://schemas.microsoft.com/office/powerpoint/2010/main" val="3421471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1292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Consolas</vt:lpstr>
      <vt:lpstr>Franklin Gothic Book</vt:lpstr>
      <vt:lpstr>Wingdings</vt:lpstr>
      <vt:lpstr>Wingdings 3</vt:lpstr>
      <vt:lpstr>Retrospect</vt:lpstr>
      <vt:lpstr>Slice</vt:lpstr>
      <vt:lpstr>Crop</vt:lpstr>
      <vt:lpstr>An Introduction To Statistical Learning with Applications in R Chapter 1</vt:lpstr>
      <vt:lpstr>Introduction</vt:lpstr>
      <vt:lpstr>Two Classes of Tools</vt:lpstr>
      <vt:lpstr>Three Real-world Data</vt:lpstr>
      <vt:lpstr>Wage data</vt:lpstr>
      <vt:lpstr>Stock market data</vt:lpstr>
      <vt:lpstr>Gene Expression data</vt:lpstr>
      <vt:lpstr>Brief History of Statistical Learning </vt:lpstr>
      <vt:lpstr>Linear Regression</vt:lpstr>
      <vt:lpstr>Linear discriminant analysis</vt:lpstr>
      <vt:lpstr>Logistic Regression</vt:lpstr>
      <vt:lpstr>Generalized Linear Models</vt:lpstr>
      <vt:lpstr>Example of Generalized Linear Models</vt:lpstr>
      <vt:lpstr>Classification and Regression Trees</vt:lpstr>
      <vt:lpstr>Classification Trees</vt:lpstr>
      <vt:lpstr>Regression Trees</vt:lpstr>
      <vt:lpstr>Generalized Additive Models</vt:lpstr>
      <vt:lpstr>Notation and Simple Matrix Algebra</vt:lpstr>
      <vt:lpstr>Matrix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 Learning with Applications in R Chapter 1</dc:title>
  <dc:creator>Chapman TSE</dc:creator>
  <cp:lastModifiedBy>Chapman TSE</cp:lastModifiedBy>
  <cp:revision>2</cp:revision>
  <dcterms:created xsi:type="dcterms:W3CDTF">2020-02-23T23:15:35Z</dcterms:created>
  <dcterms:modified xsi:type="dcterms:W3CDTF">2020-03-02T03:47:38Z</dcterms:modified>
</cp:coreProperties>
</file>