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46" d="100"/>
          <a:sy n="46" d="100"/>
        </p:scale>
        <p:origin x="159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921A-6107-4D45-B274-F43050375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73FF0-F691-451E-B37D-BCBAB186E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8C5A-625A-400E-A421-F0CDB40F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1559-30D1-4B46-9C80-4A25E038A85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DDA6-685D-41A9-A926-9DEA54F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BD6D4-9E51-4B4D-8DAE-3E3B1279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458B-31E3-4190-9918-C43744D8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4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FBDF-4CCC-4B7A-A207-308AD1EE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FF20D-06E0-4DDD-8D51-53792A9AF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7BFE3-D27A-44FD-906A-535ED9DB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1559-30D1-4B46-9C80-4A25E038A85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923D-1219-424E-A350-2DEB7277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5FF0-FDCD-4BA4-A584-EAE5D69C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458B-31E3-4190-9918-C43744D8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2408D-7563-49D9-B0F8-ED01634F2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AF5A8-B0AC-4593-B670-1061F8698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B20B-3711-44CD-9469-17A9A81D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1559-30D1-4B46-9C80-4A25E038A85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E29F4-5077-4C18-82B6-8835893E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BD917-75AA-4C92-994B-7DFEF2A4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458B-31E3-4190-9918-C43744D8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0228-60D5-40DA-9D1C-9049C882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E05-98DC-4340-9EF5-32E7A3A4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F760-09F8-4152-908E-A35E6DDE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1559-30D1-4B46-9C80-4A25E038A85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8689-F54D-4483-B70D-76B4339C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46A08-D649-4374-90FE-876A3A72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458B-31E3-4190-9918-C43744D8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D07F-C46D-4DC1-938A-5D3218DA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0B715-73EB-4E01-8486-B641C8C16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D326-2DEF-496A-A3CA-B3C87C5A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1559-30D1-4B46-9C80-4A25E038A85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2E37-6E7C-4A80-A3C6-535BA72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23E5-60F4-4422-BEAE-1AFB206B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458B-31E3-4190-9918-C43744D8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1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BA31-8758-4813-8EC1-350DFAB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F1AD-D575-4476-BE75-2BDC444F5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4284C-70FD-44FD-AAB4-56B95D168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2C03B-8E4F-46AD-864B-A3C7C954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1559-30D1-4B46-9C80-4A25E038A85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A2087-E944-42D1-84D0-EB8BC4FD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C9B7C-3FC9-440D-A647-070BDBC5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458B-31E3-4190-9918-C43744D8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8336-E3BB-47E5-81F8-786FA8EA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8C2F-1F1C-4697-ADD3-75D866DA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68628-2ECE-44CB-8DD6-D21DAA9F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B7694-A0A3-4684-AA68-0367778F9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2E722-942C-4B8B-9B30-217F6D2B8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FB408-22CB-4C4C-A168-1ECB684B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1559-30D1-4B46-9C80-4A25E038A85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2A3FE-DA27-4513-8AF7-6C3EDEC0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D4A48-9C72-4296-BAD8-0B0EA758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458B-31E3-4190-9918-C43744D8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1EE5-5CE2-40B3-B901-B8154645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CC1A5-6109-4EA1-B155-9CDC2885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1559-30D1-4B46-9C80-4A25E038A85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2F68-9D72-491F-A246-7D1E8A5F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B795B-5359-4D74-BAA1-F6C65C23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458B-31E3-4190-9918-C43744D8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78A74-07E6-4D7C-8A8F-718B4794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1559-30D1-4B46-9C80-4A25E038A85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34FFF-484F-47FC-A5A5-9C340325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AECE2-55CD-42CF-A763-D1903DF2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458B-31E3-4190-9918-C43744D8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E0E9-E868-452C-9929-3F2B7DFD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40AD-83E7-47CB-94AE-BDA2976B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0B0D0-5FBC-4224-B9FA-34EC5F2B8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4296-7985-49D1-A661-0AF40EFD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1559-30D1-4B46-9C80-4A25E038A85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086D-FCB0-403F-B7F5-F94A1841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A04C1-D0D9-4317-B294-F81A1E3D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458B-31E3-4190-9918-C43744D8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5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11F7-E1B9-4646-AAF6-4431062F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35C56-678F-4FA8-A9AE-6ADFFA5A1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B8973-C923-48B4-A70F-685C09940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9DC42-7BD9-42F2-8A30-6B3965FD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1559-30D1-4B46-9C80-4A25E038A85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3B39F-D763-4CCF-ACDF-8FF822F8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C850-4B21-4641-B523-7D5CE0E9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458B-31E3-4190-9918-C43744D8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9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1C453-00B4-430F-AF0F-2CD517D8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F85B0-6C42-498E-9D9F-E1975C74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79F8-55C2-471B-8536-AE87DCEC6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1559-30D1-4B46-9C80-4A25E038A858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5907-E67C-4B08-818E-A53B7D824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214D-B2BC-4A9F-B54D-19D5EF897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458B-31E3-4190-9918-C43744D8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0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6F30-4C94-4648-B14D-5C20498D7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25E7B-03D3-4D2C-8337-8BD17F955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2F05-2EB0-4638-B374-7056C761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Fundamental Quantities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BEC235-8547-4A69-9F91-82038C1F7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Expected test MSE: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Variance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Squared Bias of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 of the error term </a:t>
                </a:r>
                <a:r>
                  <a:rPr lang="el-GR" dirty="0"/>
                  <a:t>ϵ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BEC235-8547-4A69-9F91-82038C1F7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214CEED-7B77-400F-B366-8188418D6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65" y="2345003"/>
            <a:ext cx="9866669" cy="9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2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9F94-F55B-49D9-AA4A-76597EC2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B9F0E-17FA-401A-8B0A-D77C7D65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measures how far a set of random variables are spread out from their mean.</a:t>
            </a:r>
          </a:p>
          <a:p>
            <a:r>
              <a:rPr lang="en-US" dirty="0"/>
              <a:t>You can expect that a high variance means that your estimated function varies a lot depending on the data set that you give.</a:t>
            </a:r>
          </a:p>
          <a:p>
            <a:r>
              <a:rPr lang="en-US" dirty="0"/>
              <a:t>Variance equation: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A572C56-D86E-443F-8912-9C2F2662A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3692621"/>
            <a:ext cx="5562984" cy="10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D310-866A-47AD-AFCA-8E3C7057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0B59-F263-42B8-B663-C0194301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the expected value of the results differs from the true underlying quantitative parameter being estimated.</a:t>
            </a:r>
          </a:p>
          <a:p>
            <a:r>
              <a:rPr lang="en-US" dirty="0"/>
              <a:t>Bias of an estimator is the difference between this estimator’s expected value and the true value of the parameter being estimated.</a:t>
            </a:r>
          </a:p>
          <a:p>
            <a:r>
              <a:rPr lang="en-US" dirty="0"/>
              <a:t>To find the bias of a function:</a:t>
            </a:r>
          </a:p>
          <a:p>
            <a:pPr marL="514350" indent="-514350">
              <a:buAutoNum type="arabicPeriod"/>
            </a:pPr>
            <a:r>
              <a:rPr lang="en-US" dirty="0"/>
              <a:t>perform many estimates</a:t>
            </a:r>
          </a:p>
          <a:p>
            <a:pPr marL="514350" indent="-514350">
              <a:buAutoNum type="arabicPeriod"/>
            </a:pPr>
            <a:r>
              <a:rPr lang="en-US" dirty="0"/>
              <a:t>add up the errors in each estimate compared to the real value. </a:t>
            </a:r>
          </a:p>
          <a:p>
            <a:pPr marL="514350" indent="-514350">
              <a:buAutoNum type="arabicPeriod"/>
            </a:pPr>
            <a:r>
              <a:rPr lang="en-US" dirty="0"/>
              <a:t>dividing by the number of estimates gives the bias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57239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3509-7081-46D0-BB31-982656A4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Visual of Bias and Variance</a:t>
            </a:r>
          </a:p>
        </p:txBody>
      </p:sp>
      <p:pic>
        <p:nvPicPr>
          <p:cNvPr id="5" name="Content Placeholder 4" descr="A picture containing drawing, device&#10;&#10;Description automatically generated">
            <a:extLst>
              <a:ext uri="{FF2B5EF4-FFF2-40B4-BE49-F238E27FC236}">
                <a16:creationId xmlns:a16="http://schemas.microsoft.com/office/drawing/2014/main" id="{B63695E6-0409-4388-838B-F3FB1BFE9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257" y="1690688"/>
            <a:ext cx="4467258" cy="4286281"/>
          </a:xfrm>
        </p:spPr>
      </p:pic>
    </p:spTree>
    <p:extLst>
      <p:ext uri="{BB962C8B-B14F-4D97-AF65-F5344CB8AC3E}">
        <p14:creationId xmlns:p14="http://schemas.microsoft.com/office/powerpoint/2010/main" val="95332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C0E3-E0B8-46C8-8B4D-BD7EE327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DBA08-0356-4682-8F44-1206F01B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increasing the complexity of the function, the bias of the function decrease while variance increase.</a:t>
            </a:r>
          </a:p>
          <a:p>
            <a:r>
              <a:rPr lang="en-US" dirty="0"/>
              <a:t>Bias and Variance are inversely proportional to each other.</a:t>
            </a:r>
          </a:p>
          <a:p>
            <a:r>
              <a:rPr lang="en-US" dirty="0"/>
              <a:t>Cannot decrease both of them.</a:t>
            </a:r>
          </a:p>
          <a:p>
            <a:r>
              <a:rPr lang="en-US" dirty="0"/>
              <a:t>This is the basic for bias-variance trade-off.</a:t>
            </a:r>
          </a:p>
        </p:txBody>
      </p:sp>
    </p:spTree>
    <p:extLst>
      <p:ext uri="{BB962C8B-B14F-4D97-AF65-F5344CB8AC3E}">
        <p14:creationId xmlns:p14="http://schemas.microsoft.com/office/powerpoint/2010/main" val="202431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6FAB-8F08-423C-8FAD-2145BC5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2C82A059-5898-41E1-BA2B-439D9470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2" y="1690688"/>
            <a:ext cx="10771195" cy="21429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CD7FE-0E3D-47A0-9714-66F406BB54BB}"/>
              </a:ext>
            </a:extLst>
          </p:cNvPr>
          <p:cNvSpPr txBox="1"/>
          <p:nvPr/>
        </p:nvSpPr>
        <p:spPr>
          <a:xfrm>
            <a:off x="710402" y="4144617"/>
            <a:ext cx="10771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The above figure shows different polynomial regression for the sine curve.</a:t>
            </a:r>
          </a:p>
        </p:txBody>
      </p:sp>
    </p:spTree>
    <p:extLst>
      <p:ext uri="{BB962C8B-B14F-4D97-AF65-F5344CB8AC3E}">
        <p14:creationId xmlns:p14="http://schemas.microsoft.com/office/powerpoint/2010/main" val="250059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1955833-04B7-419B-AE47-16822DF42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" r="1" b="3346"/>
          <a:stretch/>
        </p:blipFill>
        <p:spPr>
          <a:xfrm>
            <a:off x="643467" y="643467"/>
            <a:ext cx="1090506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F17C-BCCB-4C91-BFD7-FDB85F0A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DD137-7E6E-4710-8245-5BE5A4829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64" y="67911"/>
            <a:ext cx="9296400" cy="6800480"/>
          </a:xfrm>
        </p:spPr>
      </p:pic>
    </p:spTree>
    <p:extLst>
      <p:ext uri="{BB962C8B-B14F-4D97-AF65-F5344CB8AC3E}">
        <p14:creationId xmlns:p14="http://schemas.microsoft.com/office/powerpoint/2010/main" val="27161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215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Bias-Variance Trade-Off</vt:lpstr>
      <vt:lpstr>Three Fundamental Quantities </vt:lpstr>
      <vt:lpstr>Variance</vt:lpstr>
      <vt:lpstr>Bias</vt:lpstr>
      <vt:lpstr>Graphic Visual of Bias and Variance</vt:lpstr>
      <vt:lpstr>Trade-Off</vt:lpstr>
      <vt:lpstr>Examples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Bias-Variance Trade-Off</dc:title>
  <dc:creator>Chapman TSE</dc:creator>
  <cp:lastModifiedBy>Chapman TSE</cp:lastModifiedBy>
  <cp:revision>2</cp:revision>
  <dcterms:created xsi:type="dcterms:W3CDTF">2020-04-13T03:07:00Z</dcterms:created>
  <dcterms:modified xsi:type="dcterms:W3CDTF">2020-04-13T08:18:11Z</dcterms:modified>
</cp:coreProperties>
</file>