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71" r:id="rId13"/>
    <p:sldId id="272" r:id="rId14"/>
    <p:sldId id="267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48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F577-B31A-4C71-86AD-822A7D862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59FD4-1A0A-4B1E-8AF5-E4C0C4FA0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B4EE6-8EF4-47FA-B13D-29EC9C2E0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4124-E866-4375-9145-E8A11FFC9FD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8F50B-F3A4-47E7-B83B-3DED3FBC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A0869-30DC-49ED-B796-4BA6DB07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9D5D-6446-449A-856C-B4F065AE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1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0F05-FD91-4EF9-857D-6793F0BE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FB774-D344-4397-B9A6-115316411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3F926-B742-408B-88B4-EE622887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4124-E866-4375-9145-E8A11FFC9FD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B256A-A2C3-47D9-B693-A67660AD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203A2-8DA6-4048-9904-4FAF1F1A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9D5D-6446-449A-856C-B4F065AE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192F06-74FE-41CD-B3A3-032C1F4F0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0E7F2-2BD2-44EA-899C-B9925B108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9E2A4-FB4A-4699-B17A-067D75F9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4124-E866-4375-9145-E8A11FFC9FD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52AD5-F735-47A1-BE8D-039804BF7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DFEC0-7C7D-441C-B633-A56DD07B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9D5D-6446-449A-856C-B4F065AE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5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1E0E3-7B8B-445F-A675-57FDE046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CD750-0E70-40F1-96F8-CE9E7FF96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E6F7F-5373-4F70-943C-6DDB1017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4124-E866-4375-9145-E8A11FFC9FD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AD8E5-35FF-4EE8-8CB9-A9EB0F9D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2B581-06B9-4F22-AA70-1F399682A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9D5D-6446-449A-856C-B4F065AE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6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49A6-DBB4-447F-B0E4-7AE818E75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E0B25-E7B2-4BA7-A8F0-D0DC78594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957B1-C8E4-4BB4-B716-C58922F68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4124-E866-4375-9145-E8A11FFC9FD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D90A0-909E-4350-A24C-D5633B8D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1A2ED-A150-4518-8A1B-DC652492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9D5D-6446-449A-856C-B4F065AE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4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ED9C-B209-4C28-A4A0-70001DB7A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E768-3F16-4F3A-BE05-807F3B7EA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9FFBC-A5A9-4356-B3B5-273FC2E11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71568-2E80-4639-B5EB-ADD098D5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4124-E866-4375-9145-E8A11FFC9FD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3949B-2BE3-48C5-980A-84C84791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61AAB-5FE6-48C6-B1A6-D4E271FB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9D5D-6446-449A-856C-B4F065AE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14A82-2545-4D26-B58C-067496677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63767-DB43-43BF-B39B-461C2B935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8CD36-AFF0-4E3F-BDB2-E572583E5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C925B-342C-4814-8F19-A2C4F27B2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64D85-FE1F-431F-A6FC-DDD2097CC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A7B5B2-EF23-4AFD-B968-53E45D75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4124-E866-4375-9145-E8A11FFC9FD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E54209-7A0F-473A-AE8A-07BA0F52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ADDDA-712E-40AA-B5CE-B4F3C6D8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9D5D-6446-449A-856C-B4F065AE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1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26AE-9EAA-40CE-A8D4-7412061D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FC723-001E-4BAA-BCEF-5B88F9A1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4124-E866-4375-9145-E8A11FFC9FD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819D9-CB32-4258-8B25-3C331C56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92B5F-137E-457A-BA26-6D1D1196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9D5D-6446-449A-856C-B4F065AE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8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1466A-9377-4321-BF56-653A17BA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4124-E866-4375-9145-E8A11FFC9FD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1D880-DCFE-4207-994A-84396B2E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AFF59-174C-4C5A-A7D0-597DA962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9D5D-6446-449A-856C-B4F065AE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8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7393-46B8-4611-AE60-998F0D106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1B9A5-8B97-4AC2-B9D1-315335CA8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5EB20-9AAB-4020-BC83-9AECBB2F7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20DB3-3732-4A1C-A456-4E245DEA6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4124-E866-4375-9145-E8A11FFC9FD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4723E-34B1-43BF-A032-512E41900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4A873-7289-46FE-9694-AE42E41E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9D5D-6446-449A-856C-B4F065AE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9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96E9-74F8-4C09-A3FA-C1F63C18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241A29-8FC3-464D-8127-592C489AA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2360E-C4EE-44AC-A72D-F1FAD0FC8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DD24F-7EFB-47C3-A57F-CDA11A6E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4124-E866-4375-9145-E8A11FFC9FD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A51C6-317A-4C75-9125-D412873E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7F9CC-D6BD-4E9E-85B2-7DB9753F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9D5D-6446-449A-856C-B4F065AE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1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A589DA-9C4E-4999-8AD0-80E534F9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A8DAD-9E62-419A-9B03-CC9D2C0AF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385AD-95DA-464D-A17C-0074EDFDE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14124-E866-4375-9145-E8A11FFC9FD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6AA9B-DEA5-40F2-BADA-776AF1689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47AB4-65F9-4C0C-A73B-AF01DB0B0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09D5D-6446-449A-856C-B4F065AE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7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C964-FD38-4D87-99DE-3FAB65F8B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1C38A-4B4F-4E18-B662-03171EAF52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62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D8D7DB-4011-4C66-82A5-6542EFD51E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accurate is the sample mean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as an estimate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be?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D8D7DB-4011-4C66-82A5-6542EFD5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17018A-8A21-46E9-BC37-00456A9E4A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far off will a single estimate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be?</a:t>
                </a:r>
              </a:p>
              <a:p>
                <a:r>
                  <a:rPr lang="en-US" dirty="0"/>
                  <a:t>Standard error: </a:t>
                </a:r>
                <a14:m>
                  <m:oMath xmlns:m="http://schemas.openxmlformats.org/officeDocument/2006/math">
                    <m:r>
                      <a:rPr lang="x-IV_mathan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x-IV_matha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x-IV_mathan">
                        <a:latin typeface="Cambria Math" panose="02040503050406030204" pitchFamily="18" charset="0"/>
                      </a:rPr>
                      <m:t>=</m:t>
                    </m:r>
                    <m:r>
                      <a:rPr lang="x-IV_mathan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x-IV_matha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>
                            <a:latin typeface="Cambria Math" panose="02040503050406030204" pitchFamily="18" charset="0"/>
                          </a:rPr>
                          <m:t>𝑆𝐸</m:t>
                        </m:r>
                        <m:r>
                          <a:rPr lang="x-IV_mathan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x-IV_matha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x-IV_matha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x-IV_matha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x-IV_mathan">
                        <a:latin typeface="Cambria Math" panose="02040503050406030204" pitchFamily="18" charset="0"/>
                      </a:rPr>
                      <m:t>=</m:t>
                    </m:r>
                    <m:r>
                      <a:rPr lang="x-IV_mathan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x-IV_matha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x-IV_matha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x-IV_mathan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x-IV_matha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x-IV_mathan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the variation of the error term.</a:t>
                </a:r>
              </a:p>
              <a:p>
                <a:r>
                  <a:rPr lang="en-US" dirty="0"/>
                  <a:t>Tells the average amount that this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differ from the actual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similar vein: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17018A-8A21-46E9-BC37-00456A9E4A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171D904-FE9C-42E0-A339-F128D1ACA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42" y="5111807"/>
            <a:ext cx="9561633" cy="106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41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37D0-CE98-4525-B139-EF931038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B181D-F6AF-4334-8964-C76778D249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Residual standard error: RSE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Define a range of values that will contain the true unknown value of the parameter.</a:t>
                </a:r>
              </a:p>
              <a:p>
                <a:r>
                  <a:rPr lang="en-US" dirty="0"/>
                  <a:t>95% confidence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IV_matha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x-IV_matha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x-IV_matha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IV_matha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x-IV_matha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x-IV_matha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x-IV_mathan">
                        <a:latin typeface="Cambria Math" panose="02040503050406030204" pitchFamily="18" charset="0"/>
                      </a:rPr>
                      <m:t>±2∙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x-IV_matha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x-IV_matha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x-IV_matha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x-IV_matha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factor 2 may vary slightly based on the number of observations in the linear regression.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B181D-F6AF-4334-8964-C76778D249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840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713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5F634-E25A-46E8-A6B7-2FE589FB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D0496D-5B6D-4105-A525-CCF89B29A4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Two type of hypothesis for testing the coefficient</a:t>
                </a:r>
              </a:p>
              <a:p>
                <a:pPr lvl="1"/>
                <a:r>
                  <a:rPr lang="en-US" dirty="0"/>
                  <a:t>Null Hypothesis: there is no relationship between X and Y</a:t>
                </a:r>
              </a:p>
              <a:p>
                <a:pPr lvl="1"/>
                <a:r>
                  <a:rPr lang="en-US" dirty="0"/>
                  <a:t>Alternative Hypothesis: There is some relationship between X and Y</a:t>
                </a:r>
              </a:p>
              <a:p>
                <a:r>
                  <a:rPr lang="en-US" dirty="0"/>
                  <a:t>Test how far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from 0.</a:t>
                </a:r>
              </a:p>
              <a:p>
                <a:r>
                  <a:rPr lang="en-US" dirty="0"/>
                  <a:t>If SE(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 is small, then small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will provide strong evidence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If SE(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 is large,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must be large in absolute value in order to reject the null hypothesis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D0496D-5B6D-4105-A525-CCF89B29A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73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E69B-9F7B-46B1-8802-B9C34CC29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D2C557-29F1-4663-8A56-7E9504376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Measure the number of standard deviation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away from 0: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T-statistic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D2C557-29F1-4663-8A56-7E9504376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338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7576-7885-4CE9-9AE2-5836E96A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426E6-4E2C-4243-80F2-F43592E35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probability distribution that is used to estimate population parameters</a:t>
            </a:r>
          </a:p>
          <a:p>
            <a:r>
              <a:rPr lang="en-US" dirty="0"/>
              <a:t>when the sample size is small or the population variance is unknown.</a:t>
            </a:r>
          </a:p>
          <a:p>
            <a:r>
              <a:rPr lang="en-US" dirty="0"/>
              <a:t>If there really is no relationship between X and Y, then expect that will have a t-distribution with n - 2 degrees of freedom</a:t>
            </a:r>
          </a:p>
        </p:txBody>
      </p:sp>
    </p:spTree>
    <p:extLst>
      <p:ext uri="{BB962C8B-B14F-4D97-AF65-F5344CB8AC3E}">
        <p14:creationId xmlns:p14="http://schemas.microsoft.com/office/powerpoint/2010/main" val="1276381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09D67-D784-41E7-AD95-262D1BE8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1797C7-81ED-47FE-9E17-21C91BC3CE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Compute the probability of observing any value equal to |t| or large,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probability is called p-value</a:t>
                </a:r>
              </a:p>
              <a:p>
                <a:r>
                  <a:rPr lang="en-US" dirty="0"/>
                  <a:t>In the absence of any real association between the predictor and the response:</a:t>
                </a:r>
              </a:p>
              <a:p>
                <a:pPr lvl="1"/>
                <a:r>
                  <a:rPr lang="en-US" dirty="0"/>
                  <a:t>Small p-value indicates that it is unlikely to observe such a substantial association between the predictor and the response due to chance.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1797C7-81ED-47FE-9E17-21C91BC3CE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628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7648-0F34-415C-85BF-FDF73FE20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D1749-EA2A-49AC-9C3A-761D55026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p-value is small enough, we can infer that there is an association between the predictor and the response.</a:t>
            </a:r>
          </a:p>
          <a:p>
            <a:r>
              <a:rPr lang="en-US" dirty="0"/>
              <a:t>Therefore, rejects Null hypothesis, because there is a relationship between X and Y.</a:t>
            </a:r>
          </a:p>
          <a:p>
            <a:r>
              <a:rPr lang="en-US" dirty="0"/>
              <a:t>Typically, p-value cutoffs for rejecting null hypothesis is 1%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60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01624-18F1-4FCB-A9D5-D8FD2EDD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11625-B8BA-4F6E-A482-78E9947ECF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Coefficients are very large relative to their standard errors. This cause the t-statistic are also large.</a:t>
                </a:r>
              </a:p>
              <a:p>
                <a:r>
                  <a:rPr lang="en-US" dirty="0"/>
                  <a:t>The probabilities of seeing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0 is virtually zero.</a:t>
                </a:r>
              </a:p>
              <a:p>
                <a:r>
                  <a:rPr lang="en-US" dirty="0"/>
                  <a:t>Conclusion: According to the t-statistic calculation and the corresponding p-value. It shows that the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0 is less than 0.0001. Therefore, it rejects the Null hypothesis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11625-B8BA-4F6E-A482-78E9947ECF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ell phone on a table&#10;&#10;Description automatically generated">
            <a:extLst>
              <a:ext uri="{FF2B5EF4-FFF2-40B4-BE49-F238E27FC236}">
                <a16:creationId xmlns:a16="http://schemas.microsoft.com/office/drawing/2014/main" id="{41D4E082-4914-4B93-9C67-C895C518B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37" y="234364"/>
            <a:ext cx="10515600" cy="164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6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D6A0-9BE3-412A-AD37-30A70E551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Information about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91203-048F-4D51-B65F-2C4BEADF9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 method</a:t>
            </a:r>
          </a:p>
          <a:p>
            <a:r>
              <a:rPr lang="en-US" dirty="0"/>
              <a:t>Predicting a quantitative response</a:t>
            </a:r>
          </a:p>
          <a:p>
            <a:r>
              <a:rPr lang="en-US" dirty="0"/>
              <a:t>Widely used statistical learning method</a:t>
            </a:r>
          </a:p>
          <a:p>
            <a:r>
              <a:rPr lang="en-US" dirty="0"/>
              <a:t>Serves as a good jump-off point for newer approaches.</a:t>
            </a:r>
          </a:p>
        </p:txBody>
      </p:sp>
    </p:spTree>
    <p:extLst>
      <p:ext uri="{BB962C8B-B14F-4D97-AF65-F5344CB8AC3E}">
        <p14:creationId xmlns:p14="http://schemas.microsoft.com/office/powerpoint/2010/main" val="318382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1BFA-4333-4096-B60D-08C7CA5E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Linear regression?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D290-23D1-4D69-AA02-97A4A8454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Advertising </a:t>
            </a:r>
            <a:r>
              <a:rPr lang="en-US" dirty="0"/>
              <a:t>data from Chapter 2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Goal: suggest a market plan that will result in high product sales.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9C43EAD-4E27-4676-8CFB-E9FE9FD8F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42" y="2246922"/>
            <a:ext cx="7589865" cy="339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3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DA3C5-1B34-4AB1-82A1-1A800413B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Questions we seek to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6A79F-A1F2-416E-AB74-DB0E6F433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Is there a relationship between advertising budget and sales?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strong is the relationship between advertising budget and sales?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media contribute to sales?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accurately can we estimate the effect of each medium on sales?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accurately can we predict future sales?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the relationship linear?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there synergy among the advertising media?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0C1E-FBCA-488D-972A-719C9C3F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Simple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B20EFA-3580-4D93-A0EB-AE8DE7C59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Predicting a quantitative response Y on the basis of a single predictor variable X.</a:t>
                </a:r>
              </a:p>
              <a:p>
                <a:r>
                  <a:rPr lang="en-US" dirty="0"/>
                  <a:t>Assumes that there is approximately a linear relationship between X and Y.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Unknown constants: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represents the intercept.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represents the slope.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are known as model parameters.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B20EFA-3580-4D93-A0EB-AE8DE7C59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19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73AB-8C5D-4B4B-9482-81B5738E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559618-1ACD-4E0C-ABBF-114C4E6C86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 the </a:t>
                </a:r>
                <a:r>
                  <a:rPr lang="en-US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Advertising</a:t>
                </a:r>
                <a:r>
                  <a:rPr lang="en-US" dirty="0"/>
                  <a:t>, it consists of the TV advertising budget and product sales in n = 200 different market.</a:t>
                </a:r>
              </a:p>
              <a:p>
                <a:r>
                  <a:rPr lang="en-US" dirty="0"/>
                  <a:t>Goal is to use the training data to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such that the linear model fits the available data,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i="1" dirty="0" err="1"/>
                  <a:t>i</a:t>
                </a:r>
                <a:r>
                  <a:rPr lang="en-US" dirty="0" err="1"/>
                  <a:t>th</a:t>
                </a:r>
                <a:r>
                  <a:rPr lang="en-US" dirty="0"/>
                  <a:t> residual: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Residual sum of squares (RSS)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The least squares approach chooses the parameters to minimize the RSS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559618-1ACD-4E0C-ABBF-114C4E6C8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22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0CEB-4D1E-4F4D-8257-60E4ABDE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EDA2E-8DC4-4BE5-9739-951F4EC7B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a constant and is set at such that the line passes through the coordination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).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are sample means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EDA2E-8DC4-4BE5-9739-951F4EC7B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88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AC07-820D-4F9F-ADE5-5BCA510C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3946F9B-0167-4C7D-AA75-25F5E64C5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6302"/>
            <a:ext cx="9901487" cy="6345396"/>
          </a:xfrm>
        </p:spPr>
      </p:pic>
    </p:spTree>
    <p:extLst>
      <p:ext uri="{BB962C8B-B14F-4D97-AF65-F5344CB8AC3E}">
        <p14:creationId xmlns:p14="http://schemas.microsoft.com/office/powerpoint/2010/main" val="446961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5FD7A-81DB-4573-8A04-F0FB50D60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regression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6F68E0-E3C3-49B7-96C8-D2A28557E5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Concept of using information from a sample to estimate characteristics of a large population.</a:t>
                </a:r>
              </a:p>
              <a:p>
                <a:r>
                  <a:rPr lang="en-US" dirty="0"/>
                  <a:t>Population mean: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property of unbiasedness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6F68E0-E3C3-49B7-96C8-D2A28557E5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r="-1449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1F0E492-D738-42C8-85F6-239DBCB5E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647" y="1206435"/>
            <a:ext cx="6589944" cy="329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5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8328</TotalTime>
  <Words>805</Words>
  <Application>Microsoft Office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Consolas</vt:lpstr>
      <vt:lpstr>Office Theme</vt:lpstr>
      <vt:lpstr>Chapter 3 Linear Regression</vt:lpstr>
      <vt:lpstr>Basic Information about Linear Regression</vt:lpstr>
      <vt:lpstr>How to use Linear regression?</vt:lpstr>
      <vt:lpstr>Important Questions we seek to address</vt:lpstr>
      <vt:lpstr>3.1 Simple Linear Regression</vt:lpstr>
      <vt:lpstr>Estimating the Parameters</vt:lpstr>
      <vt:lpstr>PowerPoint Presentation</vt:lpstr>
      <vt:lpstr>PowerPoint Presentation</vt:lpstr>
      <vt:lpstr>Population regression line</vt:lpstr>
      <vt:lpstr>How accurate is the sample mean μ ̂ as an estimate of μ be?</vt:lpstr>
      <vt:lpstr>Confidence Interval</vt:lpstr>
      <vt:lpstr>Hypothesis testing</vt:lpstr>
      <vt:lpstr>PowerPoint Presentation</vt:lpstr>
      <vt:lpstr>T statistic</vt:lpstr>
      <vt:lpstr>T distribution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Linear Regression</dc:title>
  <dc:creator>Chapman TSE</dc:creator>
  <cp:lastModifiedBy>Cheuk-Hang Tse</cp:lastModifiedBy>
  <cp:revision>58</cp:revision>
  <dcterms:created xsi:type="dcterms:W3CDTF">2020-04-18T20:54:21Z</dcterms:created>
  <dcterms:modified xsi:type="dcterms:W3CDTF">2020-08-27T07:47:39Z</dcterms:modified>
</cp:coreProperties>
</file>