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3DA13-79F5-4A3F-96D9-4E9A16219C44}" v="139" dt="2020-03-02T01:11:32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pman TSE" userId="bf82caa5ecae514f" providerId="LiveId" clId="{2793DA13-79F5-4A3F-96D9-4E9A16219C44}"/>
    <pc:docChg chg="custSel mod addSld delSld modSld">
      <pc:chgData name="Chapman TSE" userId="bf82caa5ecae514f" providerId="LiveId" clId="{2793DA13-79F5-4A3F-96D9-4E9A16219C44}" dt="2020-03-02T01:13:35.930" v="4687" actId="20577"/>
      <pc:docMkLst>
        <pc:docMk/>
      </pc:docMkLst>
      <pc:sldChg chg="modSp">
        <pc:chgData name="Chapman TSE" userId="bf82caa5ecae514f" providerId="LiveId" clId="{2793DA13-79F5-4A3F-96D9-4E9A16219C44}" dt="2020-03-01T21:27:07.482" v="621" actId="20577"/>
        <pc:sldMkLst>
          <pc:docMk/>
          <pc:sldMk cId="1578736230" sldId="275"/>
        </pc:sldMkLst>
        <pc:spChg chg="mod">
          <ac:chgData name="Chapman TSE" userId="bf82caa5ecae514f" providerId="LiveId" clId="{2793DA13-79F5-4A3F-96D9-4E9A16219C44}" dt="2020-03-01T21:27:07.482" v="621" actId="20577"/>
          <ac:spMkLst>
            <pc:docMk/>
            <pc:sldMk cId="1578736230" sldId="275"/>
            <ac:spMk id="3" creationId="{09BEC18C-E62C-49C9-96A6-3A5C4177E059}"/>
          </ac:spMkLst>
        </pc:spChg>
      </pc:sldChg>
      <pc:sldChg chg="modSp add">
        <pc:chgData name="Chapman TSE" userId="bf82caa5ecae514f" providerId="LiveId" clId="{2793DA13-79F5-4A3F-96D9-4E9A16219C44}" dt="2020-03-01T21:44:20.493" v="1221" actId="20577"/>
        <pc:sldMkLst>
          <pc:docMk/>
          <pc:sldMk cId="3911561990" sldId="276"/>
        </pc:sldMkLst>
        <pc:spChg chg="mod">
          <ac:chgData name="Chapman TSE" userId="bf82caa5ecae514f" providerId="LiveId" clId="{2793DA13-79F5-4A3F-96D9-4E9A16219C44}" dt="2020-03-01T21:44:20.493" v="1221" actId="20577"/>
          <ac:spMkLst>
            <pc:docMk/>
            <pc:sldMk cId="3911561990" sldId="276"/>
            <ac:spMk id="3" creationId="{497A49D5-3B4E-4EFA-A8B0-AFCE21C8757C}"/>
          </ac:spMkLst>
        </pc:spChg>
      </pc:sldChg>
      <pc:sldChg chg="delSp modSp add">
        <pc:chgData name="Chapman TSE" userId="bf82caa5ecae514f" providerId="LiveId" clId="{2793DA13-79F5-4A3F-96D9-4E9A16219C44}" dt="2020-03-01T21:52:59.514" v="1932" actId="20577"/>
        <pc:sldMkLst>
          <pc:docMk/>
          <pc:sldMk cId="2725355721" sldId="277"/>
        </pc:sldMkLst>
        <pc:spChg chg="del mod">
          <ac:chgData name="Chapman TSE" userId="bf82caa5ecae514f" providerId="LiveId" clId="{2793DA13-79F5-4A3F-96D9-4E9A16219C44}" dt="2020-03-01T21:44:49.892" v="1224"/>
          <ac:spMkLst>
            <pc:docMk/>
            <pc:sldMk cId="2725355721" sldId="277"/>
            <ac:spMk id="2" creationId="{CF16EB10-F757-43C9-9D8F-E7FCE6802393}"/>
          </ac:spMkLst>
        </pc:spChg>
        <pc:spChg chg="mod">
          <ac:chgData name="Chapman TSE" userId="bf82caa5ecae514f" providerId="LiveId" clId="{2793DA13-79F5-4A3F-96D9-4E9A16219C44}" dt="2020-03-01T21:52:59.514" v="1932" actId="20577"/>
          <ac:spMkLst>
            <pc:docMk/>
            <pc:sldMk cId="2725355721" sldId="277"/>
            <ac:spMk id="3" creationId="{52492953-2CE6-4469-A541-F7BF683D915E}"/>
          </ac:spMkLst>
        </pc:spChg>
      </pc:sldChg>
      <pc:sldChg chg="addSp modSp add mod setBg">
        <pc:chgData name="Chapman TSE" userId="bf82caa5ecae514f" providerId="LiveId" clId="{2793DA13-79F5-4A3F-96D9-4E9A16219C44}" dt="2020-03-01T22:03:42.782" v="2434" actId="20577"/>
        <pc:sldMkLst>
          <pc:docMk/>
          <pc:sldMk cId="2407395675" sldId="278"/>
        </pc:sldMkLst>
        <pc:spChg chg="mod">
          <ac:chgData name="Chapman TSE" userId="bf82caa5ecae514f" providerId="LiveId" clId="{2793DA13-79F5-4A3F-96D9-4E9A16219C44}" dt="2020-03-01T22:02:03.347" v="2236" actId="26606"/>
          <ac:spMkLst>
            <pc:docMk/>
            <pc:sldMk cId="2407395675" sldId="278"/>
            <ac:spMk id="2" creationId="{0E731FDD-ACD6-43CA-A4F6-1294197C3780}"/>
          </ac:spMkLst>
        </pc:spChg>
        <pc:spChg chg="mod">
          <ac:chgData name="Chapman TSE" userId="bf82caa5ecae514f" providerId="LiveId" clId="{2793DA13-79F5-4A3F-96D9-4E9A16219C44}" dt="2020-03-01T22:03:42.782" v="2434" actId="20577"/>
          <ac:spMkLst>
            <pc:docMk/>
            <pc:sldMk cId="2407395675" sldId="278"/>
            <ac:spMk id="3" creationId="{47CA269B-CB90-4FBA-834A-67E59CF08FA0}"/>
          </ac:spMkLst>
        </pc:spChg>
        <pc:spChg chg="add">
          <ac:chgData name="Chapman TSE" userId="bf82caa5ecae514f" providerId="LiveId" clId="{2793DA13-79F5-4A3F-96D9-4E9A16219C44}" dt="2020-03-01T22:02:03.347" v="2236" actId="26606"/>
          <ac:spMkLst>
            <pc:docMk/>
            <pc:sldMk cId="2407395675" sldId="278"/>
            <ac:spMk id="10" creationId="{CEB41C5C-0F34-4DDA-9D7C-5E717F35F60C}"/>
          </ac:spMkLst>
        </pc:spChg>
        <pc:picChg chg="add mod">
          <ac:chgData name="Chapman TSE" userId="bf82caa5ecae514f" providerId="LiveId" clId="{2793DA13-79F5-4A3F-96D9-4E9A16219C44}" dt="2020-03-01T22:02:08.464" v="2238" actId="1076"/>
          <ac:picMkLst>
            <pc:docMk/>
            <pc:sldMk cId="2407395675" sldId="278"/>
            <ac:picMk id="5" creationId="{1057CA63-5958-403B-ACA5-145A38F87668}"/>
          </ac:picMkLst>
        </pc:picChg>
        <pc:cxnChg chg="add">
          <ac:chgData name="Chapman TSE" userId="bf82caa5ecae514f" providerId="LiveId" clId="{2793DA13-79F5-4A3F-96D9-4E9A16219C44}" dt="2020-03-01T22:02:03.347" v="2236" actId="26606"/>
          <ac:cxnSpMkLst>
            <pc:docMk/>
            <pc:sldMk cId="2407395675" sldId="278"/>
            <ac:cxnSpMk id="12" creationId="{57E1E5E6-F385-4E9C-B201-BA5BDE5CAD52}"/>
          </ac:cxnSpMkLst>
        </pc:cxnChg>
      </pc:sldChg>
      <pc:sldChg chg="modSp add">
        <pc:chgData name="Chapman TSE" userId="bf82caa5ecae514f" providerId="LiveId" clId="{2793DA13-79F5-4A3F-96D9-4E9A16219C44}" dt="2020-03-01T22:07:17.352" v="2787" actId="20577"/>
        <pc:sldMkLst>
          <pc:docMk/>
          <pc:sldMk cId="4176577960" sldId="279"/>
        </pc:sldMkLst>
        <pc:spChg chg="mod">
          <ac:chgData name="Chapman TSE" userId="bf82caa5ecae514f" providerId="LiveId" clId="{2793DA13-79F5-4A3F-96D9-4E9A16219C44}" dt="2020-03-01T22:07:17.352" v="2787" actId="20577"/>
          <ac:spMkLst>
            <pc:docMk/>
            <pc:sldMk cId="4176577960" sldId="279"/>
            <ac:spMk id="3" creationId="{A2D046A3-1127-4AC6-A6A4-1B1ED74367EB}"/>
          </ac:spMkLst>
        </pc:spChg>
      </pc:sldChg>
      <pc:sldChg chg="modSp add">
        <pc:chgData name="Chapman TSE" userId="bf82caa5ecae514f" providerId="LiveId" clId="{2793DA13-79F5-4A3F-96D9-4E9A16219C44}" dt="2020-03-01T22:22:44.967" v="3732" actId="27636"/>
        <pc:sldMkLst>
          <pc:docMk/>
          <pc:sldMk cId="1854021411" sldId="280"/>
        </pc:sldMkLst>
        <pc:spChg chg="mod">
          <ac:chgData name="Chapman TSE" userId="bf82caa5ecae514f" providerId="LiveId" clId="{2793DA13-79F5-4A3F-96D9-4E9A16219C44}" dt="2020-03-01T22:09:10.786" v="2826" actId="20577"/>
          <ac:spMkLst>
            <pc:docMk/>
            <pc:sldMk cId="1854021411" sldId="280"/>
            <ac:spMk id="2" creationId="{9D441151-C78A-45DD-ABFE-D5F6D638CBB3}"/>
          </ac:spMkLst>
        </pc:spChg>
        <pc:spChg chg="mod">
          <ac:chgData name="Chapman TSE" userId="bf82caa5ecae514f" providerId="LiveId" clId="{2793DA13-79F5-4A3F-96D9-4E9A16219C44}" dt="2020-03-01T22:22:44.967" v="3732" actId="27636"/>
          <ac:spMkLst>
            <pc:docMk/>
            <pc:sldMk cId="1854021411" sldId="280"/>
            <ac:spMk id="3" creationId="{E8189FBF-229E-46B8-BA72-ACD75315E68B}"/>
          </ac:spMkLst>
        </pc:spChg>
      </pc:sldChg>
      <pc:sldChg chg="modSp add del">
        <pc:chgData name="Chapman TSE" userId="bf82caa5ecae514f" providerId="LiveId" clId="{2793DA13-79F5-4A3F-96D9-4E9A16219C44}" dt="2020-03-01T22:22:50.850" v="3733" actId="2696"/>
        <pc:sldMkLst>
          <pc:docMk/>
          <pc:sldMk cId="2508565857" sldId="281"/>
        </pc:sldMkLst>
        <pc:spChg chg="mod">
          <ac:chgData name="Chapman TSE" userId="bf82caa5ecae514f" providerId="LiveId" clId="{2793DA13-79F5-4A3F-96D9-4E9A16219C44}" dt="2020-03-01T22:22:26.229" v="3729" actId="20577"/>
          <ac:spMkLst>
            <pc:docMk/>
            <pc:sldMk cId="2508565857" sldId="281"/>
            <ac:spMk id="3" creationId="{E72A0059-A5A6-4E12-9B6F-9D2DD447BB72}"/>
          </ac:spMkLst>
        </pc:spChg>
      </pc:sldChg>
      <pc:sldChg chg="modSp add">
        <pc:chgData name="Chapman TSE" userId="bf82caa5ecae514f" providerId="LiveId" clId="{2793DA13-79F5-4A3F-96D9-4E9A16219C44}" dt="2020-03-02T01:10:48.569" v="4357" actId="20577"/>
        <pc:sldMkLst>
          <pc:docMk/>
          <pc:sldMk cId="3922711737" sldId="281"/>
        </pc:sldMkLst>
        <pc:spChg chg="mod">
          <ac:chgData name="Chapman TSE" userId="bf82caa5ecae514f" providerId="LiveId" clId="{2793DA13-79F5-4A3F-96D9-4E9A16219C44}" dt="2020-03-02T01:03:19.888" v="3770" actId="20577"/>
          <ac:spMkLst>
            <pc:docMk/>
            <pc:sldMk cId="3922711737" sldId="281"/>
            <ac:spMk id="2" creationId="{547A11B6-E0BB-4428-B082-EA4F279EBAF9}"/>
          </ac:spMkLst>
        </pc:spChg>
        <pc:spChg chg="mod">
          <ac:chgData name="Chapman TSE" userId="bf82caa5ecae514f" providerId="LiveId" clId="{2793DA13-79F5-4A3F-96D9-4E9A16219C44}" dt="2020-03-02T01:10:48.569" v="4357" actId="20577"/>
          <ac:spMkLst>
            <pc:docMk/>
            <pc:sldMk cId="3922711737" sldId="281"/>
            <ac:spMk id="3" creationId="{7807E53C-146A-4837-A6B4-4836D0C035BC}"/>
          </ac:spMkLst>
        </pc:spChg>
      </pc:sldChg>
      <pc:sldChg chg="modSp add">
        <pc:chgData name="Chapman TSE" userId="bf82caa5ecae514f" providerId="LiveId" clId="{2793DA13-79F5-4A3F-96D9-4E9A16219C44}" dt="2020-03-02T01:13:35.930" v="4687" actId="20577"/>
        <pc:sldMkLst>
          <pc:docMk/>
          <pc:sldMk cId="3758714531" sldId="282"/>
        </pc:sldMkLst>
        <pc:spChg chg="mod">
          <ac:chgData name="Chapman TSE" userId="bf82caa5ecae514f" providerId="LiveId" clId="{2793DA13-79F5-4A3F-96D9-4E9A16219C44}" dt="2020-03-02T01:11:41.099" v="4370" actId="20577"/>
          <ac:spMkLst>
            <pc:docMk/>
            <pc:sldMk cId="3758714531" sldId="282"/>
            <ac:spMk id="2" creationId="{5C912DD6-4E85-4443-930D-9960E5DFBCEE}"/>
          </ac:spMkLst>
        </pc:spChg>
        <pc:spChg chg="mod">
          <ac:chgData name="Chapman TSE" userId="bf82caa5ecae514f" providerId="LiveId" clId="{2793DA13-79F5-4A3F-96D9-4E9A16219C44}" dt="2020-03-02T01:13:35.930" v="4687" actId="20577"/>
          <ac:spMkLst>
            <pc:docMk/>
            <pc:sldMk cId="3758714531" sldId="282"/>
            <ac:spMk id="3" creationId="{F464421A-7A2D-4371-92C2-9DAE6C9BE9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4B18-F4D2-40FE-81F1-E136BEB3F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3DBB1-8821-4864-8D85-71F0DBF3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5146B-4CFE-4957-9DDC-67F16253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64148-03BE-4187-8BCF-1C17F874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FA6C-38B3-4AD3-9EFD-63A1B917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0E9D-BEFA-4888-90C6-FFAD76CE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C9D92-6A3B-49F2-A809-35B2A5E30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1B03F-AB26-4EDE-A224-78FAA648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22597-59D3-40C0-A09C-DA972010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77698-F7E7-4290-ABC8-C8D6B004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CA975-1EE8-4E9A-BF69-8ADDE94EC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D8631-C604-47B0-BF28-490F322C0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E625-6049-47C2-BAD6-B0D8AC74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8DAE-51FD-4B9F-8136-CD0E2BE9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CC11-48AA-4AB5-8462-0F3FD569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6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2641-F484-4F05-9FBE-6DE3A10E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127B-AFBB-42F7-9755-40E15E5F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CCD3-9E37-4A7D-974A-7FDB5E87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B177-5BDE-4890-A177-E21D82A6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D0A37-8EA5-4F0A-B6C1-FE9AA22C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68E3-25B1-439D-99F3-7EE0FA72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83775-742A-471F-A102-2B6DB780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0DE3-62EC-4F33-8199-DF669FF2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F20E-05DF-45F7-A3D8-11480621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E52E8-C491-4CB7-B4C2-9AE7D892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93CD-F9CF-4491-A87B-99A3AC1A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20EE-CC64-47C0-8988-C8AD1BBFF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E4AB-8013-4B90-A102-17FB41A57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E0803-D307-44B3-8118-63CC8D19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69F8E-5A60-4169-8284-589FD319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3C7EA-1D0A-4DEF-A1D6-4D0A6D5F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6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4009-B820-4385-8583-E71E0BCE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9F44-16E9-4682-967B-1F7D6A71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236E5-6818-4626-9250-45FFFA0F8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E5000-DE18-4917-9D7A-35C7A4D28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AC3A7-3A43-412E-A98F-E41B1CB54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83FDF-AE2E-433D-9AAB-A87545A3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D552E-D166-44AF-A2B4-7C555E5C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BE3C0-665F-466B-A36B-E43CF09DB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3D16-C71C-4B25-B549-E7B2078E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2A85-A088-469D-A8B2-D5F6E8E8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4D0D7-AC75-41EC-AF4E-DB34AC8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E27DB-42DF-4A53-8AC8-61CFC644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EF882-B2FA-45A5-9B80-178537D6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28E6B-9F53-4D1C-8571-8793C2E3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BFC-C96D-4CAB-8F0D-275CD38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C2C6-7CAF-4258-9BAC-5D218B00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EBA8-B1AA-4A5F-A769-79800C0D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AB92A-B1C5-498B-BDC6-F2691BC18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2BA1B-860F-445A-935B-B0497897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3778-AD3A-4E18-813B-971C29DD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B1AE0-50BD-4947-956C-38D2CD88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2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0DCE-9A74-4052-8A74-D12F3DF5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9458C-4B15-4AF9-BF50-939D5B9A4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470D7-8C14-41F4-A938-061815B8C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AF084-C04C-4F81-8028-3ABEA96A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E4724-1D17-4887-BD37-B74FAD2E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E656B-075B-4D6C-91A1-040252CA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5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3A12C-BBED-4E34-AE5F-C3A577C2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7026A-958E-4365-AB78-434A305AE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9E204-5EE9-4AA0-A5EE-4D4F0B919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7EBE7-1165-490E-81CC-9521196E839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3D12F-3796-4FC3-BB50-842AED76E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A755-74FB-47CD-8FDA-C8223AAF8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70E50-AEE9-4C73-9161-3A7E77060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5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bf82caa5ecae514f/&#26700;&#38754;/Presentation%20Materials/Chapter%201%20Presentation.ppt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B28B-D169-4BC0-B993-CFA15E64B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10AF4-C806-40CD-A619-19896432B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Cheuk-hang </a:t>
            </a:r>
            <a:r>
              <a:rPr lang="en-US" dirty="0" err="1"/>
              <a:t>Tse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1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7E1D-D726-41B7-A18E-E79A53A2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27F4-0159-4791-BBD9-5D92FDBD2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person seeks to relate the values of homes to input such as crime rate, zoning, distance from a river, air quality, etc.</a:t>
            </a:r>
          </a:p>
          <a:p>
            <a:r>
              <a:rPr lang="en-US" dirty="0"/>
              <a:t>To this problem, there are two variation: Inference and Prediction.</a:t>
            </a:r>
          </a:p>
          <a:p>
            <a:r>
              <a:rPr lang="en-US" dirty="0"/>
              <a:t>A inference problem will looks like: How much extra will a house be worth if it has a view of the river?</a:t>
            </a:r>
          </a:p>
          <a:p>
            <a:r>
              <a:rPr lang="en-US" dirty="0"/>
              <a:t>A prediction problem will looks like: Predicting the value of a home given its characteristic: is the house under or over-valued?</a:t>
            </a:r>
          </a:p>
        </p:txBody>
      </p:sp>
    </p:spTree>
    <p:extLst>
      <p:ext uri="{BB962C8B-B14F-4D97-AF65-F5344CB8AC3E}">
        <p14:creationId xmlns:p14="http://schemas.microsoft.com/office/powerpoint/2010/main" val="235214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4E0E-A796-4571-A1D1-E8CE72B4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estimate </a:t>
            </a:r>
            <a:r>
              <a:rPr lang="en-US" i="1" dirty="0"/>
              <a:t>f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686F-4859-48CC-BEC1-88245228A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to always assume that we have observed a set of n different data point.</a:t>
            </a:r>
          </a:p>
          <a:p>
            <a:r>
              <a:rPr lang="en-US" dirty="0"/>
              <a:t>EX: observed n = 30 data points.</a:t>
            </a:r>
          </a:p>
          <a:p>
            <a:r>
              <a:rPr lang="en-US" dirty="0"/>
              <a:t>These observations are called the </a:t>
            </a:r>
            <a:r>
              <a:rPr lang="en-US" b="1" dirty="0"/>
              <a:t>training data </a:t>
            </a:r>
            <a:r>
              <a:rPr lang="en-US" dirty="0"/>
              <a:t>because we will use these observations to train the method on how to estimate </a:t>
            </a:r>
            <a:r>
              <a:rPr lang="en-US" i="1" dirty="0"/>
              <a:t>f.</a:t>
            </a:r>
          </a:p>
          <a:p>
            <a:r>
              <a:rPr lang="en-US" dirty="0"/>
              <a:t>Let </a:t>
            </a:r>
            <a:r>
              <a:rPr lang="en-US" sz="3200" dirty="0" err="1"/>
              <a:t>x</a:t>
            </a:r>
            <a:r>
              <a:rPr lang="en-US" sz="2000" dirty="0" err="1"/>
              <a:t>ij</a:t>
            </a:r>
            <a:r>
              <a:rPr lang="en-US" dirty="0"/>
              <a:t> represent the value of </a:t>
            </a:r>
            <a:r>
              <a:rPr lang="en-US" dirty="0" err="1"/>
              <a:t>jth</a:t>
            </a:r>
            <a:r>
              <a:rPr lang="en-US" dirty="0"/>
              <a:t> predictor/input for observation I, where 0 &lt; </a:t>
            </a:r>
            <a:r>
              <a:rPr lang="en-US" dirty="0" err="1"/>
              <a:t>i</a:t>
            </a:r>
            <a:r>
              <a:rPr lang="en-US" dirty="0"/>
              <a:t> &lt;= n and 0 &lt; j &lt;= p.</a:t>
            </a:r>
          </a:p>
          <a:p>
            <a:r>
              <a:rPr lang="en-US" dirty="0"/>
              <a:t>Correspondingly, let </a:t>
            </a:r>
            <a:r>
              <a:rPr lang="en-US" sz="3200" dirty="0" err="1"/>
              <a:t>y</a:t>
            </a:r>
            <a:r>
              <a:rPr lang="en-US" sz="2000" dirty="0" err="1"/>
              <a:t>i</a:t>
            </a:r>
            <a:r>
              <a:rPr lang="en-US" dirty="0"/>
              <a:t> represent the response variable for </a:t>
            </a:r>
            <a:r>
              <a:rPr lang="en-US" dirty="0" err="1"/>
              <a:t>ith</a:t>
            </a:r>
            <a:r>
              <a:rPr lang="en-US" dirty="0"/>
              <a:t> observation.</a:t>
            </a:r>
          </a:p>
          <a:p>
            <a:r>
              <a:rPr lang="en-US" dirty="0"/>
              <a:t>Under this situation, the training data consist of { (x1, y1), (x2, y2), … , (</a:t>
            </a:r>
            <a:r>
              <a:rPr lang="en-US" dirty="0" err="1"/>
              <a:t>xn,yn</a:t>
            </a:r>
            <a:r>
              <a:rPr lang="en-US" dirty="0"/>
              <a:t>)} where x</a:t>
            </a:r>
            <a:r>
              <a:rPr lang="en-US" sz="2000" dirty="0"/>
              <a:t>i</a:t>
            </a:r>
            <a:r>
              <a:rPr lang="en-US" dirty="0"/>
              <a:t> = (xi1, xi2, …, </a:t>
            </a:r>
            <a:r>
              <a:rPr lang="en-US" dirty="0" err="1"/>
              <a:t>xip</a:t>
            </a:r>
            <a:r>
              <a:rPr lang="en-US" dirty="0"/>
              <a:t>) T</a:t>
            </a:r>
          </a:p>
          <a:p>
            <a:r>
              <a:rPr lang="en-US" dirty="0"/>
              <a:t>The goal is the find function ^f that input X will output Y.</a:t>
            </a:r>
          </a:p>
          <a:p>
            <a:r>
              <a:rPr lang="en-US" dirty="0"/>
              <a:t>Most statistical learning methods for this task can be characterized as either parametric or non-parametric.</a:t>
            </a:r>
          </a:p>
        </p:txBody>
      </p:sp>
    </p:spTree>
    <p:extLst>
      <p:ext uri="{BB962C8B-B14F-4D97-AF65-F5344CB8AC3E}">
        <p14:creationId xmlns:p14="http://schemas.microsoft.com/office/powerpoint/2010/main" val="316034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BFC0-E6FC-4406-993D-557A2160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DCB9-0865-4491-BC79-7445EF53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Parametric methods involve a two-step model-based approach.</a:t>
            </a:r>
          </a:p>
          <a:p>
            <a:pPr marL="514350" indent="-514350">
              <a:buAutoNum type="arabicPeriod"/>
            </a:pPr>
            <a:r>
              <a:rPr lang="en-US" dirty="0"/>
              <a:t>Make an assumption about the functional form, or shape,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EX: </a:t>
            </a:r>
            <a:r>
              <a:rPr lang="en-US" i="1" dirty="0"/>
              <a:t>f</a:t>
            </a:r>
            <a:r>
              <a:rPr lang="en-US" dirty="0"/>
              <a:t>(X) = β0 + β1 X1 + β2 X2 + … + βp </a:t>
            </a:r>
            <a:r>
              <a:rPr lang="en-US" dirty="0" err="1"/>
              <a:t>Xp</a:t>
            </a:r>
            <a:r>
              <a:rPr lang="en-US" dirty="0"/>
              <a:t> (This is a linear model)</a:t>
            </a:r>
          </a:p>
          <a:p>
            <a:pPr marL="0" indent="0">
              <a:buNone/>
            </a:pPr>
            <a:r>
              <a:rPr lang="en-US" dirty="0"/>
              <a:t>	And select a model.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Need a procedure that uses the training data to </a:t>
            </a:r>
            <a:r>
              <a:rPr lang="en-US" i="1" dirty="0"/>
              <a:t>fit</a:t>
            </a:r>
            <a:r>
              <a:rPr lang="en-US" dirty="0"/>
              <a:t> or </a:t>
            </a:r>
            <a:r>
              <a:rPr lang="en-US" i="1" dirty="0"/>
              <a:t>train</a:t>
            </a:r>
            <a:r>
              <a:rPr lang="en-US" dirty="0"/>
              <a:t> the model.</a:t>
            </a:r>
          </a:p>
          <a:p>
            <a:r>
              <a:rPr lang="en-US" dirty="0"/>
              <a:t>To find values to these parameters such that Y is similar to β0 + β1 X1 + β2 X2 + … + βp </a:t>
            </a:r>
            <a:r>
              <a:rPr lang="en-US" dirty="0" err="1"/>
              <a:t>Xp</a:t>
            </a:r>
            <a:r>
              <a:rPr lang="en-US" dirty="0"/>
              <a:t>.</a:t>
            </a:r>
          </a:p>
          <a:p>
            <a:r>
              <a:rPr lang="en-US" dirty="0"/>
              <a:t>The common approach to fitting the model is referred as (ordinary) least squares.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6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E904-99BF-4D23-90CC-BBC34613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517B-8D5A-426F-AE11-DD9D16365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model-based approach just described is referred to as parametric.</a:t>
            </a:r>
          </a:p>
          <a:p>
            <a:r>
              <a:rPr lang="en-US" dirty="0"/>
              <a:t>It reduce the problem of estimating </a:t>
            </a:r>
            <a:r>
              <a:rPr lang="en-US" i="1" dirty="0"/>
              <a:t>f</a:t>
            </a:r>
            <a:r>
              <a:rPr lang="en-US" dirty="0"/>
              <a:t> down to one of estimating a set of parameter.</a:t>
            </a:r>
          </a:p>
          <a:p>
            <a:r>
              <a:rPr lang="en-US" dirty="0"/>
              <a:t>EX: Assuming a parametric form for </a:t>
            </a:r>
            <a:r>
              <a:rPr lang="en-US" i="1" dirty="0"/>
              <a:t>f</a:t>
            </a:r>
            <a:r>
              <a:rPr lang="en-US" dirty="0"/>
              <a:t> simplifies the problem of estimating </a:t>
            </a:r>
            <a:r>
              <a:rPr lang="en-US" i="1" dirty="0"/>
              <a:t>f </a:t>
            </a:r>
            <a:r>
              <a:rPr lang="en-US" dirty="0"/>
              <a:t>because it is generally much easier to estimate a set of parameters, such as β0, β1, β2, … , βp in the linear model, than it is to fit an entirely arbitrary function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29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3D60-E9D1-422A-92F1-DDB3E9EC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C685B-78AF-40F2-BDCF-5CD21213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potential disadvantage of a parametric approach is that the model we choose will usually not match the true unknow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This can be addressed by choosing flexible models that can fit many different possible functional forms for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There is a draw back from this, because in general, fitting a more flexible model requires estimating a greater number of parameters.</a:t>
            </a:r>
          </a:p>
          <a:p>
            <a:r>
              <a:rPr lang="en-US" dirty="0"/>
              <a:t>Those more complex models can lead to overfitting the data, which means they follow the errors too closely.</a:t>
            </a:r>
          </a:p>
        </p:txBody>
      </p:sp>
    </p:spTree>
    <p:extLst>
      <p:ext uri="{BB962C8B-B14F-4D97-AF65-F5344CB8AC3E}">
        <p14:creationId xmlns:p14="http://schemas.microsoft.com/office/powerpoint/2010/main" val="97954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55C2-BBC5-4A94-B68D-78541F8E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3A229-7F9B-423A-9EC5-957194CCD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make explicit assumption about the function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Seek an estimate of </a:t>
            </a:r>
            <a:r>
              <a:rPr lang="en-US" i="1" dirty="0"/>
              <a:t>f</a:t>
            </a:r>
            <a:r>
              <a:rPr lang="en-US" dirty="0"/>
              <a:t> that gets as close to the data points as possible without being too rough.</a:t>
            </a:r>
          </a:p>
          <a:p>
            <a:r>
              <a:rPr lang="en-US" dirty="0"/>
              <a:t>Advantage of non-parametric over parametric approach is by avoiding the assumption of a particular function form for </a:t>
            </a:r>
            <a:r>
              <a:rPr lang="en-US" i="1" dirty="0"/>
              <a:t>f</a:t>
            </a:r>
            <a:r>
              <a:rPr lang="en-US" dirty="0"/>
              <a:t>, non-parametric approaches have the potential to accurately fit a wider range of possible shapes for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Avoid the danger of resulting model does not fit the data, since no assumption is made to the form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632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95BB1-001A-47DE-A63A-E4B58581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Disadvantage and 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2A72-93C9-4CD0-8593-0192EB03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1300"/>
              <a:t>Suffers from a very large number of observation because it is required in order to obtain an accurate estimate for </a:t>
            </a:r>
            <a:r>
              <a:rPr lang="en-US" sz="1300" i="1"/>
              <a:t>f</a:t>
            </a:r>
            <a:r>
              <a:rPr lang="en-US" sz="1300"/>
              <a:t>.</a:t>
            </a:r>
          </a:p>
          <a:p>
            <a:r>
              <a:rPr lang="en-US" sz="1300"/>
              <a:t>Example: non-parametric approach to fitting the </a:t>
            </a:r>
            <a:r>
              <a:rPr lang="en-US" sz="1300">
                <a:latin typeface="Consolas" panose="020B0609020204030204" pitchFamily="49" charset="0"/>
              </a:rPr>
              <a:t>Income </a:t>
            </a:r>
            <a:r>
              <a:rPr lang="en-US" sz="1300"/>
              <a:t>data.</a:t>
            </a:r>
          </a:p>
          <a:p>
            <a:pPr marL="0" indent="0">
              <a:buNone/>
            </a:pPr>
            <a:r>
              <a:rPr lang="en-US" sz="1300"/>
              <a:t>A </a:t>
            </a:r>
            <a:r>
              <a:rPr lang="en-US" sz="1300" i="1"/>
              <a:t>thin-plate spline</a:t>
            </a:r>
            <a:r>
              <a:rPr lang="en-US" sz="1300"/>
              <a:t> is used to estimate </a:t>
            </a:r>
            <a:r>
              <a:rPr lang="en-US" sz="1300" i="1"/>
              <a:t>f:</a:t>
            </a:r>
          </a:p>
          <a:p>
            <a:pPr marL="0" indent="0">
              <a:buNone/>
            </a:pPr>
            <a:r>
              <a:rPr lang="en-US" sz="1300"/>
              <a:t>This does not impose an pre-specified model on </a:t>
            </a:r>
            <a:r>
              <a:rPr lang="en-US" sz="1300" i="1"/>
              <a:t>f</a:t>
            </a:r>
            <a:r>
              <a:rPr lang="en-US" sz="1300"/>
              <a:t>.</a:t>
            </a:r>
          </a:p>
          <a:p>
            <a:pPr marL="0" indent="0">
              <a:buNone/>
            </a:pPr>
            <a:endParaRPr lang="en-US" sz="1300"/>
          </a:p>
          <a:p>
            <a:pPr marL="0" indent="0">
              <a:buNone/>
            </a:pPr>
            <a:r>
              <a:rPr lang="en-US" sz="1300"/>
              <a:t>It instead attempts to produce an estimate</a:t>
            </a:r>
          </a:p>
          <a:p>
            <a:pPr marL="0" indent="0">
              <a:buNone/>
            </a:pPr>
            <a:r>
              <a:rPr lang="en-US" sz="1300"/>
              <a:t>for </a:t>
            </a:r>
            <a:r>
              <a:rPr lang="en-US" sz="1300" i="1"/>
              <a:t>f</a:t>
            </a:r>
            <a:r>
              <a:rPr lang="en-US" sz="1300"/>
              <a:t> that is as close as possible to the </a:t>
            </a:r>
          </a:p>
          <a:p>
            <a:pPr marL="0" indent="0">
              <a:buNone/>
            </a:pPr>
            <a:r>
              <a:rPr lang="en-US" sz="1300"/>
              <a:t>Observed data, subject to the fit (yellow surface) </a:t>
            </a:r>
          </a:p>
          <a:p>
            <a:pPr marL="0" indent="0">
              <a:buNone/>
            </a:pPr>
            <a:r>
              <a:rPr lang="en-US" sz="1300"/>
              <a:t>Being </a:t>
            </a:r>
            <a:r>
              <a:rPr lang="en-US" sz="1300" i="1"/>
              <a:t>smooth</a:t>
            </a:r>
            <a:r>
              <a:rPr lang="en-US" sz="1300"/>
              <a:t>.</a:t>
            </a:r>
          </a:p>
          <a:p>
            <a:pPr marL="0" indent="0">
              <a:buNone/>
            </a:pPr>
            <a:r>
              <a:rPr lang="en-US" sz="1300"/>
              <a:t>In order to fit a thin-plate spline, </a:t>
            </a:r>
          </a:p>
          <a:p>
            <a:pPr marL="0" indent="0">
              <a:buNone/>
            </a:pPr>
            <a:r>
              <a:rPr lang="en-US" sz="1300"/>
              <a:t>we must elect a level of smoothness.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4133AFA-C632-42DF-8AD0-ADC75F6C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6" r="5295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48A60-8969-45FE-A9AA-97DA143F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2600"/>
              <a:t>The Trad-Off Between Prediction Accuracy and Model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4ED2-A055-4B3B-A394-8C125EC42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US" sz="2000" dirty="0"/>
              <a:t>Many statistical learning methods have different characteristic.</a:t>
            </a:r>
          </a:p>
          <a:p>
            <a:r>
              <a:rPr lang="en-US" sz="2000" dirty="0"/>
              <a:t>Some are less flexible or some are more restrictive)</a:t>
            </a:r>
          </a:p>
          <a:p>
            <a:r>
              <a:rPr lang="en-US" sz="2000" dirty="0"/>
              <a:t>For example, linear regression is a relatively inflexible approach because it can only generate linear functions.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A9DF02-DE1B-4C16-BF54-9413D0FBA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85813"/>
            <a:ext cx="6250769" cy="412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4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DD21-5255-4DF9-9B46-4BB876A5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when to use a restrictive or flexible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13A4-6897-4386-A943-290534FE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reason that we might prefer a more restrictive model: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are mainly interested in inference, then restrictive models are much more interpretable.</a:t>
            </a:r>
          </a:p>
          <a:p>
            <a:pPr marL="0" indent="0">
              <a:buNone/>
            </a:pPr>
            <a:r>
              <a:rPr lang="en-US" dirty="0"/>
              <a:t>EX: when inference is the goal, the linear model may be a good choice since it is easier to understand the relationship between Y and X1, X2, … , </a:t>
            </a:r>
            <a:r>
              <a:rPr lang="en-US" dirty="0" err="1"/>
              <a:t>Xp</a:t>
            </a:r>
            <a:r>
              <a:rPr lang="en-US" dirty="0"/>
              <a:t>.</a:t>
            </a:r>
          </a:p>
          <a:p>
            <a:r>
              <a:rPr lang="en-US" dirty="0"/>
              <a:t>In contrast, approaches such as splines and boosting method are very flexible, which can lead to complicated estimates of </a:t>
            </a:r>
            <a:r>
              <a:rPr lang="en-US" i="1" dirty="0"/>
              <a:t>f</a:t>
            </a:r>
            <a:r>
              <a:rPr lang="en-US" dirty="0"/>
              <a:t> that it is difficult to understand how any individual predictor is associated with the response.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0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1A20-9C09-4E57-8ACA-3B4799C91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62"/>
            <a:ext cx="10515600" cy="58804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example of inflexible methods is Least squares linear regression is relatively inflexible but is quite interpretable.</a:t>
            </a:r>
          </a:p>
          <a:p>
            <a:r>
              <a:rPr lang="en-US" dirty="0"/>
              <a:t>Another example is lasso because it is restrictive in estimating the coefficients, and sets a number of β0, β1, β2, … , βp to exactly zero, but it is more interpretable than linear regression because in the final model, the response variable will only be related to a small subset of the predictor</a:t>
            </a:r>
          </a:p>
          <a:p>
            <a:r>
              <a:rPr lang="en-US" dirty="0"/>
              <a:t>However, GAM is more flexible but less interpretable than linear regression because the relationship between each predictor and the response is now modeled using a curve.</a:t>
            </a:r>
          </a:p>
          <a:p>
            <a:r>
              <a:rPr lang="en-US" dirty="0"/>
              <a:t>Furthermore, fully non-linear methods such as </a:t>
            </a:r>
            <a:r>
              <a:rPr lang="en-US" i="1" dirty="0"/>
              <a:t>bagging, boosting</a:t>
            </a:r>
            <a:r>
              <a:rPr lang="en-US" dirty="0"/>
              <a:t>, and </a:t>
            </a:r>
            <a:r>
              <a:rPr lang="en-US" i="1" dirty="0"/>
              <a:t>support vector machines</a:t>
            </a:r>
            <a:r>
              <a:rPr lang="en-US" dirty="0"/>
              <a:t> with non-linear kernels are highly flexible approaches that are harder to interpret.</a:t>
            </a:r>
          </a:p>
          <a:p>
            <a:r>
              <a:rPr lang="en-US" dirty="0"/>
              <a:t>When inference is the goal, there are clear advantage to using simple and relatively inflexible statistical learning methods.</a:t>
            </a:r>
          </a:p>
          <a:p>
            <a:r>
              <a:rPr lang="en-US" dirty="0"/>
              <a:t>Also it might be best to use a more flexible model when the requirement for the algorithm is to predict accurately, not to interpret.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27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85B7-861A-45DD-BA95-04E672E7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Function in Statistical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B6E0-5F7C-4781-9815-1C1D5E7B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the variables and function used in statistical learning:</a:t>
            </a:r>
          </a:p>
          <a:p>
            <a:pPr marL="514350" indent="-514350">
              <a:buAutoNum type="arabicPeriod"/>
            </a:pPr>
            <a:r>
              <a:rPr lang="en-US" dirty="0"/>
              <a:t>Input variable</a:t>
            </a:r>
          </a:p>
          <a:p>
            <a:pPr marL="514350" indent="-514350">
              <a:buAutoNum type="arabicPeriod"/>
            </a:pPr>
            <a:r>
              <a:rPr lang="en-US" dirty="0"/>
              <a:t>Output variable</a:t>
            </a:r>
          </a:p>
          <a:p>
            <a:pPr marL="514350" indent="-514350">
              <a:buAutoNum type="arabicPeriod"/>
            </a:pPr>
            <a:r>
              <a:rPr lang="en-US" dirty="0"/>
              <a:t>Estimate function</a:t>
            </a:r>
          </a:p>
          <a:p>
            <a:pPr marL="514350" indent="-514350">
              <a:buAutoNum type="arabicPeriod"/>
            </a:pPr>
            <a:r>
              <a:rPr lang="en-US" dirty="0"/>
              <a:t>Error term</a:t>
            </a:r>
          </a:p>
        </p:txBody>
      </p:sp>
    </p:spTree>
    <p:extLst>
      <p:ext uri="{BB962C8B-B14F-4D97-AF65-F5344CB8AC3E}">
        <p14:creationId xmlns:p14="http://schemas.microsoft.com/office/powerpoint/2010/main" val="348453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D9BB-7A41-4470-AE16-5D5938F5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C18C-E62C-49C9-96A6-3A5C4177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What is supervised and unsupervised learning</a:t>
            </a:r>
            <a:r>
              <a:rPr lang="en-US" dirty="0"/>
              <a:t>: Slide 3</a:t>
            </a:r>
          </a:p>
          <a:p>
            <a:r>
              <a:rPr lang="en-US" dirty="0"/>
              <a:t>The parametric and non-parametric approaches are supervised learning because each observation of the predictor x</a:t>
            </a:r>
            <a:r>
              <a:rPr lang="en-US" sz="2000" dirty="0"/>
              <a:t>i</a:t>
            </a:r>
            <a:r>
              <a:rPr lang="en-US" dirty="0"/>
              <a:t> is an associated response to the measurement </a:t>
            </a:r>
            <a:r>
              <a:rPr lang="en-US" dirty="0" err="1"/>
              <a:t>y</a:t>
            </a:r>
            <a:r>
              <a:rPr lang="en-US" sz="2000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Example of statistical learning methods that fall into the supervised learning domain: linear regression, logistic regression, GAM, boosting, and support vector machines.</a:t>
            </a:r>
          </a:p>
          <a:p>
            <a:r>
              <a:rPr lang="en-US" dirty="0"/>
              <a:t>In contrast, unsupervised learning describes the somewhat more challenging situation in which for every observation </a:t>
            </a:r>
            <a:r>
              <a:rPr lang="en-US" dirty="0" err="1"/>
              <a:t>i</a:t>
            </a:r>
            <a:r>
              <a:rPr lang="en-US" dirty="0"/>
              <a:t> = 1, … , n, we observe a vector measurements x</a:t>
            </a:r>
            <a:r>
              <a:rPr lang="en-US" sz="2000" dirty="0"/>
              <a:t>i</a:t>
            </a:r>
            <a:r>
              <a:rPr lang="en-US" dirty="0"/>
              <a:t> but no associated response </a:t>
            </a:r>
            <a:r>
              <a:rPr lang="en-US" dirty="0" err="1"/>
              <a:t>y</a:t>
            </a:r>
            <a:r>
              <a:rPr lang="en-US" sz="2000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736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AF91-50DB-494C-B8CC-16256667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49D5-3B4E-4EFA-A8B0-AFCE21C8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linear regression as an example:</a:t>
            </a:r>
          </a:p>
          <a:p>
            <a:r>
              <a:rPr lang="en-US" dirty="0"/>
              <a:t>Linear regression is a supervised learning method because there are predictor x is an  associated response to the measurement y.</a:t>
            </a:r>
          </a:p>
          <a:p>
            <a:r>
              <a:rPr lang="en-US" dirty="0"/>
              <a:t>However, since linear regression requires the measurement of y, we should not use linear regression to do unsupervised learning because there is no response variable y to predict in unsupervised learning.</a:t>
            </a:r>
          </a:p>
          <a:p>
            <a:r>
              <a:rPr lang="en-US" dirty="0"/>
              <a:t>Therefore, one statistical learning tool may use in this setting is </a:t>
            </a:r>
            <a:r>
              <a:rPr lang="en-US" i="1" dirty="0"/>
              <a:t>cluster analysis</a:t>
            </a:r>
            <a:r>
              <a:rPr lang="en-US" dirty="0"/>
              <a:t>.</a:t>
            </a:r>
          </a:p>
          <a:p>
            <a:r>
              <a:rPr lang="en-US" dirty="0"/>
              <a:t>The goal for cluster analysis is to ascertain whether the observations fall into relatively distinct groups.</a:t>
            </a:r>
          </a:p>
        </p:txBody>
      </p:sp>
    </p:spTree>
    <p:extLst>
      <p:ext uri="{BB962C8B-B14F-4D97-AF65-F5344CB8AC3E}">
        <p14:creationId xmlns:p14="http://schemas.microsoft.com/office/powerpoint/2010/main" val="3911561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2953-2CE6-4469-A541-F7BF683D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989"/>
            <a:ext cx="10515600" cy="5830974"/>
          </a:xfrm>
        </p:spPr>
        <p:txBody>
          <a:bodyPr/>
          <a:lstStyle/>
          <a:p>
            <a:r>
              <a:rPr lang="en-US" dirty="0"/>
              <a:t>An example for using cluster analysis is:</a:t>
            </a:r>
          </a:p>
          <a:p>
            <a:pPr marL="0" indent="0">
              <a:buNone/>
            </a:pPr>
            <a:r>
              <a:rPr lang="en-US" dirty="0"/>
              <a:t>Suppose there is a market segmentation study, we might observe multiple characteristics (variables) for potential customers.</a:t>
            </a:r>
          </a:p>
          <a:p>
            <a:pPr marL="0" indent="0">
              <a:buNone/>
            </a:pPr>
            <a:r>
              <a:rPr lang="en-US" dirty="0"/>
              <a:t>Characteristics like: zip code, family income, and shopping habits.</a:t>
            </a:r>
          </a:p>
          <a:p>
            <a:pPr marL="0" indent="0">
              <a:buNone/>
            </a:pPr>
            <a:r>
              <a:rPr lang="en-US" dirty="0"/>
              <a:t>We can assume that customers fall into these two different groups: big spenders and low spenders.</a:t>
            </a:r>
          </a:p>
          <a:p>
            <a:pPr marL="0" indent="0">
              <a:buNone/>
            </a:pPr>
            <a:r>
              <a:rPr lang="en-US" dirty="0"/>
              <a:t>(If the information about each customer’s spending patterns were available, then a supervised analysis would be possible)</a:t>
            </a:r>
          </a:p>
          <a:p>
            <a:pPr marL="0" indent="0">
              <a:buNone/>
            </a:pPr>
            <a:r>
              <a:rPr lang="en-US" dirty="0"/>
              <a:t>In this setting, we can try to cluster the customers on the basis of the variable measured, in order to identify distinct groups of potential customers. </a:t>
            </a:r>
          </a:p>
        </p:txBody>
      </p:sp>
    </p:spTree>
    <p:extLst>
      <p:ext uri="{BB962C8B-B14F-4D97-AF65-F5344CB8AC3E}">
        <p14:creationId xmlns:p14="http://schemas.microsoft.com/office/powerpoint/2010/main" val="2725355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31FDD-ACD6-43CA-A4F6-1294197C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Illustration of the clustering 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269B-CB90-4FBA-834A-67E59CF0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Have 150 observations with measurements on two variables, X1 and X2.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Each observation corresponds to one of three distinct groups.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However, the group memberships are unknown, and the goal is to determine the group to which each observation belongs.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left panel is relatively easy task to sort into group because groups are well-separated</a:t>
            </a:r>
          </a:p>
          <a:p>
            <a:r>
              <a:rPr lang="en-US" sz="2000" dirty="0">
                <a:solidFill>
                  <a:schemeClr val="bg1"/>
                </a:solidFill>
              </a:rPr>
              <a:t>However, the right panel is more challenging because some are overlapped between the groups.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057CA63-5958-403B-ACA5-145A38F87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866" y="1365457"/>
            <a:ext cx="7085465" cy="377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95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01E8-A1CC-43D1-B1B0-D51C62F1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46A3-1127-4AC6-A6A4-1B1ED743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it is often that we can encounter data sets that contain many more than two variables.</a:t>
            </a:r>
          </a:p>
          <a:p>
            <a:r>
              <a:rPr lang="en-US" dirty="0"/>
              <a:t>If there are p variables in our data set, the p(p-1)/2 distinct scatterplots can be made, and visual inspection is simply not a viable way to identify clusters. Therefore automated clustering methods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4176577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1151-C78A-45DD-ABFE-D5F6D638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FBF-229E-46B8-BA72-ACD75315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These topic will include variables, which characterized as either quantitative or qualitative.</a:t>
            </a:r>
          </a:p>
          <a:p>
            <a:r>
              <a:rPr lang="en-US" dirty="0"/>
              <a:t>Problems with a quantitative response referred as regression problems</a:t>
            </a:r>
          </a:p>
          <a:p>
            <a:r>
              <a:rPr lang="en-US" dirty="0"/>
              <a:t>While problems with qualitative response are often referred as classification problems.</a:t>
            </a:r>
          </a:p>
          <a:p>
            <a:r>
              <a:rPr lang="en-US" dirty="0"/>
              <a:t>Not all regression use quantitative response, example: logistic regression uses qualitative responses.</a:t>
            </a:r>
          </a:p>
          <a:p>
            <a:r>
              <a:rPr lang="en-US" dirty="0"/>
              <a:t>Methods that are available for both quantitative and qualitative response are K-nearest neighbors and boosting.</a:t>
            </a:r>
          </a:p>
          <a:p>
            <a:pPr marL="0" indent="0">
              <a:buNone/>
            </a:pPr>
            <a:r>
              <a:rPr lang="en-US" dirty="0"/>
              <a:t>(This methods will introduce later in the book)</a:t>
            </a:r>
          </a:p>
          <a:p>
            <a:r>
              <a:rPr lang="en-US" dirty="0"/>
              <a:t>What normal people would do when selecting statistical learning methods is to base on the response is quantitative or qualitative.</a:t>
            </a:r>
          </a:p>
          <a:p>
            <a:r>
              <a:rPr lang="en-US" dirty="0"/>
              <a:t>However, generally the predictors are qualitative or quantitative is less important.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21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11B6-E0BB-4428-B082-EA4F279E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2.2 Assessing Model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07E53C-146A-4837-A6B4-4836D0C03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section discuss some of the important concepts that arise in selecting a statistical learning procedure for a specific data set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Measuring the Quality of Fit</a:t>
                </a:r>
                <a:endParaRPr lang="en-US" dirty="0"/>
              </a:p>
              <a:p>
                <a:r>
                  <a:rPr lang="en-US" dirty="0"/>
                  <a:t>In the regression setting, the most commonly used measure is the Mean Squared Error (MSE): MSE = (1/n)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^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)^2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prediction that ^</a:t>
                </a:r>
                <a:r>
                  <a:rPr lang="en-US" i="1" dirty="0"/>
                  <a:t>f</a:t>
                </a:r>
                <a:r>
                  <a:rPr lang="en-US" dirty="0"/>
                  <a:t> gives for the </a:t>
                </a:r>
                <a:r>
                  <a:rPr lang="en-US" dirty="0" err="1"/>
                  <a:t>ith</a:t>
                </a:r>
                <a:r>
                  <a:rPr lang="en-US" dirty="0"/>
                  <a:t> observation.</a:t>
                </a:r>
              </a:p>
              <a:p>
                <a:r>
                  <a:rPr lang="en-US" dirty="0"/>
                  <a:t>MSE will be small if the predicted responses are very close to the true responses.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07E53C-146A-4837-A6B4-4836D0C03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11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2DD6-4E85-4443-930D-9960E5DF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421A-7A2D-4371-92C2-9DAE6C9BE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MSE that is for computing the training data is referred as the training MSE</a:t>
            </a:r>
          </a:p>
          <a:p>
            <a:r>
              <a:rPr lang="en-US" dirty="0"/>
              <a:t>In general, we don’t really care how well the method works on the training data.</a:t>
            </a:r>
          </a:p>
          <a:p>
            <a:r>
              <a:rPr lang="en-US" dirty="0"/>
              <a:t>We are more interested in the accuracy of the predictions that we obtain </a:t>
            </a:r>
            <a:r>
              <a:rPr lang="en-US"/>
              <a:t>when w</a:t>
            </a:r>
            <a:r>
              <a:rPr lang="en-US" dirty="0"/>
              <a:t>e</a:t>
            </a:r>
            <a:r>
              <a:rPr lang="en-US"/>
              <a:t> </a:t>
            </a:r>
            <a:r>
              <a:rPr lang="en-US" dirty="0"/>
              <a:t>apply our method to previously unseen test data.</a:t>
            </a:r>
          </a:p>
        </p:txBody>
      </p:sp>
    </p:spTree>
    <p:extLst>
      <p:ext uri="{BB962C8B-B14F-4D97-AF65-F5344CB8AC3E}">
        <p14:creationId xmlns:p14="http://schemas.microsoft.com/office/powerpoint/2010/main" val="375871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D9B7-098E-44B4-8BAD-3DA72781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Statistical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4863-9019-4809-80FE-A38814F7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there is an advertising data on TV, radio, and newspaper media.</a:t>
            </a:r>
          </a:p>
          <a:p>
            <a:r>
              <a:rPr lang="en-US" b="1" dirty="0"/>
              <a:t>If we can prove that advertising have a relationship on sales, then we can tell others that advertising increase/decrease sales.</a:t>
            </a:r>
          </a:p>
          <a:p>
            <a:r>
              <a:rPr lang="en-US" dirty="0"/>
              <a:t>Advertising budgets are the </a:t>
            </a:r>
            <a:r>
              <a:rPr lang="en-US" b="1" dirty="0"/>
              <a:t>input variables</a:t>
            </a:r>
          </a:p>
          <a:p>
            <a:r>
              <a:rPr lang="en-US" dirty="0"/>
              <a:t>Sales is an </a:t>
            </a:r>
            <a:r>
              <a:rPr lang="en-US" b="1" dirty="0"/>
              <a:t>output variable</a:t>
            </a:r>
          </a:p>
          <a:p>
            <a:r>
              <a:rPr lang="en-US" b="1" dirty="0"/>
              <a:t>Output variable</a:t>
            </a:r>
            <a:r>
              <a:rPr lang="en-US" dirty="0"/>
              <a:t> is often called the response or dependent variable and is typically denoted using the symbol 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547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09E7-8CEB-41BD-95C4-1B814530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751F-0F93-4FBA-9776-F18E803C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 form of relationship between X and Y is Y = </a:t>
            </a:r>
            <a:r>
              <a:rPr lang="en-US" i="1" dirty="0"/>
              <a:t>f</a:t>
            </a:r>
            <a:r>
              <a:rPr lang="en-US" dirty="0"/>
              <a:t>(X) + </a:t>
            </a:r>
            <a:r>
              <a:rPr lang="el-GR" dirty="0"/>
              <a:t>ϵ</a:t>
            </a:r>
            <a:endParaRPr lang="en-US" dirty="0"/>
          </a:p>
          <a:p>
            <a:r>
              <a:rPr lang="en-US" i="1" dirty="0"/>
              <a:t>f </a:t>
            </a:r>
            <a:r>
              <a:rPr lang="en-US" dirty="0"/>
              <a:t>is some fixed but unknown function of X1, X2, … , </a:t>
            </a:r>
            <a:r>
              <a:rPr lang="en-US" dirty="0" err="1"/>
              <a:t>Xp</a:t>
            </a:r>
            <a:endParaRPr lang="en-US" dirty="0"/>
          </a:p>
          <a:p>
            <a:r>
              <a:rPr lang="el-GR" dirty="0"/>
              <a:t>ϵ</a:t>
            </a:r>
            <a:r>
              <a:rPr lang="en-US" dirty="0"/>
              <a:t> is a random error term</a:t>
            </a:r>
          </a:p>
          <a:p>
            <a:r>
              <a:rPr lang="en-US" i="1" dirty="0"/>
              <a:t>f </a:t>
            </a:r>
            <a:r>
              <a:rPr lang="en-US" dirty="0"/>
              <a:t>represents the systematic information that X provides about Y</a:t>
            </a:r>
            <a:endParaRPr lang="en-US" i="1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A43766F-2F84-4B03-A710-6D5F2108C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293" y="190116"/>
            <a:ext cx="7606842" cy="33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2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96B5-3FA3-431D-917D-B79ADD72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main reasons that we may wish to estimate </a:t>
            </a:r>
            <a:r>
              <a:rPr lang="en-US" i="1" dirty="0"/>
              <a:t>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7861-3EE3-4C01-8056-3F4A060C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reasons are: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Prediction</a:t>
            </a:r>
          </a:p>
          <a:p>
            <a:pPr marL="514350" indent="-514350">
              <a:buAutoNum type="arabicPeriod"/>
            </a:pPr>
            <a:r>
              <a:rPr lang="en-US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73167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9E78-2445-45CD-B86F-9F7EA283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4685-AFFA-4752-9019-F5B47449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illustrate Prediction, here is a general situation:</a:t>
            </a:r>
          </a:p>
          <a:p>
            <a:r>
              <a:rPr lang="en-US" dirty="0"/>
              <a:t>Many situations, a set of input X are available, but the output Y cannot be easily obtained.</a:t>
            </a:r>
          </a:p>
          <a:p>
            <a:r>
              <a:rPr lang="en-US" dirty="0"/>
              <a:t>In this setting, since the error term averages to zero, we can predict Y using: Ŷ = ^f (X)</a:t>
            </a:r>
          </a:p>
          <a:p>
            <a:r>
              <a:rPr lang="en-US" dirty="0"/>
              <a:t>^f represents the estimate for f.</a:t>
            </a:r>
          </a:p>
          <a:p>
            <a:r>
              <a:rPr lang="en-US" dirty="0"/>
              <a:t>Ŷ represents the resulting prediction for Y.</a:t>
            </a:r>
          </a:p>
          <a:p>
            <a:r>
              <a:rPr lang="en-US" dirty="0"/>
              <a:t>In this setting, ^f is often treated as a </a:t>
            </a:r>
            <a:r>
              <a:rPr lang="en-US" i="1" dirty="0"/>
              <a:t>black box</a:t>
            </a:r>
            <a:r>
              <a:rPr lang="en-US" dirty="0"/>
              <a:t>, in the sense that one is not typically concerned with the exact form of ^f, provided that it yields accurate predictions for Y.</a:t>
            </a:r>
          </a:p>
        </p:txBody>
      </p:sp>
    </p:spTree>
    <p:extLst>
      <p:ext uri="{BB962C8B-B14F-4D97-AF65-F5344CB8AC3E}">
        <p14:creationId xmlns:p14="http://schemas.microsoft.com/office/powerpoint/2010/main" val="275076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8F49-9E81-4E71-A6F2-5079AD55D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043"/>
            <a:ext cx="10515600" cy="5789785"/>
          </a:xfrm>
        </p:spPr>
        <p:txBody>
          <a:bodyPr/>
          <a:lstStyle/>
          <a:p>
            <a:r>
              <a:rPr lang="en-US" dirty="0"/>
              <a:t>The accuracy of Ŷ as a prediction for Y depends on two quantities, which is call the reducible error and irreducible error</a:t>
            </a:r>
          </a:p>
          <a:p>
            <a:r>
              <a:rPr lang="en-US" dirty="0"/>
              <a:t>In general ^f will not be a perfect estimation for f, and this inaccuracy will introduce some error.</a:t>
            </a:r>
          </a:p>
          <a:p>
            <a:r>
              <a:rPr lang="en-US" dirty="0"/>
              <a:t>The above error is reducible  because we can potentially improve the accuracy of ^f by using the most appropriate statistical learning technique to estimate f.</a:t>
            </a:r>
          </a:p>
          <a:p>
            <a:r>
              <a:rPr lang="en-US" dirty="0"/>
              <a:t>If we cannot reduce the error introduced by </a:t>
            </a:r>
            <a:r>
              <a:rPr lang="el-GR" dirty="0"/>
              <a:t>ϵ</a:t>
            </a:r>
            <a:r>
              <a:rPr lang="en-US" dirty="0"/>
              <a:t>, then no matter how well the estimation of ^f is, there is still a irreducible error.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6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07926-1505-47A0-A098-316A67DA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324D-4620-4671-87C0-B9990B69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given estimate ^f and a set of predictor X, which yields the prediction Ŷ = ^f (X).\</a:t>
            </a:r>
          </a:p>
          <a:p>
            <a:r>
              <a:rPr lang="en-US" dirty="0"/>
              <a:t>(Assume for a moment that both ^f and X are fixed.)</a:t>
            </a:r>
          </a:p>
          <a:p>
            <a:r>
              <a:rPr lang="en-US" dirty="0"/>
              <a:t>It would be easy to show error:</a:t>
            </a:r>
          </a:p>
          <a:p>
            <a:r>
              <a:rPr lang="en-US" dirty="0"/>
              <a:t>E(Y – Ŷ)^2 represents the average,</a:t>
            </a:r>
          </a:p>
          <a:p>
            <a:pPr marL="0" indent="0">
              <a:buNone/>
            </a:pPr>
            <a:r>
              <a:rPr lang="en-US" dirty="0"/>
              <a:t>   or </a:t>
            </a:r>
            <a:r>
              <a:rPr lang="en-US" i="1" dirty="0"/>
              <a:t>expected value</a:t>
            </a:r>
            <a:r>
              <a:rPr lang="en-US" dirty="0"/>
              <a:t>, of the squared</a:t>
            </a:r>
          </a:p>
          <a:p>
            <a:pPr marL="0" indent="0">
              <a:buNone/>
            </a:pPr>
            <a:r>
              <a:rPr lang="en-US" dirty="0"/>
              <a:t>   difference between the predicted and actual value of Y, and Var(</a:t>
            </a:r>
            <a:r>
              <a:rPr lang="el-GR" dirty="0"/>
              <a:t>ϵ</a:t>
            </a:r>
            <a:r>
              <a:rPr lang="en-US" dirty="0"/>
              <a:t>)  	represents the variance associated with the error term </a:t>
            </a:r>
            <a:r>
              <a:rPr lang="el-GR" dirty="0"/>
              <a:t>ϵ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D861566F-2B91-4319-A8AF-5898EAC12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35083"/>
            <a:ext cx="5957931" cy="137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2172-32DC-4E5E-9961-5DB1FC3E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0E4E-6B9E-48A7-A4F7-C27A1489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situation that we wish to estimate </a:t>
            </a:r>
            <a:r>
              <a:rPr lang="en-US" i="1" dirty="0"/>
              <a:t>f</a:t>
            </a:r>
            <a:r>
              <a:rPr lang="en-US" dirty="0"/>
              <a:t>, but not necessarily to make predictions for Y. Instead, to understand the relationship between X and Y</a:t>
            </a:r>
          </a:p>
          <a:p>
            <a:r>
              <a:rPr lang="en-US" dirty="0"/>
              <a:t>Therefore, now ^f cannot be treated as a black box because we need to know its exact form.</a:t>
            </a:r>
          </a:p>
        </p:txBody>
      </p:sp>
    </p:spTree>
    <p:extLst>
      <p:ext uri="{BB962C8B-B14F-4D97-AF65-F5344CB8AC3E}">
        <p14:creationId xmlns:p14="http://schemas.microsoft.com/office/powerpoint/2010/main" val="247057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2198</Words>
  <Application>Microsoft Office PowerPoint</Application>
  <PresentationFormat>Widescreen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Office Theme</vt:lpstr>
      <vt:lpstr>Chapter 2</vt:lpstr>
      <vt:lpstr>Variables and Function in Statistical Learning</vt:lpstr>
      <vt:lpstr>Example of Statistical Learning</vt:lpstr>
      <vt:lpstr>Function</vt:lpstr>
      <vt:lpstr>Two main reasons that we may wish to estimate f</vt:lpstr>
      <vt:lpstr>Prediction</vt:lpstr>
      <vt:lpstr>PowerPoint Presentation</vt:lpstr>
      <vt:lpstr>Example of error</vt:lpstr>
      <vt:lpstr>Inference</vt:lpstr>
      <vt:lpstr>Example of Inference</vt:lpstr>
      <vt:lpstr>How to estimate f ?</vt:lpstr>
      <vt:lpstr>Parametric</vt:lpstr>
      <vt:lpstr>PowerPoint Presentation</vt:lpstr>
      <vt:lpstr>Disadvantage</vt:lpstr>
      <vt:lpstr>Non-parametric</vt:lpstr>
      <vt:lpstr>Disadvantage and Example</vt:lpstr>
      <vt:lpstr>The Trad-Off Between Prediction Accuracy and Model Interpretability</vt:lpstr>
      <vt:lpstr>Deciding when to use a restrictive or flexible approach</vt:lpstr>
      <vt:lpstr>PowerPoint Presentation</vt:lpstr>
      <vt:lpstr>Supervised VS Unsupervised Learning</vt:lpstr>
      <vt:lpstr>PowerPoint Presentation</vt:lpstr>
      <vt:lpstr>PowerPoint Presentation</vt:lpstr>
      <vt:lpstr>Illustration of the clustering problem</vt:lpstr>
      <vt:lpstr>PowerPoint Presentation</vt:lpstr>
      <vt:lpstr>Regression VS Classification Problem</vt:lpstr>
      <vt:lpstr>Chapter 2.2 Assessing Model Accuracy</vt:lpstr>
      <vt:lpstr>Training MSE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Chapman TSE</dc:creator>
  <cp:lastModifiedBy>Chapman TSE</cp:lastModifiedBy>
  <cp:revision>4</cp:revision>
  <dcterms:created xsi:type="dcterms:W3CDTF">2020-03-01T22:02:03Z</dcterms:created>
  <dcterms:modified xsi:type="dcterms:W3CDTF">2020-03-02T05:30:31Z</dcterms:modified>
</cp:coreProperties>
</file>