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6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5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7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9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8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2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34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5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39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06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95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E4820D-33E5-49AC-AE24-0605CE62B13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35DBDB-3D6E-420B-8EB1-511D800F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segmentation" TargetMode="External"/><Relationship Id="rId2" Type="http://schemas.openxmlformats.org/officeDocument/2006/relationships/hyperlink" Target="https://www.kaggle.com/code/brsdincer/mri-hippocampus-alzheimer-segmentation-all-process/dat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ite.com/blog/python/image-segmentation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56098-4A4B-4E08-87D4-87E9CDCEE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423358"/>
            <a:ext cx="7174302" cy="1919377"/>
          </a:xfrm>
        </p:spPr>
        <p:txBody>
          <a:bodyPr>
            <a:normAutofit/>
          </a:bodyPr>
          <a:lstStyle/>
          <a:p>
            <a:r>
              <a:rPr lang="en-US" sz="4000" dirty="0"/>
              <a:t>MRI Image Hippocampus Segmentation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275F94-2FC5-8B46-A9FB-4617D0394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Wayne Kuo</a:t>
            </a:r>
          </a:p>
        </p:txBody>
      </p:sp>
    </p:spTree>
    <p:extLst>
      <p:ext uri="{BB962C8B-B14F-4D97-AF65-F5344CB8AC3E}">
        <p14:creationId xmlns:p14="http://schemas.microsoft.com/office/powerpoint/2010/main" val="209881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91" y="600081"/>
            <a:ext cx="9601196" cy="1303867"/>
          </a:xfrm>
        </p:spPr>
        <p:txBody>
          <a:bodyPr/>
          <a:lstStyle/>
          <a:p>
            <a:r>
              <a:rPr lang="en-US" dirty="0"/>
              <a:t>Output visualization (Edge Filter Model)</a:t>
            </a:r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06FECAF9-B01A-8BDC-757F-0E0659E2B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0" y="4075706"/>
            <a:ext cx="10320460" cy="20640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48B272-D5FA-3919-2789-CE39874ED27B}"/>
              </a:ext>
            </a:extLst>
          </p:cNvPr>
          <p:cNvSpPr txBox="1"/>
          <p:nvPr/>
        </p:nvSpPr>
        <p:spPr>
          <a:xfrm>
            <a:off x="1782188" y="1587293"/>
            <a:ext cx="827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= 0.298532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 = 0.31764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018B84AC-3A1C-0C0B-6820-B5DA4833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90363"/>
              </p:ext>
            </p:extLst>
          </p:nvPr>
        </p:nvGraphicFramePr>
        <p:xfrm>
          <a:off x="1854553" y="284690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6247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243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01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32135582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628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7864BE1-E3E1-0B77-FCA9-0FA363E68D52}"/>
              </a:ext>
            </a:extLst>
          </p:cNvPr>
          <p:cNvSpPr txBox="1"/>
          <p:nvPr/>
        </p:nvSpPr>
        <p:spPr>
          <a:xfrm>
            <a:off x="6543969" y="24775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34E99-2EED-5DFE-091D-16D52AEBD4DA}"/>
              </a:ext>
            </a:extLst>
          </p:cNvPr>
          <p:cNvSpPr txBox="1"/>
          <p:nvPr/>
        </p:nvSpPr>
        <p:spPr>
          <a:xfrm rot="16200000">
            <a:off x="916219" y="3218499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Values</a:t>
            </a:r>
          </a:p>
        </p:txBody>
      </p:sp>
    </p:spTree>
    <p:extLst>
      <p:ext uri="{BB962C8B-B14F-4D97-AF65-F5344CB8AC3E}">
        <p14:creationId xmlns:p14="http://schemas.microsoft.com/office/powerpoint/2010/main" val="42572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131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visualization (Edge/Sharpen Model)</a:t>
            </a:r>
          </a:p>
        </p:txBody>
      </p:sp>
      <p:pic>
        <p:nvPicPr>
          <p:cNvPr id="4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5B8E27FF-AF1C-54AC-35BF-143B9E90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5" y="4041770"/>
            <a:ext cx="10515600" cy="2103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9AFFE1-E599-ECC9-9A6A-9D7F202875CA}"/>
              </a:ext>
            </a:extLst>
          </p:cNvPr>
          <p:cNvSpPr txBox="1"/>
          <p:nvPr/>
        </p:nvSpPr>
        <p:spPr>
          <a:xfrm>
            <a:off x="2062747" y="1573076"/>
            <a:ext cx="827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 = -1.85708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2C0E2F00-9B19-D570-465E-078CEC62D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07291"/>
              </p:ext>
            </p:extLst>
          </p:nvPr>
        </p:nvGraphicFramePr>
        <p:xfrm>
          <a:off x="2207479" y="290277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6247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243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01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32141142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628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CD28DC-5F3A-CB06-E8EA-3B8490052931}"/>
              </a:ext>
            </a:extLst>
          </p:cNvPr>
          <p:cNvSpPr txBox="1"/>
          <p:nvPr/>
        </p:nvSpPr>
        <p:spPr>
          <a:xfrm>
            <a:off x="6896895" y="25334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B8B26-5858-DF28-141D-7434AE957681}"/>
              </a:ext>
            </a:extLst>
          </p:cNvPr>
          <p:cNvSpPr txBox="1"/>
          <p:nvPr/>
        </p:nvSpPr>
        <p:spPr>
          <a:xfrm rot="16200000">
            <a:off x="1269145" y="327437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Values</a:t>
            </a:r>
          </a:p>
        </p:txBody>
      </p:sp>
    </p:spTree>
    <p:extLst>
      <p:ext uri="{BB962C8B-B14F-4D97-AF65-F5344CB8AC3E}">
        <p14:creationId xmlns:p14="http://schemas.microsoft.com/office/powerpoint/2010/main" val="232868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530F7F74-32A0-458C-8CB6-0BE2C49C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4090"/>
            <a:ext cx="9949094" cy="19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3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https://www.kaggle.com/code/brsdincer/mri-hippocampus-alzheimer-segmentation-all-process/data</a:t>
            </a:r>
            <a:endParaRPr lang="en-US" dirty="0"/>
          </a:p>
          <a:p>
            <a:r>
              <a:rPr lang="en-US" dirty="0">
                <a:hlinkClick r:id="rId3"/>
              </a:rPr>
              <a:t>https://www.tensorflow.org/tutorials/images/segmentation</a:t>
            </a:r>
            <a:endParaRPr lang="en-US" dirty="0"/>
          </a:p>
          <a:p>
            <a:r>
              <a:rPr lang="en-US">
                <a:hlinkClick r:id="rId4"/>
              </a:rPr>
              <a:t>https://www.kite.com/blog/python/image-segmentation-tutorial/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Overall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</a:t>
            </a:r>
          </a:p>
          <a:p>
            <a:pPr lvl="1"/>
            <a:r>
              <a:rPr lang="en-US" sz="2000" dirty="0"/>
              <a:t>Classify each image pixels as either Hippocampus class (Label: 1) or not Hippocampus class (Label: 0) </a:t>
            </a:r>
          </a:p>
          <a:p>
            <a:r>
              <a:rPr lang="en-US" sz="2000" dirty="0"/>
              <a:t>Data  set description</a:t>
            </a:r>
          </a:p>
          <a:p>
            <a:r>
              <a:rPr lang="en-US" sz="2000" dirty="0"/>
              <a:t>Data set preprocessing</a:t>
            </a:r>
          </a:p>
          <a:p>
            <a:r>
              <a:rPr lang="en-US" sz="2000" dirty="0"/>
              <a:t>Building models.</a:t>
            </a:r>
          </a:p>
          <a:p>
            <a:r>
              <a:rPr lang="en-US" sz="2000" dirty="0"/>
              <a:t>Visualize performance metrices.</a:t>
            </a:r>
          </a:p>
        </p:txBody>
      </p:sp>
    </p:spTree>
    <p:extLst>
      <p:ext uri="{BB962C8B-B14F-4D97-AF65-F5344CB8AC3E}">
        <p14:creationId xmlns:p14="http://schemas.microsoft.com/office/powerpoint/2010/main" val="14889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777" y="580938"/>
            <a:ext cx="9601196" cy="1303867"/>
          </a:xfrm>
        </p:spPr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455"/>
            <a:ext cx="6425242" cy="3476895"/>
          </a:xfrm>
        </p:spPr>
        <p:txBody>
          <a:bodyPr>
            <a:normAutofit/>
          </a:bodyPr>
          <a:lstStyle/>
          <a:p>
            <a:r>
              <a:rPr lang="en-US" sz="2000" dirty="0"/>
              <a:t>The data set contains 135 patient’s MRI images and each patient has their own 189 MRI images as well. Each images have a size of 233 * 197 * 3 (3 is the color)</a:t>
            </a:r>
          </a:p>
          <a:p>
            <a:r>
              <a:rPr lang="en-US" sz="2000" dirty="0"/>
              <a:t>For the label images there are 2 MRI images labeling left and right side of hippocampus pixels.</a:t>
            </a:r>
          </a:p>
          <a:p>
            <a:r>
              <a:rPr lang="en-US" sz="2000" dirty="0"/>
              <a:t>Total number of original (Feature) MRI images: 25515</a:t>
            </a:r>
          </a:p>
          <a:p>
            <a:r>
              <a:rPr lang="en-US" sz="2000" dirty="0"/>
              <a:t>35 Patient’s image is used as testing data.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图片 4" descr="在黑暗中&#10;&#10;低可信度描述已自动生成">
            <a:extLst>
              <a:ext uri="{FF2B5EF4-FFF2-40B4-BE49-F238E27FC236}">
                <a16:creationId xmlns:a16="http://schemas.microsoft.com/office/drawing/2014/main" id="{C0AD95BA-9A7B-FB97-CE61-A5CEF2F4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10" y="4001294"/>
            <a:ext cx="1876425" cy="2219325"/>
          </a:xfrm>
          <a:prstGeom prst="rect">
            <a:avLst/>
          </a:prstGeom>
        </p:spPr>
      </p:pic>
      <p:pic>
        <p:nvPicPr>
          <p:cNvPr id="7" name="图片 6" descr="黑暗中亮着灯&#10;&#10;低可信度描述已自动生成">
            <a:extLst>
              <a:ext uri="{FF2B5EF4-FFF2-40B4-BE49-F238E27FC236}">
                <a16:creationId xmlns:a16="http://schemas.microsoft.com/office/drawing/2014/main" id="{F74CB12E-E208-3C2A-B52E-409F91C6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3" y="4001294"/>
            <a:ext cx="1876425" cy="2219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C1FBB2-D10D-59AA-695B-6770084452D7}"/>
              </a:ext>
            </a:extLst>
          </p:cNvPr>
          <p:cNvSpPr txBox="1"/>
          <p:nvPr/>
        </p:nvSpPr>
        <p:spPr>
          <a:xfrm>
            <a:off x="8004280" y="363196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Label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32352-E2D3-B9B9-BA0F-A293004CA610}"/>
              </a:ext>
            </a:extLst>
          </p:cNvPr>
          <p:cNvSpPr txBox="1"/>
          <p:nvPr/>
        </p:nvSpPr>
        <p:spPr>
          <a:xfrm>
            <a:off x="10100273" y="363196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Label</a:t>
            </a:r>
          </a:p>
        </p:txBody>
      </p:sp>
      <p:pic>
        <p:nvPicPr>
          <p:cNvPr id="11" name="图片 10" descr="男子的脸部特写黑白照&#10;&#10;低可信度描述已自动生成">
            <a:extLst>
              <a:ext uri="{FF2B5EF4-FFF2-40B4-BE49-F238E27FC236}">
                <a16:creationId xmlns:a16="http://schemas.microsoft.com/office/drawing/2014/main" id="{1B91CAE7-F4C9-4E10-6F08-265D7E0F4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14" y="1292793"/>
            <a:ext cx="1876425" cy="2219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2D4DF6-AD08-65DA-96D0-C8F61AD2212E}"/>
              </a:ext>
            </a:extLst>
          </p:cNvPr>
          <p:cNvSpPr txBox="1"/>
          <p:nvPr/>
        </p:nvSpPr>
        <p:spPr>
          <a:xfrm>
            <a:off x="9074988" y="9234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598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Resizing the image size to 1/3 of its original value to speed up computation. </a:t>
            </a:r>
          </a:p>
          <a:p>
            <a:r>
              <a:rPr lang="en-US" dirty="0"/>
              <a:t>Rescale the pixels’ RGB to grayscale and normalize the original (feature) image pixels value.</a:t>
            </a:r>
          </a:p>
          <a:p>
            <a:r>
              <a:rPr lang="en-US" dirty="0"/>
              <a:t>Label image pixels’ values are set to 1 for hippocampus pixel and 0 for non hippocampus.</a:t>
            </a:r>
          </a:p>
        </p:txBody>
      </p:sp>
    </p:spTree>
    <p:extLst>
      <p:ext uri="{BB962C8B-B14F-4D97-AF65-F5344CB8AC3E}">
        <p14:creationId xmlns:p14="http://schemas.microsoft.com/office/powerpoint/2010/main" val="39079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model we use is ConV2D neural network. </a:t>
            </a:r>
          </a:p>
          <a:p>
            <a:r>
              <a:rPr lang="en-US" dirty="0"/>
              <a:t>Due to the imbalance nature of each pixels’ class, we will use Binary Cross Entropy for all our models’ loss function. </a:t>
            </a:r>
          </a:p>
          <a:p>
            <a:r>
              <a:rPr lang="en-US" dirty="0"/>
              <a:t>5 Models</a:t>
            </a:r>
          </a:p>
          <a:p>
            <a:pPr lvl="1"/>
            <a:r>
              <a:rPr lang="en-US" dirty="0"/>
              <a:t>Base Model (1 Input/3 Conv2D/1 Output)</a:t>
            </a:r>
          </a:p>
          <a:p>
            <a:pPr lvl="1"/>
            <a:r>
              <a:rPr lang="en-US" dirty="0"/>
              <a:t>Drop Out Model (1 Input/1 Conv2D/1 Drop Out/2 Conv2D/1 Output)</a:t>
            </a:r>
          </a:p>
          <a:p>
            <a:pPr lvl="1"/>
            <a:r>
              <a:rPr lang="en-US" dirty="0"/>
              <a:t>Edge Model (1 Edge Filter Input/3 Conv2D/1 Output)</a:t>
            </a:r>
          </a:p>
          <a:p>
            <a:pPr lvl="1"/>
            <a:r>
              <a:rPr lang="en-US" dirty="0"/>
              <a:t>Max Pool Model (1 Input/3 Conv2D/1 Max Pool/1 Output)</a:t>
            </a:r>
          </a:p>
          <a:p>
            <a:pPr lvl="1"/>
            <a:r>
              <a:rPr lang="en-US" dirty="0"/>
              <a:t>Edge/Sharpen Model (1 Edge Filter Input/1 Sharpen Input/3 Conv2D/1 Output)</a:t>
            </a:r>
          </a:p>
        </p:txBody>
      </p:sp>
    </p:spTree>
    <p:extLst>
      <p:ext uri="{BB962C8B-B14F-4D97-AF65-F5344CB8AC3E}">
        <p14:creationId xmlns:p14="http://schemas.microsoft.com/office/powerpoint/2010/main" val="13047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Performance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4FB-F834-B2BE-EFBD-2B1AA506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following metrices: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Matthews Correlation Coefficient (MCC)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ROC </a:t>
            </a:r>
            <a:r>
              <a:rPr lang="en-US" dirty="0" err="1"/>
              <a:t>Cruve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6994"/>
            <a:ext cx="9601196" cy="1303867"/>
          </a:xfrm>
        </p:spPr>
        <p:txBody>
          <a:bodyPr/>
          <a:lstStyle/>
          <a:p>
            <a:r>
              <a:rPr lang="en-US" dirty="0"/>
              <a:t>Output visualization (Base Model)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D8B72C9D-1589-5F29-C7D2-27D1A5357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00" y="3823391"/>
            <a:ext cx="9601200" cy="192023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661FD7-07C7-5C91-59DD-9E941CFBBA92}"/>
              </a:ext>
            </a:extLst>
          </p:cNvPr>
          <p:cNvSpPr txBox="1"/>
          <p:nvPr/>
        </p:nvSpPr>
        <p:spPr>
          <a:xfrm>
            <a:off x="1694132" y="1550028"/>
            <a:ext cx="827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= 0.40148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 = 0.40475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5310129-4ABD-954D-1754-782633C7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2403"/>
              </p:ext>
            </p:extLst>
          </p:nvPr>
        </p:nvGraphicFramePr>
        <p:xfrm>
          <a:off x="1694132" y="261401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6247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243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01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628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3456867-6BE2-FD06-EE76-7EC679E05537}"/>
              </a:ext>
            </a:extLst>
          </p:cNvPr>
          <p:cNvSpPr txBox="1"/>
          <p:nvPr/>
        </p:nvSpPr>
        <p:spPr>
          <a:xfrm>
            <a:off x="6383548" y="224468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27B5D-C73A-3A84-5669-A23F7AB72413}"/>
              </a:ext>
            </a:extLst>
          </p:cNvPr>
          <p:cNvSpPr txBox="1"/>
          <p:nvPr/>
        </p:nvSpPr>
        <p:spPr>
          <a:xfrm rot="16200000">
            <a:off x="755798" y="2985612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Values</a:t>
            </a:r>
          </a:p>
        </p:txBody>
      </p:sp>
    </p:spTree>
    <p:extLst>
      <p:ext uri="{BB962C8B-B14F-4D97-AF65-F5344CB8AC3E}">
        <p14:creationId xmlns:p14="http://schemas.microsoft.com/office/powerpoint/2010/main" val="62545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280"/>
            <a:ext cx="9601196" cy="1303867"/>
          </a:xfrm>
        </p:spPr>
        <p:txBody>
          <a:bodyPr/>
          <a:lstStyle/>
          <a:p>
            <a:r>
              <a:rPr lang="en-US" dirty="0"/>
              <a:t>Output visualization (Drop Out Model)</a:t>
            </a:r>
          </a:p>
        </p:txBody>
      </p:sp>
      <p:pic>
        <p:nvPicPr>
          <p:cNvPr id="7" name="内容占位符 6" descr="图片包含 游戏机&#10;&#10;描述已自动生成">
            <a:extLst>
              <a:ext uri="{FF2B5EF4-FFF2-40B4-BE49-F238E27FC236}">
                <a16:creationId xmlns:a16="http://schemas.microsoft.com/office/drawing/2014/main" id="{3729E9AC-87EF-8266-D0F4-C743BF15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29141"/>
            <a:ext cx="9601200" cy="192023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3F14B6-5956-8C68-511F-5BCB0A620147}"/>
              </a:ext>
            </a:extLst>
          </p:cNvPr>
          <p:cNvSpPr txBox="1"/>
          <p:nvPr/>
        </p:nvSpPr>
        <p:spPr>
          <a:xfrm>
            <a:off x="1822469" y="1531880"/>
            <a:ext cx="827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= 0.35248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 = 0.36809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07F3041F-650A-2ABB-F3E8-E373E99F0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72870"/>
              </p:ext>
            </p:extLst>
          </p:nvPr>
        </p:nvGraphicFramePr>
        <p:xfrm>
          <a:off x="1822469" y="27423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6247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243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01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32113278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628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6AB763D-9D9E-FD64-983B-1C5B9F7165F5}"/>
              </a:ext>
            </a:extLst>
          </p:cNvPr>
          <p:cNvSpPr txBox="1"/>
          <p:nvPr/>
        </p:nvSpPr>
        <p:spPr>
          <a:xfrm>
            <a:off x="6511885" y="237302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3FD481-07A6-C7D3-2D80-ACA21AB80F8A}"/>
              </a:ext>
            </a:extLst>
          </p:cNvPr>
          <p:cNvSpPr txBox="1"/>
          <p:nvPr/>
        </p:nvSpPr>
        <p:spPr>
          <a:xfrm rot="16200000">
            <a:off x="884135" y="3113949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Values</a:t>
            </a:r>
          </a:p>
        </p:txBody>
      </p:sp>
    </p:spTree>
    <p:extLst>
      <p:ext uri="{BB962C8B-B14F-4D97-AF65-F5344CB8AC3E}">
        <p14:creationId xmlns:p14="http://schemas.microsoft.com/office/powerpoint/2010/main" val="327435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109A-811F-E2E1-D01D-C75465C1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557901"/>
            <a:ext cx="9601196" cy="1303867"/>
          </a:xfrm>
        </p:spPr>
        <p:txBody>
          <a:bodyPr/>
          <a:lstStyle/>
          <a:p>
            <a:r>
              <a:rPr lang="en-US" dirty="0"/>
              <a:t>Output visualization (Max Pool Model)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89025CB2-3C00-171F-9984-40794477D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4" y="3972749"/>
            <a:ext cx="9601200" cy="1920239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12AC1B-0867-1842-1193-542C4C753B10}"/>
              </a:ext>
            </a:extLst>
          </p:cNvPr>
          <p:cNvSpPr txBox="1"/>
          <p:nvPr/>
        </p:nvSpPr>
        <p:spPr>
          <a:xfrm>
            <a:off x="1644125" y="1542025"/>
            <a:ext cx="8272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=0.41361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 =  0.41729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F9EE9BA3-DD3D-8866-CE74-58ABFC00D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1624"/>
              </p:ext>
            </p:extLst>
          </p:nvPr>
        </p:nvGraphicFramePr>
        <p:xfrm>
          <a:off x="1716490" y="274235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6247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243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01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32123442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628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B25723C-E1C4-A077-24D9-E42719CB924C}"/>
              </a:ext>
            </a:extLst>
          </p:cNvPr>
          <p:cNvSpPr txBox="1"/>
          <p:nvPr/>
        </p:nvSpPr>
        <p:spPr>
          <a:xfrm>
            <a:off x="6405906" y="237302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57F8F7-43BF-EE77-B71A-79532F52F02C}"/>
              </a:ext>
            </a:extLst>
          </p:cNvPr>
          <p:cNvSpPr txBox="1"/>
          <p:nvPr/>
        </p:nvSpPr>
        <p:spPr>
          <a:xfrm rot="16200000">
            <a:off x="778156" y="3113948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Values</a:t>
            </a:r>
          </a:p>
        </p:txBody>
      </p:sp>
    </p:spTree>
    <p:extLst>
      <p:ext uri="{BB962C8B-B14F-4D97-AF65-F5344CB8AC3E}">
        <p14:creationId xmlns:p14="http://schemas.microsoft.com/office/powerpoint/2010/main" val="35454766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142</TotalTime>
  <Words>506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 2</vt:lpstr>
      <vt:lpstr>HDOfficeLightV0</vt:lpstr>
      <vt:lpstr>环保</vt:lpstr>
      <vt:lpstr>MRI Image Hippocampus Segmentation</vt:lpstr>
      <vt:lpstr>Project Overall Structure</vt:lpstr>
      <vt:lpstr>Data Set Description</vt:lpstr>
      <vt:lpstr>Data Preprocessing.</vt:lpstr>
      <vt:lpstr>Building Models</vt:lpstr>
      <vt:lpstr>Evaluate Model Performance</vt:lpstr>
      <vt:lpstr>Output visualization (Base Model)</vt:lpstr>
      <vt:lpstr>Output visualization (Drop Out Model)</vt:lpstr>
      <vt:lpstr>Output visualization (Max Pool Model)</vt:lpstr>
      <vt:lpstr>Output visualization (Edge Filter Model)</vt:lpstr>
      <vt:lpstr>Output visualization (Edge/Sharpen Model)</vt:lpstr>
      <vt:lpstr>ROC Curve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Image Hippocampus Segmentation</dc:title>
  <dc:creator>Wayne Kuo</dc:creator>
  <cp:lastModifiedBy>Wayne Kuo</cp:lastModifiedBy>
  <cp:revision>2</cp:revision>
  <dcterms:created xsi:type="dcterms:W3CDTF">2022-12-16T04:45:31Z</dcterms:created>
  <dcterms:modified xsi:type="dcterms:W3CDTF">2022-12-16T07:07:44Z</dcterms:modified>
</cp:coreProperties>
</file>