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4" r:id="rId6"/>
    <p:sldId id="260" r:id="rId7"/>
    <p:sldId id="261" r:id="rId8"/>
    <p:sldId id="262"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55"/>
    <p:restoredTop sz="94552"/>
  </p:normalViewPr>
  <p:slideViewPr>
    <p:cSldViewPr snapToGrid="0">
      <p:cViewPr varScale="1">
        <p:scale>
          <a:sx n="169" d="100"/>
          <a:sy n="169" d="100"/>
        </p:scale>
        <p:origin x="200" y="4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747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0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285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361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899" y="3254310"/>
            <a:ext cx="2932323"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614100" y="3746720"/>
            <a:ext cx="1965457" cy="3693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ADEJAYAN EBUNOLUWA </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239446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387350" indent="-285750">
              <a:lnSpc>
                <a:spcPct val="115000"/>
              </a:lnSpc>
              <a:buClr>
                <a:srgbClr val="000000"/>
              </a:buClr>
              <a:buSzPts val="2000"/>
              <a:buFont typeface="Wingdings" pitchFamily="2" charset="2"/>
              <a:buChar char="v"/>
              <a:defRPr sz="2000">
                <a:latin typeface="Open Sans"/>
                <a:ea typeface="Open Sans"/>
                <a:cs typeface="Open Sans"/>
                <a:sym typeface="Open Sans"/>
              </a:defRPr>
            </a:pPr>
            <a:r>
              <a:rPr lang="en-US" sz="1800" dirty="0"/>
              <a:t>Introduction</a:t>
            </a:r>
          </a:p>
          <a:p>
            <a:pPr marL="101600">
              <a:lnSpc>
                <a:spcPct val="115000"/>
              </a:lnSpc>
              <a:buClr>
                <a:srgbClr val="000000"/>
              </a:buClr>
              <a:buSzPts val="2000"/>
              <a:defRPr sz="2000">
                <a:latin typeface="Open Sans"/>
                <a:ea typeface="Open Sans"/>
                <a:cs typeface="Open Sans"/>
                <a:sym typeface="Open Sans"/>
              </a:defRPr>
            </a:pPr>
            <a:endParaRPr lang="en-US" sz="1800" dirty="0"/>
          </a:p>
          <a:p>
            <a:pPr marL="387350" indent="-285750">
              <a:lnSpc>
                <a:spcPct val="115000"/>
              </a:lnSpc>
              <a:buClr>
                <a:srgbClr val="000000"/>
              </a:buClr>
              <a:buSzPts val="2000"/>
              <a:buFont typeface="Wingdings" pitchFamily="2" charset="2"/>
              <a:buChar char="v"/>
              <a:defRPr sz="2000">
                <a:latin typeface="Open Sans"/>
                <a:ea typeface="Open Sans"/>
                <a:cs typeface="Open Sans"/>
                <a:sym typeface="Open Sans"/>
              </a:defRPr>
            </a:pPr>
            <a:r>
              <a:rPr lang="en-US" sz="1800" dirty="0"/>
              <a:t>Data Exploration</a:t>
            </a:r>
          </a:p>
          <a:p>
            <a:pPr marL="101600">
              <a:lnSpc>
                <a:spcPct val="115000"/>
              </a:lnSpc>
              <a:buClr>
                <a:srgbClr val="000000"/>
              </a:buClr>
              <a:buSzPts val="2000"/>
              <a:defRPr sz="2000">
                <a:latin typeface="Open Sans"/>
                <a:ea typeface="Open Sans"/>
                <a:cs typeface="Open Sans"/>
                <a:sym typeface="Open Sans"/>
              </a:defRPr>
            </a:pPr>
            <a:endParaRPr lang="en-US" sz="1800" dirty="0"/>
          </a:p>
          <a:p>
            <a:pPr marL="387350" indent="-285750">
              <a:lnSpc>
                <a:spcPct val="115000"/>
              </a:lnSpc>
              <a:buClr>
                <a:srgbClr val="000000"/>
              </a:buClr>
              <a:buSzPts val="2000"/>
              <a:buFont typeface="Wingdings" pitchFamily="2" charset="2"/>
              <a:buChar char="v"/>
              <a:defRPr sz="2000">
                <a:latin typeface="Open Sans"/>
                <a:ea typeface="Open Sans"/>
                <a:cs typeface="Open Sans"/>
                <a:sym typeface="Open Sans"/>
              </a:defRPr>
            </a:pPr>
            <a:r>
              <a:rPr lang="en-US" sz="1800" dirty="0"/>
              <a:t>Model Development</a:t>
            </a:r>
          </a:p>
          <a:p>
            <a:pPr marL="101600">
              <a:lnSpc>
                <a:spcPct val="115000"/>
              </a:lnSpc>
              <a:buClr>
                <a:srgbClr val="000000"/>
              </a:buClr>
              <a:buSzPts val="2000"/>
              <a:defRPr sz="2000">
                <a:latin typeface="Open Sans"/>
                <a:ea typeface="Open Sans"/>
                <a:cs typeface="Open Sans"/>
                <a:sym typeface="Open Sans"/>
              </a:defRPr>
            </a:pPr>
            <a:endParaRPr lang="en-US" sz="1800" dirty="0"/>
          </a:p>
          <a:p>
            <a:pPr marL="387350" indent="-285750">
              <a:lnSpc>
                <a:spcPct val="115000"/>
              </a:lnSpc>
              <a:buClr>
                <a:srgbClr val="000000"/>
              </a:buClr>
              <a:buSzPts val="2000"/>
              <a:buFont typeface="Wingdings" pitchFamily="2" charset="2"/>
              <a:buChar char="v"/>
              <a:defRPr sz="2000">
                <a:latin typeface="Open Sans"/>
                <a:ea typeface="Open Sans"/>
                <a:cs typeface="Open Sans"/>
                <a:sym typeface="Open Sans"/>
              </a:defRPr>
            </a:pPr>
            <a:r>
              <a:rPr lang="en-US" sz="1800"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4" y="1083299"/>
            <a:ext cx="8666749" cy="47612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latin typeface="+mn-lt"/>
              </a:rPr>
              <a:t>Project's objective is to identify and suggest the Top 1000 Customers</a:t>
            </a:r>
            <a:endParaRPr sz="1800" dirty="0">
              <a:latin typeface="+mn-lt"/>
            </a:endParaRPr>
          </a:p>
        </p:txBody>
      </p:sp>
      <p:sp>
        <p:nvSpPr>
          <p:cNvPr id="124" name="Shape 73"/>
          <p:cNvSpPr/>
          <p:nvPr/>
        </p:nvSpPr>
        <p:spPr>
          <a:xfrm>
            <a:off x="205023" y="1730181"/>
            <a:ext cx="4134600" cy="41129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400" b="1" dirty="0">
                <a:latin typeface="+mn-lt"/>
              </a:rPr>
              <a:t>Outline of the issue</a:t>
            </a:r>
            <a:endParaRPr sz="1400" b="1" dirty="0">
              <a:latin typeface="+mn-lt"/>
            </a:endParaRPr>
          </a:p>
        </p:txBody>
      </p:sp>
      <p:sp>
        <p:nvSpPr>
          <p:cNvPr id="7" name="TextBox 6">
            <a:extLst>
              <a:ext uri="{FF2B5EF4-FFF2-40B4-BE49-F238E27FC236}">
                <a16:creationId xmlns:a16="http://schemas.microsoft.com/office/drawing/2014/main" id="{C3696A49-412B-4A55-BA3A-07B3C95B5306}"/>
              </a:ext>
            </a:extLst>
          </p:cNvPr>
          <p:cNvSpPr txBox="1"/>
          <p:nvPr/>
        </p:nvSpPr>
        <p:spPr>
          <a:xfrm>
            <a:off x="205023" y="2312238"/>
            <a:ext cx="8666749"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AutoNum type="arabicPeriod"/>
            </a:pPr>
            <a:r>
              <a:rPr lang="en-US" dirty="0"/>
              <a:t>Sprocket Central Pty Ltd is a medium size bikes &amp; cycling accessories company.</a:t>
            </a:r>
          </a:p>
          <a:p>
            <a:pPr marL="342900" indent="-342900">
              <a:buAutoNum type="arabicPeriod"/>
            </a:pPr>
            <a:endParaRPr lang="en-US" dirty="0"/>
          </a:p>
          <a:p>
            <a:pPr marL="342900" indent="-342900">
              <a:buAutoNum type="arabicPeriod"/>
            </a:pPr>
            <a:r>
              <a:rPr lang="en-US" dirty="0"/>
              <a:t>The company has a sizable dataset about its clients, but the team needs help on how to use it to optimize its marketing plan.</a:t>
            </a:r>
          </a:p>
          <a:p>
            <a:pPr marL="342900" indent="-342900">
              <a:buAutoNum type="arabicPeriod"/>
            </a:pPr>
            <a:endParaRPr lang="en-US" dirty="0"/>
          </a:p>
          <a:p>
            <a:pPr marL="342900" indent="-342900">
              <a:buAutoNum type="arabicPeriod"/>
            </a:pPr>
            <a:r>
              <a:rPr lang="en-US" dirty="0"/>
              <a:t>Which, on the other hand, support or encourage sales and boost revenue.</a:t>
            </a:r>
          </a:p>
          <a:p>
            <a:pPr marL="342900" indent="-342900">
              <a:buAutoNum type="arabicPeriod"/>
            </a:pPr>
            <a:endParaRPr lang="en-US" dirty="0"/>
          </a:p>
        </p:txBody>
      </p:sp>
      <p:sp>
        <p:nvSpPr>
          <p:cNvPr id="9" name="TextBox 8">
            <a:extLst>
              <a:ext uri="{FF2B5EF4-FFF2-40B4-BE49-F238E27FC236}">
                <a16:creationId xmlns:a16="http://schemas.microsoft.com/office/drawing/2014/main" id="{3CEDA61E-63F4-7559-9EB5-FAE5BD4B8419}"/>
              </a:ext>
            </a:extLst>
          </p:cNvPr>
          <p:cNvSpPr txBox="1"/>
          <p:nvPr/>
        </p:nvSpPr>
        <p:spPr>
          <a:xfrm>
            <a:off x="5263036" y="1789803"/>
            <a:ext cx="14202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rgbClr val="000000"/>
                </a:solidFill>
                <a:effectLst/>
                <a:uFillTx/>
                <a:latin typeface="+mn-lt"/>
                <a:ea typeface="+mn-ea"/>
                <a:cs typeface="+mn-cs"/>
                <a:sym typeface="Arial"/>
              </a:rPr>
              <a:t> </a:t>
            </a:r>
          </a:p>
        </p:txBody>
      </p:sp>
      <p:sp>
        <p:nvSpPr>
          <p:cNvPr id="10" name="TextBox 9">
            <a:extLst>
              <a:ext uri="{FF2B5EF4-FFF2-40B4-BE49-F238E27FC236}">
                <a16:creationId xmlns:a16="http://schemas.microsoft.com/office/drawing/2014/main" id="{170B4B14-A2BA-98B0-9A2E-5CDD12CF4553}"/>
              </a:ext>
            </a:extLst>
          </p:cNvPr>
          <p:cNvSpPr txBox="1"/>
          <p:nvPr/>
        </p:nvSpPr>
        <p:spPr>
          <a:xfrm>
            <a:off x="205023" y="4542379"/>
            <a:ext cx="685534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000" dirty="0"/>
              <a:t>Noting that this analysis will be carried out with the 3 phases of Data Exploration, </a:t>
            </a:r>
            <a:r>
              <a:rPr kumimoji="0" lang="en-US" sz="1000" b="0" i="0" u="none" strike="noStrike" cap="none" spc="0" normalizeH="0" baseline="0" dirty="0">
                <a:ln>
                  <a:noFill/>
                </a:ln>
                <a:solidFill>
                  <a:srgbClr val="000000"/>
                </a:solidFill>
                <a:effectLst/>
                <a:uFillTx/>
                <a:latin typeface="+mn-lt"/>
                <a:ea typeface="+mn-ea"/>
                <a:cs typeface="+mn-cs"/>
                <a:sym typeface="Arial"/>
              </a:rPr>
              <a:t>Model Development and </a:t>
            </a:r>
            <a:r>
              <a:rPr lang="en-US" sz="1000" dirty="0"/>
              <a:t>Interpretation.</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58446"/>
            <a:ext cx="5658304" cy="47612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latin typeface="+mn-lt"/>
              </a:rPr>
              <a:t>Data Quality Assessment and Cleaning of the data</a:t>
            </a:r>
            <a:endParaRPr sz="1800" dirty="0">
              <a:latin typeface="+mn-lt"/>
            </a:endParaRP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4" name="TextBox 3">
            <a:extLst>
              <a:ext uri="{FF2B5EF4-FFF2-40B4-BE49-F238E27FC236}">
                <a16:creationId xmlns:a16="http://schemas.microsoft.com/office/drawing/2014/main" id="{95B72B15-CA02-BF51-8442-1875534786F3}"/>
              </a:ext>
            </a:extLst>
          </p:cNvPr>
          <p:cNvSpPr txBox="1"/>
          <p:nvPr/>
        </p:nvSpPr>
        <p:spPr>
          <a:xfrm>
            <a:off x="205025" y="1745058"/>
            <a:ext cx="3423700"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The following was used to check for data quality:</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lang="en-US" dirty="0"/>
              <a:t>Accuracy: Check for correct values</a:t>
            </a: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US" sz="1400" b="0" i="0" u="none" strike="noStrike" cap="none" spc="0" normalizeH="0" baseline="0" dirty="0">
                <a:ln>
                  <a:noFill/>
                </a:ln>
                <a:solidFill>
                  <a:srgbClr val="000000"/>
                </a:solidFill>
                <a:effectLst/>
                <a:uFillTx/>
                <a:latin typeface="+mn-lt"/>
                <a:ea typeface="+mn-ea"/>
                <a:cs typeface="+mn-cs"/>
                <a:sym typeface="Arial"/>
              </a:rPr>
              <a:t>Completeness: Data fields with no value</a:t>
            </a: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US" sz="1400" b="0" i="0" u="none" strike="noStrike" cap="none" spc="0" normalizeH="0" baseline="0" dirty="0">
                <a:ln>
                  <a:noFill/>
                </a:ln>
                <a:solidFill>
                  <a:srgbClr val="000000"/>
                </a:solidFill>
                <a:effectLst/>
                <a:uFillTx/>
                <a:latin typeface="+mn-lt"/>
                <a:ea typeface="+mn-ea"/>
                <a:cs typeface="+mn-cs"/>
                <a:sym typeface="Arial"/>
              </a:rPr>
              <a:t>Consistency: Values not contradicting</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en-US" dirty="0"/>
              <a:t>Currency: Values are up to date</a:t>
            </a: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US" sz="1400" b="0" i="0" u="none" strike="noStrike" cap="none" spc="0" normalizeH="0" baseline="0" dirty="0">
                <a:ln>
                  <a:noFill/>
                </a:ln>
                <a:solidFill>
                  <a:srgbClr val="000000"/>
                </a:solidFill>
                <a:effectLst/>
                <a:uFillTx/>
                <a:latin typeface="+mn-lt"/>
                <a:ea typeface="+mn-ea"/>
                <a:cs typeface="+mn-cs"/>
                <a:sym typeface="Arial"/>
              </a:rPr>
              <a:t>Relevancy: Value Meta Data</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en-US" dirty="0"/>
              <a:t>Validity: Data containing allowable value</a:t>
            </a: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US" sz="1400" b="0" i="0" u="none" strike="noStrike" cap="none" spc="0" normalizeH="0" baseline="0" dirty="0">
                <a:ln>
                  <a:noFill/>
                </a:ln>
                <a:solidFill>
                  <a:srgbClr val="000000"/>
                </a:solidFill>
                <a:effectLst/>
                <a:uFillTx/>
                <a:latin typeface="+mn-lt"/>
                <a:ea typeface="+mn-ea"/>
                <a:cs typeface="+mn-cs"/>
                <a:sym typeface="Arial"/>
              </a:rPr>
              <a:t>Uniqueness: Records that are duplicate</a:t>
            </a:r>
          </a:p>
        </p:txBody>
      </p:sp>
      <p:pic>
        <p:nvPicPr>
          <p:cNvPr id="15" name="Picture 14">
            <a:extLst>
              <a:ext uri="{FF2B5EF4-FFF2-40B4-BE49-F238E27FC236}">
                <a16:creationId xmlns:a16="http://schemas.microsoft.com/office/drawing/2014/main" id="{D6D66325-5C05-9E11-6ABA-705ED05CA984}"/>
              </a:ext>
            </a:extLst>
          </p:cNvPr>
          <p:cNvPicPr>
            <a:picLocks noChangeAspect="1"/>
          </p:cNvPicPr>
          <p:nvPr/>
        </p:nvPicPr>
        <p:blipFill>
          <a:blip r:embed="rId3"/>
          <a:stretch>
            <a:fillRect/>
          </a:stretch>
        </p:blipFill>
        <p:spPr>
          <a:xfrm>
            <a:off x="3628725" y="2164724"/>
            <a:ext cx="5515275" cy="2045271"/>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27641"/>
            <a:ext cx="5658304" cy="47612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latin typeface="+mn-lt"/>
              </a:rPr>
              <a:t>Relevant Insights to Explore </a:t>
            </a:r>
            <a:endParaRPr sz="1800" dirty="0">
              <a:latin typeface="+mn-lt"/>
            </a:endParaRPr>
          </a:p>
        </p:txBody>
      </p:sp>
      <p:sp>
        <p:nvSpPr>
          <p:cNvPr id="2" name="TextBox 1">
            <a:extLst>
              <a:ext uri="{FF2B5EF4-FFF2-40B4-BE49-F238E27FC236}">
                <a16:creationId xmlns:a16="http://schemas.microsoft.com/office/drawing/2014/main" id="{7FA519C5-1A6E-5230-4162-DDC577447CCF}"/>
              </a:ext>
            </a:extLst>
          </p:cNvPr>
          <p:cNvSpPr txBox="1"/>
          <p:nvPr/>
        </p:nvSpPr>
        <p:spPr>
          <a:xfrm>
            <a:off x="205025" y="1403765"/>
            <a:ext cx="881222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The following insights should address the business question after a thorough comprehension of the data and business objective;</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3" name="TextBox 2">
            <a:extLst>
              <a:ext uri="{FF2B5EF4-FFF2-40B4-BE49-F238E27FC236}">
                <a16:creationId xmlns:a16="http://schemas.microsoft.com/office/drawing/2014/main" id="{0599C23B-D93E-43F5-B0C3-DCECAB080A78}"/>
              </a:ext>
            </a:extLst>
          </p:cNvPr>
          <p:cNvSpPr txBox="1"/>
          <p:nvPr/>
        </p:nvSpPr>
        <p:spPr>
          <a:xfrm>
            <a:off x="205025" y="1987005"/>
            <a:ext cx="4756274"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Wingdings" pitchFamily="2" charset="2"/>
              <a:buChar char="v"/>
            </a:pPr>
            <a:r>
              <a:rPr lang="en-US" dirty="0"/>
              <a:t>Distribution of Ages.</a:t>
            </a:r>
          </a:p>
          <a:p>
            <a:pPr marL="285750" indent="-285750">
              <a:buFont typeface="Wingdings" pitchFamily="2" charset="2"/>
              <a:buChar char="v"/>
            </a:pPr>
            <a:endParaRPr lang="en-US" dirty="0"/>
          </a:p>
          <a:p>
            <a:pPr marL="285750" indent="-285750">
              <a:buFont typeface="Wingdings" pitchFamily="2" charset="2"/>
              <a:buChar char="v"/>
            </a:pPr>
            <a:r>
              <a:rPr lang="en-US" dirty="0"/>
              <a:t>Sales by gender.</a:t>
            </a:r>
          </a:p>
          <a:p>
            <a:pPr marL="285750" indent="-285750">
              <a:buFont typeface="Wingdings" pitchFamily="2" charset="2"/>
              <a:buChar char="v"/>
            </a:pPr>
            <a:endParaRPr lang="en-US" dirty="0"/>
          </a:p>
          <a:p>
            <a:pPr marL="285750" indent="-285750">
              <a:buFont typeface="Wingdings" pitchFamily="2" charset="2"/>
              <a:buChar char="v"/>
            </a:pPr>
            <a:r>
              <a:rPr lang="en-US" dirty="0"/>
              <a:t>Purchase by job industry.</a:t>
            </a:r>
          </a:p>
          <a:p>
            <a:pPr marL="285750" indent="-285750">
              <a:buFont typeface="Wingdings" pitchFamily="2" charset="2"/>
              <a:buChar char="v"/>
            </a:pPr>
            <a:endParaRPr lang="en-US" dirty="0"/>
          </a:p>
          <a:p>
            <a:pPr marL="285750" indent="-285750">
              <a:buFont typeface="Wingdings" pitchFamily="2" charset="2"/>
              <a:buChar char="v"/>
            </a:pPr>
            <a:r>
              <a:rPr lang="en-US" dirty="0"/>
              <a:t>Number of cars a state owns and does not own.</a:t>
            </a:r>
          </a:p>
          <a:p>
            <a:pPr marL="285750" indent="-285750">
              <a:buFont typeface="Wingdings" pitchFamily="2" charset="2"/>
              <a:buChar char="v"/>
            </a:pPr>
            <a:endParaRPr lang="en-US" dirty="0"/>
          </a:p>
          <a:p>
            <a:pPr marL="285750" indent="-285750">
              <a:buFont typeface="Wingdings" pitchFamily="2" charset="2"/>
              <a:buChar char="v"/>
            </a:pPr>
            <a:r>
              <a:rPr lang="en-US" dirty="0"/>
              <a:t>Wealth segmentation by Age.</a:t>
            </a:r>
          </a:p>
          <a:p>
            <a:pPr marL="285750" indent="-285750">
              <a:buFont typeface="Wingdings" pitchFamily="2" charset="2"/>
              <a:buChar char="v"/>
            </a:pPr>
            <a:endParaRPr lang="en-US" dirty="0"/>
          </a:p>
          <a:p>
            <a:pPr marL="285750" indent="-285750">
              <a:buFont typeface="Wingdings" pitchFamily="2" charset="2"/>
              <a:buChar char="v"/>
            </a:pPr>
            <a:r>
              <a:rPr lang="en-US" dirty="0"/>
              <a:t>Occupations where people buy more bikes.</a:t>
            </a:r>
          </a:p>
          <a:p>
            <a:pPr marL="285750" indent="-285750">
              <a:buFont typeface="Wingdings" pitchFamily="2" charset="2"/>
              <a:buChar char="v"/>
            </a:pPr>
            <a:endParaRPr lang="en-US" dirty="0"/>
          </a:p>
          <a:p>
            <a:pPr marL="285750" indent="-285750">
              <a:buFont typeface="Wingdings" pitchFamily="2" charset="2"/>
              <a:buChar char="v"/>
            </a:pPr>
            <a:r>
              <a:rPr lang="en-US" dirty="0"/>
              <a:t>Segmenting purchases based on affluence and brands.</a:t>
            </a:r>
          </a:p>
        </p:txBody>
      </p:sp>
    </p:spTree>
    <p:extLst>
      <p:ext uri="{BB962C8B-B14F-4D97-AF65-F5344CB8AC3E}">
        <p14:creationId xmlns:p14="http://schemas.microsoft.com/office/powerpoint/2010/main" val="2861656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4928290" cy="47612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latin typeface="+mn-lt"/>
              </a:rPr>
              <a:t>RFM Analysis and Customer Classification.</a:t>
            </a:r>
          </a:p>
        </p:txBody>
      </p:sp>
      <p:sp>
        <p:nvSpPr>
          <p:cNvPr id="2" name="TextBox 1">
            <a:extLst>
              <a:ext uri="{FF2B5EF4-FFF2-40B4-BE49-F238E27FC236}">
                <a16:creationId xmlns:a16="http://schemas.microsoft.com/office/drawing/2014/main" id="{7168AB40-A308-89C3-FD9C-DB00CA758DE6}"/>
              </a:ext>
            </a:extLst>
          </p:cNvPr>
          <p:cNvSpPr txBox="1"/>
          <p:nvPr/>
        </p:nvSpPr>
        <p:spPr>
          <a:xfrm>
            <a:off x="205025" y="1822198"/>
            <a:ext cx="8685478" cy="22380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Wingdings" pitchFamily="2" charset="2"/>
              <a:buChar char="v"/>
            </a:pPr>
            <a:r>
              <a:rPr lang="en-US" dirty="0"/>
              <a:t>A marketing study tool called recency, frequency, and monetary value (RFM) will be used to determine which customer make up the company’s highest sales or purchase.</a:t>
            </a:r>
          </a:p>
          <a:p>
            <a:pPr marL="285750" indent="-285750">
              <a:buFont typeface="Wingdings" pitchFamily="2" charset="2"/>
              <a:buChar char="v"/>
            </a:pPr>
            <a:endParaRPr lang="en-US" dirty="0"/>
          </a:p>
          <a:p>
            <a:pPr marL="285750" indent="-285750">
              <a:buFont typeface="Wingdings" pitchFamily="2" charset="2"/>
              <a:buChar char="v"/>
            </a:pPr>
            <a:r>
              <a:rPr lang="en-US" dirty="0"/>
              <a:t>RFM analyses will help rate their customers according to three criteria: how recently they've made a purchase, how frequently they make purchases, and the amount they typically spend.</a:t>
            </a:r>
          </a:p>
          <a:p>
            <a:endParaRPr lang="en-US" dirty="0"/>
          </a:p>
          <a:p>
            <a:pPr marL="285750" indent="-285750">
              <a:buFont typeface="Wingdings" pitchFamily="2" charset="2"/>
              <a:buChar char="v"/>
            </a:pPr>
            <a:r>
              <a:rPr lang="en-US" dirty="0"/>
              <a:t>RFM analysis will enable Sprocket Central Pty Ltd to anticipate which customers are most likely to repurchase their bikes, how much of their revenue originates from new clients versus repeat customers, and how to convert sporadic purchases into devoted customers.</a:t>
            </a:r>
          </a:p>
          <a:p>
            <a:pPr marL="285750" marR="0" indent="-285750" algn="l" defTabSz="914400" rtl="0" fontAlgn="auto" latinLnBrk="0" hangingPunct="0">
              <a:lnSpc>
                <a:spcPct val="100000"/>
              </a:lnSpc>
              <a:spcBef>
                <a:spcPts val="0"/>
              </a:spcBef>
              <a:spcAft>
                <a:spcPts val="0"/>
              </a:spcAft>
              <a:buClrTx/>
              <a:buSzTx/>
              <a:buFont typeface="Wingdings" pitchFamily="2" charset="2"/>
              <a:buChar char="v"/>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4" y="1083299"/>
            <a:ext cx="7450241" cy="79460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800" b="0" dirty="0">
                <a:latin typeface="+mn-lt"/>
              </a:rPr>
              <a:t>At this point, we will draw the following conclusions by creating visuals:</a:t>
            </a:r>
          </a:p>
          <a:p>
            <a:endParaRPr sz="1800" b="0" dirty="0">
              <a:latin typeface="+mn-lt"/>
            </a:endParaRPr>
          </a:p>
        </p:txBody>
      </p:sp>
      <p:sp>
        <p:nvSpPr>
          <p:cNvPr id="3" name="TextBox 2">
            <a:extLst>
              <a:ext uri="{FF2B5EF4-FFF2-40B4-BE49-F238E27FC236}">
                <a16:creationId xmlns:a16="http://schemas.microsoft.com/office/drawing/2014/main" id="{76170A86-4448-AD8D-511E-0E0A269CCA42}"/>
              </a:ext>
            </a:extLst>
          </p:cNvPr>
          <p:cNvSpPr txBox="1"/>
          <p:nvPr/>
        </p:nvSpPr>
        <p:spPr>
          <a:xfrm>
            <a:off x="205025" y="1877971"/>
            <a:ext cx="8607483"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indent="-285750">
              <a:buFont typeface="Wingdings" pitchFamily="2" charset="2"/>
              <a:buChar char="v"/>
            </a:pPr>
            <a:r>
              <a:rPr lang="en-US" dirty="0"/>
              <a:t>The gender that increases sales.</a:t>
            </a:r>
          </a:p>
          <a:p>
            <a:endParaRPr lang="en-US" dirty="0"/>
          </a:p>
          <a:p>
            <a:pPr marL="285750" indent="-285750">
              <a:buFont typeface="Wingdings" pitchFamily="2" charset="2"/>
              <a:buChar char="v"/>
            </a:pPr>
            <a:r>
              <a:rPr lang="en-US" dirty="0"/>
              <a:t>Based on their low ownership of cars, states should target certain job sectors and occupations the most.</a:t>
            </a:r>
          </a:p>
          <a:p>
            <a:endParaRPr lang="en-US" dirty="0"/>
          </a:p>
          <a:p>
            <a:pPr marL="285750" indent="-285750">
              <a:buFont typeface="Wingdings" pitchFamily="2" charset="2"/>
              <a:buChar char="v"/>
            </a:pPr>
            <a:r>
              <a:rPr lang="en-US" dirty="0"/>
              <a:t>Recognizing the ages at which high net worth, wealthy, and average consumers belong.</a:t>
            </a:r>
          </a:p>
          <a:p>
            <a:endParaRPr lang="en-US" dirty="0"/>
          </a:p>
          <a:p>
            <a:pPr marL="285750" indent="-285750">
              <a:buFont typeface="Wingdings" pitchFamily="2" charset="2"/>
              <a:buChar char="v"/>
            </a:pPr>
            <a:r>
              <a:rPr lang="en-US" dirty="0"/>
              <a:t>Most occurred age of customers.</a:t>
            </a:r>
          </a:p>
          <a:p>
            <a:endParaRPr lang="en-US" dirty="0"/>
          </a:p>
          <a:p>
            <a:pPr marL="285750" indent="-285750">
              <a:buFont typeface="Wingdings" pitchFamily="2" charset="2"/>
              <a:buChar char="v"/>
            </a:pPr>
            <a:r>
              <a:rPr lang="en-US" dirty="0"/>
              <a:t>Based on their wealth segmentation, certain buyers tend to favor certain brands which will be known.</a:t>
            </a:r>
          </a:p>
          <a:p>
            <a:endParaRPr lang="en-US" dirty="0"/>
          </a:p>
          <a:p>
            <a:pPr marL="285750" indent="-285750">
              <a:buFont typeface="Wingdings" pitchFamily="2" charset="2"/>
              <a:buChar char="v"/>
            </a:pPr>
            <a:r>
              <a:rPr lang="en-US" dirty="0"/>
              <a:t>Top 1000 clients according to the RFM Analysis model.</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10735</TotalTime>
  <Words>446</Words>
  <Application>Microsoft Macintosh PowerPoint</Application>
  <PresentationFormat>On-screen Show (16:9)</PresentationFormat>
  <Paragraphs>69</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ADEJAYAN EBUNOLUWA</cp:lastModifiedBy>
  <cp:revision>3</cp:revision>
  <dcterms:modified xsi:type="dcterms:W3CDTF">2022-08-18T08:37:44Z</dcterms:modified>
</cp:coreProperties>
</file>