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58" r:id="rId4"/>
    <p:sldId id="259" r:id="rId5"/>
    <p:sldId id="269" r:id="rId6"/>
    <p:sldId id="268" r:id="rId7"/>
    <p:sldId id="271" r:id="rId8"/>
    <p:sldId id="272" r:id="rId9"/>
    <p:sldId id="274" r:id="rId10"/>
    <p:sldId id="270" r:id="rId11"/>
    <p:sldId id="264" r:id="rId12"/>
    <p:sldId id="273" r:id="rId13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DA83A5-9DAC-2E4E-98CB-0F60CD469263}" v="1" dt="2020-11-23T10:47:53.9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5196" autoAdjust="0"/>
  </p:normalViewPr>
  <p:slideViewPr>
    <p:cSldViewPr snapToGrid="0" snapToObjects="1">
      <p:cViewPr>
        <p:scale>
          <a:sx n="65" d="100"/>
          <a:sy n="65" d="100"/>
        </p:scale>
        <p:origin x="1736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tro Ducange" userId="3881275a-5346-4624-88aa-cc4682e089e6" providerId="ADAL" clId="{51DA83A5-9DAC-2E4E-98CB-0F60CD469263}"/>
    <pc:docChg chg="modSld">
      <pc:chgData name="Pietro Ducange" userId="3881275a-5346-4624-88aa-cc4682e089e6" providerId="ADAL" clId="{51DA83A5-9DAC-2E4E-98CB-0F60CD469263}" dt="2020-11-23T15:19:35.337" v="73" actId="14100"/>
      <pc:docMkLst>
        <pc:docMk/>
      </pc:docMkLst>
      <pc:sldChg chg="modSp mod">
        <pc:chgData name="Pietro Ducange" userId="3881275a-5346-4624-88aa-cc4682e089e6" providerId="ADAL" clId="{51DA83A5-9DAC-2E4E-98CB-0F60CD469263}" dt="2020-11-23T15:19:35.337" v="73" actId="14100"/>
        <pc:sldMkLst>
          <pc:docMk/>
          <pc:sldMk cId="1621469791" sldId="256"/>
        </pc:sldMkLst>
        <pc:spChg chg="mod">
          <ac:chgData name="Pietro Ducange" userId="3881275a-5346-4624-88aa-cc4682e089e6" providerId="ADAL" clId="{51DA83A5-9DAC-2E4E-98CB-0F60CD469263}" dt="2020-11-23T15:19:35.337" v="73" actId="14100"/>
          <ac:spMkLst>
            <pc:docMk/>
            <pc:sldMk cId="1621469791" sldId="256"/>
            <ac:spMk id="2" creationId="{00000000-0000-0000-0000-000000000000}"/>
          </ac:spMkLst>
        </pc:spChg>
      </pc:sldChg>
      <pc:sldChg chg="addSp modSp mod">
        <pc:chgData name="Pietro Ducange" userId="3881275a-5346-4624-88aa-cc4682e089e6" providerId="ADAL" clId="{51DA83A5-9DAC-2E4E-98CB-0F60CD469263}" dt="2020-11-23T10:48:14.343" v="71" actId="20577"/>
        <pc:sldMkLst>
          <pc:docMk/>
          <pc:sldMk cId="710998634" sldId="263"/>
        </pc:sldMkLst>
        <pc:spChg chg="add mod">
          <ac:chgData name="Pietro Ducange" userId="3881275a-5346-4624-88aa-cc4682e089e6" providerId="ADAL" clId="{51DA83A5-9DAC-2E4E-98CB-0F60CD469263}" dt="2020-11-23T10:48:14.343" v="71" actId="20577"/>
          <ac:spMkLst>
            <pc:docMk/>
            <pc:sldMk cId="710998634" sldId="263"/>
            <ac:spMk id="3" creationId="{391F4034-971B-8A4B-888B-5902E8333D6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95162-6873-F647-B392-BF6A1F606277}" type="datetimeFigureOut">
              <a:rPr lang="it-IT" smtClean="0"/>
              <a:t>31/01/2024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DF8BA-B6A2-CC4D-B552-37BF044E104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6860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DF8BA-B6A2-CC4D-B552-37BF044E1040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2718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31/01/2024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08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31/01/2024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31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31/01/2024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213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31/01/2024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111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31/01/2024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768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31/01/2024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855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31/01/2024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508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31/01/2024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75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31/01/2024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425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31/01/2024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467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31/01/2024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06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82741" y="90093"/>
            <a:ext cx="876179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82741" y="1350522"/>
            <a:ext cx="8761797" cy="4794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</a:t>
            </a:r>
            <a:r>
              <a:rPr lang="en-US" noProof="0" dirty="0" err="1"/>
              <a:t>testo</a:t>
            </a:r>
            <a:r>
              <a:rPr lang="en-US" noProof="0" dirty="0"/>
              <a:t>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 err="1"/>
              <a:t>Quinto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pic>
        <p:nvPicPr>
          <p:cNvPr id="9" name="Immagine 8" descr="crossLabLog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101" y="6226140"/>
            <a:ext cx="1556700" cy="511003"/>
          </a:xfrm>
          <a:prstGeom prst="rect">
            <a:avLst/>
          </a:prstGeom>
        </p:spPr>
      </p:pic>
      <p:pic>
        <p:nvPicPr>
          <p:cNvPr id="10" name="Immagine 9" descr="Schermata 2019-07-02 alle 11.33.44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42" y="6226140"/>
            <a:ext cx="2392045" cy="548860"/>
          </a:xfrm>
          <a:prstGeom prst="rect">
            <a:avLst/>
          </a:prstGeom>
        </p:spPr>
      </p:pic>
      <p:pic>
        <p:nvPicPr>
          <p:cNvPr id="12" name="Immagine 11" descr="logoUnipi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848" y="6144979"/>
            <a:ext cx="1307462" cy="69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8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sz="3900" dirty="0"/>
              <a:t>Large-Scale and Multi-Structured Databases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/>
            </a:r>
            <a:br>
              <a:rPr lang="en-US" b="1" i="1" dirty="0"/>
            </a:br>
            <a:r>
              <a:rPr lang="en-US" b="1" i="1" dirty="0" err="1"/>
              <a:t>ApparelSpotter</a:t>
            </a:r>
            <a:endParaRPr lang="en-US" sz="3300" i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2743200" lvl="5" indent="-457200" algn="just">
              <a:buFont typeface="Wingdings" panose="05000000000000000000" pitchFamily="2" charset="2"/>
              <a:buChar char="q"/>
            </a:pPr>
            <a:r>
              <a:rPr lang="it-I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Tesgay Gebrelibanos</a:t>
            </a:r>
            <a:endParaRPr lang="it-IT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0" lvl="5" indent="-457200" algn="just">
              <a:buFont typeface="Wingdings" panose="05000000000000000000" pitchFamily="2" charset="2"/>
              <a:buChar char="q"/>
            </a:pPr>
            <a:r>
              <a:rPr lang="it-I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Olani Gerba</a:t>
            </a:r>
            <a:endParaRPr lang="it-IT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469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 Between MongoDB and Neo4J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6607" y="1041722"/>
            <a:ext cx="81254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operations that require cross database consistency include adding/removing a user, adding/removing a clothing item and reviewing/liking/following a clothing or a retailer. To achieve this, we utilize MongoDB’s transactions.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39" y="2986268"/>
            <a:ext cx="8550999" cy="287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12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91C834-1531-EF45-9F75-1C146E72C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Architecture Preliminary Idea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868C16D-EF69-1126-BA9E-781BF15F2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173" y="4976248"/>
            <a:ext cx="1608599" cy="68871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3902D11-6F42-0CD4-7A79-199B128DF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451" y="5191866"/>
            <a:ext cx="1196293" cy="7227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332" y="1326995"/>
            <a:ext cx="6857999" cy="349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088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Sharding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26995" y="1233093"/>
            <a:ext cx="68356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sharding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should be implemented by selecting one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sharding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key for each collection of the document database.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26995" y="2690336"/>
            <a:ext cx="683569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Cloth collection, the attribute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as a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sharding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key.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the Retailer collection, the attribute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as a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sharding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key.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the Customer collection, the attribute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as a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sharding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key.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the Review collection, the attribute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Cloth_id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as a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sharding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key.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112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33632E-76E6-2A49-A199-3826627D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Highlights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701C8F0-FB4C-4E4E-804F-9EE05D7441C4}"/>
              </a:ext>
            </a:extLst>
          </p:cNvPr>
          <p:cNvSpPr txBox="1"/>
          <p:nvPr/>
        </p:nvSpPr>
        <p:spPr>
          <a:xfrm>
            <a:off x="883984" y="1404256"/>
            <a:ext cx="7864089" cy="338554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Apparel Spotter is a web application designed to connect fashion enthusiasts with nearby clothing options tailored to their tastes. </a:t>
            </a:r>
            <a:endParaRPr lang="en-US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i="1" dirty="0" smtClean="0">
                <a:cs typeface="Calibri"/>
              </a:rPr>
              <a:t>The application is designed </a:t>
            </a:r>
            <a:r>
              <a:rPr lang="en-US" i="1" dirty="0">
                <a:cs typeface="Calibri"/>
              </a:rPr>
              <a:t>for:</a:t>
            </a:r>
          </a:p>
          <a:p>
            <a:pPr marL="285750" indent="-285750">
              <a:buFont typeface="Arial"/>
              <a:buChar char="•"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Customers: </a:t>
            </a:r>
          </a:p>
          <a:p>
            <a:pPr marL="1200150" lvl="2" indent="-285750">
              <a:buFont typeface="Wingdings"/>
              <a:buChar char="§"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 nearby apparel shops</a:t>
            </a:r>
          </a:p>
          <a:p>
            <a:pPr marL="1200150" lvl="2" indent="-285750">
              <a:buFont typeface="Wingdings"/>
              <a:buChar char="§"/>
            </a:pPr>
            <a:r>
              <a:rPr lang="en-US" sz="2000" i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To get clothing suggestions based on their style preference</a:t>
            </a:r>
          </a:p>
          <a:p>
            <a:pPr marL="285750" indent="-285750">
              <a:buFont typeface="Arial"/>
              <a:buChar char="•"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i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</a:t>
            </a:r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etailers: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Wingdings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publish new clothing collections and gather user feedback</a:t>
            </a:r>
          </a:p>
          <a:p>
            <a:pPr marL="1200150" lvl="2" indent="-285750">
              <a:buFont typeface="Wingdings"/>
              <a:buChar char="§"/>
            </a:pPr>
            <a:r>
              <a:rPr lang="en-US" sz="2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To get trend analysis data</a:t>
            </a:r>
            <a:endParaRPr lang="en-US" sz="2000" i="1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541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A93700-7F87-6E45-9902-A8B2384A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68E8217-0879-6045-A028-80534F620714}"/>
              </a:ext>
            </a:extLst>
          </p:cNvPr>
          <p:cNvSpPr txBox="1"/>
          <p:nvPr/>
        </p:nvSpPr>
        <p:spPr>
          <a:xfrm>
            <a:off x="397485" y="1642016"/>
            <a:ext cx="83490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set for Apparel Spotter is a comprehensive compilation of review, customer, and retailer details obtained 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combined with clothing specifics gathered through web scraping from eBay.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000" b="1" i="1" dirty="0"/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consists of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10.8k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Cloth items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100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 of Retailers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 number of Customers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301.6k Review items</a:t>
            </a:r>
          </a:p>
        </p:txBody>
      </p:sp>
    </p:spTree>
    <p:extLst>
      <p:ext uri="{BB962C8B-B14F-4D97-AF65-F5344CB8AC3E}">
        <p14:creationId xmlns:p14="http://schemas.microsoft.com/office/powerpoint/2010/main" val="105667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1A7364-9B4E-DC49-AA70-BE5A302DE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41" y="182691"/>
            <a:ext cx="8761797" cy="1143000"/>
          </a:xfrm>
        </p:spPr>
        <p:txBody>
          <a:bodyPr/>
          <a:lstStyle/>
          <a:p>
            <a:r>
              <a:rPr lang="en-US" dirty="0"/>
              <a:t>Preliminary UML Class Diagram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73" y="995423"/>
            <a:ext cx="8171727" cy="516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9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– Functional Requirement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3377" y="1064871"/>
            <a:ext cx="7604567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must be fast and return quick responses to its users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must be able to support a high number of concurrent users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must work on web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must be user-friendly for all its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must be able to serve users 24/7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should be able to handle an increasing number of users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data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a decrease in performance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allows for the easy addition and modification of data structures as the application evolves and user needs change.</a:t>
            </a:r>
          </a:p>
        </p:txBody>
      </p:sp>
    </p:spTree>
    <p:extLst>
      <p:ext uri="{BB962C8B-B14F-4D97-AF65-F5344CB8AC3E}">
        <p14:creationId xmlns:p14="http://schemas.microsoft.com/office/powerpoint/2010/main" val="405331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Theorem Consideration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57467" y="1678329"/>
            <a:ext cx="7292052" cy="2223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non-functional requirements, our system must provide high availability, Partition tolerance while trading off strict consistency. We orient our application on the A (Availability), P (Partition Tolerance) edge of the CAP triangle ensuring eventual consistency. </a:t>
            </a:r>
          </a:p>
        </p:txBody>
      </p:sp>
    </p:spTree>
    <p:extLst>
      <p:ext uri="{BB962C8B-B14F-4D97-AF65-F5344CB8AC3E}">
        <p14:creationId xmlns:p14="http://schemas.microsoft.com/office/powerpoint/2010/main" val="411582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DB Design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74562" y="1319515"/>
            <a:ext cx="8229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Browse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 cloth items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cloth by preference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Browse apparel shops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popular Brands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retailers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 retailer’s statistics based on based on category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based on top – rated by review and average ratings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34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DB Design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14761" y="1416205"/>
            <a:ext cx="714793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 a retailer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Like a clothing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based on top – liked clothing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like/follow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nearby apparel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 retailer’s statics based on their number of likes and follower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47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3" name="pic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300698" y="1948373"/>
            <a:ext cx="4350001" cy="3309999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9956975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5205</TotalTime>
  <Words>485</Words>
  <Application>Microsoft Office PowerPoint</Application>
  <PresentationFormat>On-screen Show (4:3)</PresentationFormat>
  <Paragraphs>59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Wingdings</vt:lpstr>
      <vt:lpstr>Tema di Office</vt:lpstr>
      <vt:lpstr>Large-Scale and Multi-Structured Databases  ApparelSpotter</vt:lpstr>
      <vt:lpstr>Application Highlights</vt:lpstr>
      <vt:lpstr>Dataset Description</vt:lpstr>
      <vt:lpstr>Preliminary UML Class Diagram</vt:lpstr>
      <vt:lpstr>Non – Functional Requirement</vt:lpstr>
      <vt:lpstr>CAP Theorem Consideration</vt:lpstr>
      <vt:lpstr>Document DB Design</vt:lpstr>
      <vt:lpstr>Graph DB Design</vt:lpstr>
      <vt:lpstr>Cont…</vt:lpstr>
      <vt:lpstr>Consistency Between MongoDB and Neo4J</vt:lpstr>
      <vt:lpstr>Software Architecture Preliminary Idea</vt:lpstr>
      <vt:lpstr>Sharding</vt:lpstr>
    </vt:vector>
  </TitlesOfParts>
  <Company>Università di Pisa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Scale and Non-Structured Databases The Database Revolutions</dc:title>
  <dc:creator>Francesco  Marcelloni</dc:creator>
  <cp:lastModifiedBy>Windows User</cp:lastModifiedBy>
  <cp:revision>168</cp:revision>
  <dcterms:created xsi:type="dcterms:W3CDTF">2019-07-02T09:26:30Z</dcterms:created>
  <dcterms:modified xsi:type="dcterms:W3CDTF">2024-01-31T22:36:45Z</dcterms:modified>
</cp:coreProperties>
</file>