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9"/>
  </p:handoutMasterIdLst>
  <p:sldIdLst>
    <p:sldId id="16776428" r:id="rId3"/>
    <p:sldId id="16771946" r:id="rId4"/>
    <p:sldId id="16777114" r:id="rId6"/>
    <p:sldId id="16777105" r:id="rId7"/>
    <p:sldId id="16776488" r:id="rId8"/>
  </p:sldIdLst>
  <p:sldSz cx="12192000" cy="6858000"/>
  <p:notesSz cx="6858000" cy="9144000"/>
  <p:custDataLst>
    <p:tags r:id="rId13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enorite Regular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enorite Regular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enorite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enorite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enorite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enorite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enorite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enorite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enorite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D64"/>
    <a:srgbClr val="341854"/>
    <a:srgbClr val="2B1345"/>
    <a:srgbClr val="42CAEA"/>
    <a:srgbClr val="16A6C8"/>
    <a:srgbClr val="00A4DE"/>
    <a:srgbClr val="FF0066"/>
    <a:srgbClr val="5C2A92"/>
    <a:srgbClr val="CCF0B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5470" autoAdjust="0"/>
  </p:normalViewPr>
  <p:slideViewPr>
    <p:cSldViewPr snapToGrid="0">
      <p:cViewPr varScale="1">
        <p:scale>
          <a:sx n="89" d="100"/>
          <a:sy n="89" d="100"/>
        </p:scale>
        <p:origin x="1336" y="4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3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B7971-894C-6C46-97EF-5DF7F4CE2BF2}" type="datetimeFigureOut">
              <a:rPr lang="es-AR" smtClean="0"/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325B2-0BDB-A649-A6CD-73F603A12023}" type="slidenum">
              <a:rPr lang="es-AR" smtClean="0"/>
            </a:fld>
            <a:endParaRPr lang="es-A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54355" latinLnBrk="0">
      <a:defRPr sz="700">
        <a:latin typeface="+mn-lt"/>
        <a:ea typeface="+mn-ea"/>
        <a:cs typeface="+mn-cs"/>
        <a:sym typeface="Tenorite Regular"/>
      </a:defRPr>
    </a:lvl1pPr>
    <a:lvl2pPr indent="228600" defTabSz="554355" latinLnBrk="0">
      <a:defRPr sz="700">
        <a:latin typeface="+mn-lt"/>
        <a:ea typeface="+mn-ea"/>
        <a:cs typeface="+mn-cs"/>
        <a:sym typeface="Tenorite Regular"/>
      </a:defRPr>
    </a:lvl2pPr>
    <a:lvl3pPr indent="457200" defTabSz="554355" latinLnBrk="0">
      <a:defRPr sz="700">
        <a:latin typeface="+mn-lt"/>
        <a:ea typeface="+mn-ea"/>
        <a:cs typeface="+mn-cs"/>
        <a:sym typeface="Tenorite Regular"/>
      </a:defRPr>
    </a:lvl3pPr>
    <a:lvl4pPr indent="685800" defTabSz="554355" latinLnBrk="0">
      <a:defRPr sz="700">
        <a:latin typeface="+mn-lt"/>
        <a:ea typeface="+mn-ea"/>
        <a:cs typeface="+mn-cs"/>
        <a:sym typeface="Tenorite Regular"/>
      </a:defRPr>
    </a:lvl4pPr>
    <a:lvl5pPr indent="914400" defTabSz="554355" latinLnBrk="0">
      <a:defRPr sz="700">
        <a:latin typeface="+mn-lt"/>
        <a:ea typeface="+mn-ea"/>
        <a:cs typeface="+mn-cs"/>
        <a:sym typeface="Tenorite Regular"/>
      </a:defRPr>
    </a:lvl5pPr>
    <a:lvl6pPr indent="1143000" defTabSz="554355" latinLnBrk="0">
      <a:defRPr sz="700">
        <a:latin typeface="+mn-lt"/>
        <a:ea typeface="+mn-ea"/>
        <a:cs typeface="+mn-cs"/>
        <a:sym typeface="Tenorite Regular"/>
      </a:defRPr>
    </a:lvl6pPr>
    <a:lvl7pPr indent="1371600" defTabSz="554355" latinLnBrk="0">
      <a:defRPr sz="700">
        <a:latin typeface="+mn-lt"/>
        <a:ea typeface="+mn-ea"/>
        <a:cs typeface="+mn-cs"/>
        <a:sym typeface="Tenorite Regular"/>
      </a:defRPr>
    </a:lvl7pPr>
    <a:lvl8pPr indent="1600200" defTabSz="554355" latinLnBrk="0">
      <a:defRPr sz="700">
        <a:latin typeface="+mn-lt"/>
        <a:ea typeface="+mn-ea"/>
        <a:cs typeface="+mn-cs"/>
        <a:sym typeface="Tenorite Regular"/>
      </a:defRPr>
    </a:lvl8pPr>
    <a:lvl9pPr indent="1828800" defTabSz="554355" latinLnBrk="0">
      <a:defRPr sz="700">
        <a:latin typeface="+mn-lt"/>
        <a:ea typeface="+mn-ea"/>
        <a:cs typeface="+mn-cs"/>
        <a:sym typeface="Tenorite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BB2C-C6EE-B04B-869A-E51775FD942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BB2C-C6EE-B04B-869A-E51775FD942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ver_Wipro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0519" cy="685716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2971801"/>
            <a:ext cx="4626610" cy="1926862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7200" b="1">
                <a:solidFill>
                  <a:schemeClr val="bg1"/>
                </a:solidFill>
                <a:latin typeface="Tenorite" pitchFamily="2" charset="0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1550" y="5200954"/>
            <a:ext cx="6603124" cy="367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subtitle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71550" y="5573972"/>
            <a:ext cx="6603124" cy="3632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date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GraphicMask_Wipro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" descr="Imagen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341954"/>
          </a:solidFill>
          <a:ln w="12700">
            <a:miter lim="4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2465569"/>
            <a:ext cx="3549650" cy="1926862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6000" b="1">
                <a:solidFill>
                  <a:schemeClr val="bg1"/>
                </a:solidFill>
                <a:latin typeface="Tenorite" pitchFamily="2" charset="0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1550" y="4694722"/>
            <a:ext cx="6603124" cy="367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subtitle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71550" y="5067740"/>
            <a:ext cx="6603124" cy="3632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date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with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 hasCustomPrompt="1"/>
          </p:nvPr>
        </p:nvSpPr>
        <p:spPr>
          <a:xfrm>
            <a:off x="674741" y="365760"/>
            <a:ext cx="10842021" cy="6858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chemeClr val="tx1"/>
                </a:solidFill>
                <a:latin typeface="Tenorite" pitchFamily="2" charset="0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74741" y="1188720"/>
            <a:ext cx="10842022" cy="3657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subhead</a:t>
            </a:r>
            <a:endParaRPr lang="en-US"/>
          </a:p>
        </p:txBody>
      </p:sp>
      <p:sp>
        <p:nvSpPr>
          <p:cNvPr id="3" name="Número de diapositiva"/>
          <p:cNvSpPr txBox="1"/>
          <p:nvPr userDrawn="1"/>
        </p:nvSpPr>
        <p:spPr>
          <a:xfrm>
            <a:off x="11516762" y="6509914"/>
            <a:ext cx="548640" cy="91440"/>
          </a:xfrm>
          <a:prstGeom prst="rect">
            <a:avLst/>
          </a:prstGeom>
        </p:spPr>
        <p:txBody>
          <a:bodyPr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enorite" pitchFamily="2" charset="0"/>
                <a:ea typeface="+mn-ea"/>
                <a:cs typeface="+mn-cs"/>
                <a:sym typeface="Tenorite Regular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9pPr>
          </a:lstStyle>
          <a:p>
            <a:fld id="{86CB4B4D-7CA3-9044-876B-883B54F8677D}" type="slidenum">
              <a:rPr lang="en-US" sz="800" smtClean="0"/>
            </a:fld>
            <a:endParaRPr lang="en-US" sz="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6EA2-B3F6-4B82-B74A-A15F6248F978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738AC-B99B-4E69-A970-1EA7A83F1CE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00" y="6642100"/>
            <a:ext cx="11572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 - General Use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emf"/><Relationship Id="rId1" Type="http://schemas.openxmlformats.org/officeDocument/2006/relationships/hyperlink" Target="mailto:manish.assudani@wipro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971801"/>
            <a:ext cx="10642381" cy="1926862"/>
          </a:xfrm>
        </p:spPr>
        <p:txBody>
          <a:bodyPr lIns="91440" tIns="45720" rIns="91440" bIns="45720" anchor="t"/>
          <a:lstStyle/>
          <a:p>
            <a:r>
              <a:rPr lang="en-US" sz="3600" u="none" dirty="0">
                <a:latin typeface="Tenorite"/>
                <a:ea typeface="Calibri"/>
                <a:cs typeface="Calibri"/>
              </a:rPr>
              <a:t>AI Status and updates </a:t>
            </a:r>
            <a:br>
              <a:rPr lang="en-US" sz="3600" u="none" dirty="0"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600" u="none" dirty="0"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u="none" dirty="0"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u="none" dirty="0">
                <a:latin typeface="Tenorite"/>
                <a:ea typeface="Calibri" panose="020F0502020204030204" pitchFamily="34" charset="0"/>
                <a:cs typeface="Calibri"/>
              </a:rPr>
              <a:t>17 Apr 25</a:t>
            </a:r>
            <a:endParaRPr lang="en-US" sz="2400" dirty="0">
              <a:latin typeface="Tenorite"/>
              <a:ea typeface="Calibri"/>
              <a:cs typeface="Calibri"/>
            </a:endParaRPr>
          </a:p>
        </p:txBody>
      </p:sp>
      <p:pic>
        <p:nvPicPr>
          <p:cNvPr id="7" name="图片 6" descr="topcoder-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2665" y="224790"/>
            <a:ext cx="1914525" cy="295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5203" y="270345"/>
            <a:ext cx="10842021" cy="685800"/>
          </a:xfrm>
        </p:spPr>
        <p:txBody>
          <a:bodyPr/>
          <a:lstStyle/>
          <a:p>
            <a:r>
              <a:rPr lang="en-US" dirty="0"/>
              <a:t>Executive Summary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473739" y="3703136"/>
            <a:ext cx="27961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b="1" dirty="0">
              <a:solidFill>
                <a:schemeClr val="accent6"/>
              </a:solidFill>
              <a:latin typeface="Tenorite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100" b="1" dirty="0">
              <a:solidFill>
                <a:schemeClr val="accent6"/>
              </a:solidFill>
              <a:latin typeface="Tenorite" pitchFamily="2" charset="0"/>
            </a:endParaRPr>
          </a:p>
        </p:txBody>
      </p:sp>
      <p:sp>
        <p:nvSpPr>
          <p:cNvPr id="28" name="Rectangle 2">
            <a:hlinkClick r:id="rId1" tooltip="mailto:manish.assudani@wipro.com"/>
          </p:cNvPr>
          <p:cNvSpPr>
            <a:spLocks noChangeArrowheads="1"/>
          </p:cNvSpPr>
          <p:nvPr/>
        </p:nvSpPr>
        <p:spPr bwMode="auto">
          <a:xfrm>
            <a:off x="116282" y="2971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28"/>
          </p:nvPr>
        </p:nvSpPr>
        <p:spPr>
          <a:xfrm>
            <a:off x="258731" y="956145"/>
            <a:ext cx="4267667" cy="2746991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12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1">
              <a:spcBef>
                <a:spcPts val="0"/>
              </a:spcBef>
            </a:pPr>
            <a:endParaRPr lang="en-US" sz="1200" b="1" kern="100" dirty="0">
              <a:solidFill>
                <a:schemeClr val="tx1"/>
              </a:solidFill>
              <a:latin typeface="Tenorite" pitchFamily="2" charset="0"/>
              <a:cs typeface="Calibri" panose="020F0502020204030204" pitchFamily="34" charset="0"/>
              <a:sym typeface="Tenorite Regular"/>
            </a:endParaRPr>
          </a:p>
          <a:p>
            <a:pPr marL="171450" lvl="1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en-US" sz="1600" b="1" kern="100" dirty="0">
                <a:solidFill>
                  <a:schemeClr val="tx1"/>
                </a:solidFill>
                <a:latin typeface="Tenorite" pitchFamily="2" charset="0"/>
                <a:cs typeface="Calibri" panose="020F0502020204030204" pitchFamily="34" charset="0"/>
                <a:sym typeface="Tenorite Regular"/>
              </a:rPr>
              <a:t>Proposed Cost Savings FY’26: </a:t>
            </a:r>
            <a:endParaRPr lang="en-US" sz="1600" b="1" kern="100" dirty="0">
              <a:solidFill>
                <a:schemeClr val="tx1"/>
              </a:solidFill>
              <a:latin typeface="Tenorite" pitchFamily="2" charset="0"/>
              <a:cs typeface="Calibri" panose="020F0502020204030204" pitchFamily="34" charset="0"/>
              <a:sym typeface="Tenorite Regular"/>
            </a:endParaRPr>
          </a:p>
          <a:p>
            <a:pPr marL="628650" lvl="2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en-US" sz="1400" kern="100" dirty="0">
                <a:solidFill>
                  <a:schemeClr val="tx1"/>
                </a:solidFill>
                <a:latin typeface="Tenorite" pitchFamily="2" charset="0"/>
                <a:cs typeface="Calibri" panose="020F0502020204030204" pitchFamily="34" charset="0"/>
                <a:sym typeface="Tenorite Regular"/>
              </a:rPr>
              <a:t>FTE released from FPP projects</a:t>
            </a:r>
            <a:endParaRPr lang="en-US" sz="1400" kern="100" dirty="0">
              <a:solidFill>
                <a:schemeClr val="tx1"/>
              </a:solidFill>
              <a:latin typeface="Tenorite" pitchFamily="2" charset="0"/>
              <a:cs typeface="Calibri" panose="020F0502020204030204" pitchFamily="34" charset="0"/>
              <a:sym typeface="Tenorite Regular"/>
            </a:endParaRPr>
          </a:p>
          <a:p>
            <a:pPr marL="171450" lvl="1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endParaRPr lang="en-US" sz="1200" b="1" kern="100" dirty="0">
              <a:solidFill>
                <a:schemeClr val="tx1"/>
              </a:solidFill>
              <a:latin typeface="Tenorite" pitchFamily="2" charset="0"/>
              <a:cs typeface="Calibri" panose="020F0502020204030204" pitchFamily="34" charset="0"/>
              <a:sym typeface="Tenorite Regular"/>
            </a:endParaRPr>
          </a:p>
          <a:p>
            <a:pPr marL="171450" lvl="1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endParaRPr lang="en-US" sz="1200" b="1" kern="100" dirty="0">
              <a:solidFill>
                <a:schemeClr val="tx1"/>
              </a:solidFill>
              <a:latin typeface="Tenorite" pitchFamily="2" charset="0"/>
              <a:cs typeface="Calibri" panose="020F0502020204030204" pitchFamily="34" charset="0"/>
              <a:sym typeface="Tenorite Regular"/>
            </a:endParaRPr>
          </a:p>
        </p:txBody>
      </p:sp>
      <p:sp>
        <p:nvSpPr>
          <p:cNvPr id="5" name="Text Placeholder 2"/>
          <p:cNvSpPr txBox="1"/>
          <p:nvPr/>
        </p:nvSpPr>
        <p:spPr>
          <a:xfrm>
            <a:off x="4978890" y="1330603"/>
            <a:ext cx="3118665" cy="5257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en-US" sz="1600" b="1" kern="100" dirty="0">
                <a:solidFill>
                  <a:srgbClr val="000000"/>
                </a:solidFill>
                <a:cs typeface="Calibri" panose="020F0502020204030204" pitchFamily="34" charset="0"/>
                <a:sym typeface="Tenorite Regular"/>
              </a:rPr>
              <a:t>AI Pipeline</a:t>
            </a:r>
            <a:endParaRPr lang="en-US" sz="1200" b="1" kern="100" dirty="0">
              <a:solidFill>
                <a:srgbClr val="000000"/>
              </a:solidFill>
              <a:cs typeface="Calibri" panose="020F0502020204030204" pitchFamily="34" charset="0"/>
              <a:sym typeface="Tenorite Regular"/>
            </a:endParaRPr>
          </a:p>
          <a:p>
            <a:pPr marL="171450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en-US" sz="1200" b="1" kern="100" dirty="0">
                <a:solidFill>
                  <a:srgbClr val="000000"/>
                </a:solidFill>
                <a:cs typeface="Calibri" panose="020F0502020204030204" pitchFamily="34" charset="0"/>
                <a:sym typeface="Tenorite Regular"/>
              </a:rPr>
              <a:t>Top 10 Deals:</a:t>
            </a:r>
            <a:r>
              <a:rPr lang="en-US" sz="1200" kern="100" dirty="0">
                <a:solidFill>
                  <a:srgbClr val="000000"/>
                </a:solidFill>
                <a:cs typeface="Calibri" panose="020F0502020204030204" pitchFamily="34" charset="0"/>
                <a:sym typeface="Tenorite Regular"/>
              </a:rPr>
              <a:t> contributes 32% of TCV (Prev week 31%)</a:t>
            </a:r>
            <a:endParaRPr lang="en-US" sz="1200" kern="100" dirty="0">
              <a:solidFill>
                <a:srgbClr val="000000"/>
              </a:solidFill>
              <a:cs typeface="Calibri" panose="020F0502020204030204" pitchFamily="34" charset="0"/>
              <a:sym typeface="Tenorite Regular"/>
            </a:endParaRPr>
          </a:p>
          <a:p>
            <a:pPr marL="171450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endParaRPr lang="en-US" sz="1200" b="1" kern="100" dirty="0">
              <a:solidFill>
                <a:srgbClr val="000000"/>
              </a:solidFill>
              <a:cs typeface="Calibri" panose="020F0502020204030204" pitchFamily="34" charset="0"/>
              <a:sym typeface="Tenorite Regular"/>
            </a:endParaRPr>
          </a:p>
          <a:p>
            <a:pPr marL="171450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en-US" sz="1200" b="1" kern="100" dirty="0">
                <a:solidFill>
                  <a:srgbClr val="000000"/>
                </a:solidFill>
                <a:cs typeface="Calibri" panose="020F0502020204030204" pitchFamily="34" charset="0"/>
                <a:sym typeface="Tenorite Regular"/>
              </a:rPr>
              <a:t>Deals (Secure &amp; Commit): </a:t>
            </a:r>
            <a:endParaRPr lang="en-US" sz="1200" b="1" kern="100" dirty="0">
              <a:solidFill>
                <a:srgbClr val="000000"/>
              </a:solidFill>
              <a:cs typeface="Calibri" panose="020F0502020204030204" pitchFamily="34" charset="0"/>
              <a:sym typeface="Tenorite Regular"/>
            </a:endParaRPr>
          </a:p>
          <a:p>
            <a:pPr marL="628650" lvl="1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en-US" sz="1200" kern="100" dirty="0">
                <a:solidFill>
                  <a:srgbClr val="000000"/>
                </a:solidFill>
                <a:latin typeface="Tenorite" pitchFamily="2" charset="0"/>
                <a:cs typeface="Calibri" panose="020F0502020204030204" pitchFamily="34" charset="0"/>
                <a:sym typeface="Tenorite Regular"/>
              </a:rPr>
              <a:t>132 deals : $ 4.07 Mn</a:t>
            </a:r>
            <a:endParaRPr lang="en-US" sz="1200" kern="100" dirty="0">
              <a:solidFill>
                <a:srgbClr val="000000"/>
              </a:solidFill>
              <a:latin typeface="Tenorite" pitchFamily="2" charset="0"/>
              <a:cs typeface="Calibri" panose="020F0502020204030204" pitchFamily="34" charset="0"/>
              <a:sym typeface="Tenorite Regular"/>
            </a:endParaRPr>
          </a:p>
          <a:p>
            <a:pPr marL="628650" lvl="1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en-US" sz="1200" kern="100" dirty="0">
                <a:solidFill>
                  <a:srgbClr val="000000"/>
                </a:solidFill>
                <a:latin typeface="Tenorite" pitchFamily="2" charset="0"/>
                <a:cs typeface="Calibri" panose="020F0502020204030204" pitchFamily="34" charset="0"/>
                <a:sym typeface="Tenorite Regular"/>
              </a:rPr>
              <a:t>Only 7 deals are &gt;= $0.1 Mn : Total $4.05 Mn</a:t>
            </a:r>
            <a:endParaRPr lang="en-US" sz="1200" kern="100" dirty="0">
              <a:solidFill>
                <a:srgbClr val="000000"/>
              </a:solidFill>
              <a:latin typeface="Tenorite" pitchFamily="2" charset="0"/>
              <a:cs typeface="Calibri" panose="020F0502020204030204" pitchFamily="34" charset="0"/>
              <a:sym typeface="Tenorite Regular"/>
            </a:endParaRPr>
          </a:p>
          <a:p>
            <a:pPr marL="628650" lvl="1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endParaRPr lang="en-US" sz="1200" b="1" kern="100" dirty="0">
              <a:solidFill>
                <a:srgbClr val="000000"/>
              </a:solidFill>
              <a:cs typeface="Calibri" panose="020F0502020204030204" pitchFamily="34" charset="0"/>
              <a:sym typeface="Tenorite Regular"/>
            </a:endParaRPr>
          </a:p>
          <a:p>
            <a:pPr marL="171450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en-US" sz="1200" b="1" kern="100" dirty="0">
                <a:solidFill>
                  <a:srgbClr val="000000"/>
                </a:solidFill>
                <a:cs typeface="Calibri" panose="020F0502020204030204" pitchFamily="34" charset="0"/>
                <a:sym typeface="Tenorite Regular"/>
              </a:rPr>
              <a:t>Deal with Commit:</a:t>
            </a:r>
            <a:endParaRPr lang="en-US" sz="1200" b="1" kern="100" dirty="0">
              <a:solidFill>
                <a:srgbClr val="000000"/>
              </a:solidFill>
              <a:cs typeface="Calibri" panose="020F0502020204030204" pitchFamily="34" charset="0"/>
              <a:sym typeface="Tenorite Regular"/>
            </a:endParaRPr>
          </a:p>
          <a:p>
            <a:pPr marL="628650" lvl="1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en-US" sz="1200" kern="100" dirty="0">
                <a:solidFill>
                  <a:srgbClr val="000000"/>
                </a:solidFill>
                <a:latin typeface="Tenorite" pitchFamily="2" charset="0"/>
                <a:cs typeface="Calibri" panose="020F0502020204030204" pitchFamily="34" charset="0"/>
                <a:sym typeface="Tenorite Regular"/>
              </a:rPr>
              <a:t>628 deals (&lt;$ 0.1 Mn): $ 0.49 Mn</a:t>
            </a:r>
            <a:endParaRPr lang="en-US" sz="1200" kern="100" dirty="0">
              <a:solidFill>
                <a:srgbClr val="000000"/>
              </a:solidFill>
              <a:cs typeface="Calibri" panose="020F0502020204030204" pitchFamily="34" charset="0"/>
              <a:sym typeface="Tenorite Regular"/>
            </a:endParaRPr>
          </a:p>
          <a:p>
            <a:pPr marL="171450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endParaRPr lang="en-US" sz="1200" kern="100" dirty="0">
              <a:solidFill>
                <a:srgbClr val="000000"/>
              </a:solidFill>
              <a:cs typeface="Calibri" panose="020F0502020204030204" pitchFamily="34" charset="0"/>
              <a:sym typeface="Tenorite Regular"/>
            </a:endParaRPr>
          </a:p>
          <a:p>
            <a:pPr marL="171450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endParaRPr lang="en-US" sz="1200" kern="100" dirty="0">
              <a:solidFill>
                <a:srgbClr val="000000"/>
              </a:solidFill>
              <a:cs typeface="Calibri" panose="020F0502020204030204" pitchFamily="34" charset="0"/>
              <a:sym typeface="Tenorite Regular"/>
            </a:endParaRPr>
          </a:p>
          <a:p>
            <a:pPr marL="171450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endParaRPr lang="en-US" sz="1200" kern="1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171450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endParaRPr lang="en-US" sz="1200" kern="100" dirty="0">
              <a:solidFill>
                <a:srgbClr val="000000"/>
              </a:solidFill>
              <a:cs typeface="Calibri" panose="020F0502020204030204" pitchFamily="34" charset="0"/>
              <a:sym typeface="Tenorite Regular"/>
            </a:endParaRPr>
          </a:p>
          <a:p>
            <a:pPr marL="171450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endParaRPr lang="en-US" sz="1200" kern="1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171450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endParaRPr lang="en-US" sz="1200" kern="100" dirty="0">
              <a:solidFill>
                <a:srgbClr val="000000"/>
              </a:solidFill>
              <a:cs typeface="Calibri" panose="020F0502020204030204" pitchFamily="34" charset="0"/>
              <a:sym typeface="Tenorite Regular"/>
            </a:endParaRPr>
          </a:p>
          <a:p>
            <a:pPr marL="171450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endParaRPr lang="en-US" sz="1200" kern="1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171450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endParaRPr lang="en-US" sz="1200" kern="100" dirty="0">
              <a:solidFill>
                <a:srgbClr val="000000"/>
              </a:solidFill>
              <a:cs typeface="Calibri" panose="020F0502020204030204" pitchFamily="34" charset="0"/>
              <a:sym typeface="Tenorite Regular"/>
            </a:endParaRPr>
          </a:p>
          <a:p>
            <a:pPr marL="171450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endParaRPr lang="en-US" sz="1200" kern="1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171450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endParaRPr lang="en-US" sz="1200" kern="100" dirty="0">
              <a:solidFill>
                <a:srgbClr val="000000"/>
              </a:solidFill>
              <a:cs typeface="Calibri" panose="020F0502020204030204" pitchFamily="34" charset="0"/>
              <a:sym typeface="Tenorite Regular"/>
            </a:endParaRPr>
          </a:p>
          <a:p>
            <a:pPr marL="171450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endParaRPr lang="en-US" sz="1200" kern="100" dirty="0">
              <a:solidFill>
                <a:srgbClr val="000000"/>
              </a:solidFill>
              <a:cs typeface="Calibri" panose="020F0502020204030204" pitchFamily="34" charset="0"/>
              <a:sym typeface="Tenorite Regular"/>
            </a:endParaRPr>
          </a:p>
          <a:p>
            <a:pPr marL="171450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en-US" sz="1600" b="1" kern="100" dirty="0">
                <a:solidFill>
                  <a:srgbClr val="000000"/>
                </a:solidFill>
                <a:cs typeface="Calibri" panose="020F0502020204030204" pitchFamily="34" charset="0"/>
                <a:sym typeface="Tenorite Regular"/>
              </a:rPr>
              <a:t>AI Demand: </a:t>
            </a:r>
            <a:r>
              <a:rPr lang="en-US" sz="1600" b="1" kern="100" dirty="0">
                <a:solidFill>
                  <a:srgbClr val="000000"/>
                </a:solidFill>
                <a:cs typeface="Calibri" panose="020F0502020204030204" pitchFamily="34" charset="0"/>
              </a:rPr>
              <a:t>90</a:t>
            </a:r>
            <a:r>
              <a:rPr lang="en-US" sz="1600" b="1" kern="100" dirty="0">
                <a:solidFill>
                  <a:srgbClr val="000000"/>
                </a:solidFill>
                <a:cs typeface="Calibri" panose="020F0502020204030204" pitchFamily="34" charset="0"/>
                <a:sym typeface="Tenorite Regular"/>
              </a:rPr>
              <a:t> Positions</a:t>
            </a:r>
            <a:endParaRPr lang="en-US" sz="1600" b="1" kern="100" dirty="0">
              <a:solidFill>
                <a:srgbClr val="000000"/>
              </a:solidFill>
              <a:cs typeface="Calibri" panose="020F0502020204030204" pitchFamily="34" charset="0"/>
              <a:sym typeface="Tenorite Regular"/>
            </a:endParaRPr>
          </a:p>
          <a:p>
            <a:pPr marL="628650" lvl="2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en-US" sz="1200" kern="100" dirty="0">
                <a:solidFill>
                  <a:srgbClr val="000000"/>
                </a:solidFill>
                <a:latin typeface="Tenorite" pitchFamily="2" charset="0"/>
                <a:cs typeface="Calibri" panose="020F0502020204030204" pitchFamily="34" charset="0"/>
                <a:sym typeface="Tenorite Regular"/>
              </a:rPr>
              <a:t>Prev Week: 82</a:t>
            </a:r>
            <a:endParaRPr lang="en-US" sz="1200" kern="100" dirty="0">
              <a:solidFill>
                <a:srgbClr val="000000"/>
              </a:solidFill>
              <a:latin typeface="Tenorite" pitchFamily="2" charset="0"/>
              <a:cs typeface="Calibri" panose="020F0502020204030204" pitchFamily="34" charset="0"/>
              <a:sym typeface="Tenorite Regular"/>
            </a:endParaRPr>
          </a:p>
          <a:p>
            <a:pPr marL="628650" lvl="2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endParaRPr lang="en-US" sz="1200" kern="100" dirty="0">
              <a:solidFill>
                <a:srgbClr val="000000"/>
              </a:solidFill>
              <a:latin typeface="Tenorite" pitchFamily="2" charset="0"/>
              <a:cs typeface="Calibri" panose="020F0502020204030204" pitchFamily="34" charset="0"/>
              <a:sym typeface="Tenorite Regular"/>
            </a:endParaRPr>
          </a:p>
          <a:p>
            <a:pPr marL="628650" lvl="2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en-US" sz="1200" kern="100" dirty="0">
                <a:solidFill>
                  <a:srgbClr val="000000"/>
                </a:solidFill>
                <a:latin typeface="Tenorite" pitchFamily="2" charset="0"/>
                <a:cs typeface="Calibri" panose="020F0502020204030204" pitchFamily="34" charset="0"/>
                <a:sym typeface="Tenorite Regular"/>
              </a:rPr>
              <a:t>New Demands: 10</a:t>
            </a:r>
            <a:endParaRPr lang="en-US" sz="1200" kern="100" dirty="0">
              <a:solidFill>
                <a:srgbClr val="000000"/>
              </a:solidFill>
              <a:latin typeface="Tenorite" pitchFamily="2" charset="0"/>
              <a:cs typeface="Calibri" panose="020F0502020204030204" pitchFamily="34" charset="0"/>
              <a:sym typeface="Tenorite Regular"/>
            </a:endParaRPr>
          </a:p>
          <a:p>
            <a:pPr marL="628650" lvl="2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en-US" sz="1200" kern="100" dirty="0">
                <a:solidFill>
                  <a:srgbClr val="000000"/>
                </a:solidFill>
                <a:latin typeface="Tenorite" pitchFamily="2" charset="0"/>
                <a:cs typeface="Calibri" panose="020F0502020204030204" pitchFamily="34" charset="0"/>
                <a:sym typeface="Tenorite Regular"/>
              </a:rPr>
              <a:t>Sec 1: 5; Sec 2: 4, Sec 3: 1 </a:t>
            </a:r>
            <a:endParaRPr lang="en-US" sz="1200" kern="100" dirty="0">
              <a:solidFill>
                <a:srgbClr val="000000"/>
              </a:solidFill>
              <a:latin typeface="Tenorite" pitchFamily="2" charset="0"/>
              <a:cs typeface="Calibri" panose="020F0502020204030204" pitchFamily="34" charset="0"/>
              <a:sym typeface="Tenorite Regular"/>
            </a:endParaRPr>
          </a:p>
          <a:p>
            <a:pPr marL="457200" lvl="2">
              <a:spcBef>
                <a:spcPts val="0"/>
              </a:spcBef>
            </a:pPr>
            <a:endParaRPr lang="en-US" sz="1200" kern="100" dirty="0">
              <a:solidFill>
                <a:srgbClr val="000000"/>
              </a:solidFill>
              <a:latin typeface="Tenorite" pitchFamily="2" charset="0"/>
              <a:cs typeface="Calibri" panose="020F0502020204030204" pitchFamily="34" charset="0"/>
              <a:sym typeface="Tenorite Regular"/>
            </a:endParaRPr>
          </a:p>
          <a:p>
            <a:pPr marL="628650" lvl="2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en-US" sz="1200" kern="100" dirty="0">
                <a:solidFill>
                  <a:srgbClr val="000000"/>
                </a:solidFill>
                <a:latin typeface="Tenorite" pitchFamily="2" charset="0"/>
                <a:cs typeface="Calibri" panose="020F0502020204030204" pitchFamily="34" charset="0"/>
                <a:sym typeface="Tenorite Regular"/>
              </a:rPr>
              <a:t>Total demands cancelled in last week: 10</a:t>
            </a:r>
            <a:endParaRPr lang="en-US" sz="1200" kern="100" dirty="0">
              <a:solidFill>
                <a:srgbClr val="000000"/>
              </a:solidFill>
              <a:latin typeface="Tenorite" pitchFamily="2" charset="0"/>
              <a:cs typeface="Calibri" panose="020F0502020204030204" pitchFamily="34" charset="0"/>
              <a:sym typeface="Tenorite Regular"/>
            </a:endParaRPr>
          </a:p>
          <a:p>
            <a:pPr marL="628650" lvl="2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endParaRPr lang="en-US" sz="1200" kern="100" dirty="0">
              <a:solidFill>
                <a:srgbClr val="000000"/>
              </a:solidFill>
              <a:latin typeface="Tenorite" pitchFamily="2" charset="0"/>
              <a:cs typeface="Calibri" panose="020F0502020204030204" pitchFamily="34" charset="0"/>
              <a:sym typeface="Tenorite Regular"/>
            </a:endParaRPr>
          </a:p>
        </p:txBody>
      </p:sp>
      <p:sp>
        <p:nvSpPr>
          <p:cNvPr id="6" name="Text Placeholder 2"/>
          <p:cNvSpPr txBox="1"/>
          <p:nvPr/>
        </p:nvSpPr>
        <p:spPr>
          <a:xfrm>
            <a:off x="8374536" y="3333829"/>
            <a:ext cx="3608191" cy="2890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ea typeface="Calibri"/>
                <a:cs typeface="Calibri"/>
              </a:rPr>
              <a:t>Tool Set</a:t>
            </a:r>
            <a:endParaRPr lang="en-US" sz="2000" b="1" dirty="0">
              <a:ea typeface="Calibri"/>
              <a:cs typeface="Calibri"/>
            </a:endParaRPr>
          </a:p>
          <a:p>
            <a:endParaRPr lang="en-US" sz="1200" dirty="0">
              <a:cs typeface="Calibri" panose="020F0502020204030204" pitchFamily="34" charset="0"/>
            </a:endParaRPr>
          </a:p>
          <a:p>
            <a:pPr marL="171450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en-US" sz="1200" kern="100" dirty="0">
                <a:cs typeface="Calibri" panose="020F0502020204030204" pitchFamily="34" charset="0"/>
              </a:rPr>
              <a:t>Active GitHub Copilot licenses provided by customer: </a:t>
            </a:r>
            <a:r>
              <a:rPr lang="en-US" sz="1200" b="1" kern="100" dirty="0">
                <a:cs typeface="Calibri" panose="020F0502020204030204" pitchFamily="34" charset="0"/>
              </a:rPr>
              <a:t>1747</a:t>
            </a:r>
            <a:endParaRPr lang="en-US" sz="1200" b="1" kern="100" dirty="0">
              <a:cs typeface="Calibri" panose="020F0502020204030204" pitchFamily="34" charset="0"/>
            </a:endParaRPr>
          </a:p>
          <a:p>
            <a:pPr marL="171450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endParaRPr lang="en-US" sz="1200" b="1" kern="100" dirty="0">
              <a:cs typeface="Calibri" panose="020F0502020204030204" pitchFamily="34" charset="0"/>
            </a:endParaRPr>
          </a:p>
          <a:p>
            <a:pPr marL="171450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en-US" sz="1200" b="1" kern="100" dirty="0">
                <a:cs typeface="Calibri" panose="020F0502020204030204" pitchFamily="34" charset="0"/>
              </a:rPr>
              <a:t>6320 Licenses </a:t>
            </a:r>
            <a:r>
              <a:rPr lang="en-US" sz="1200" kern="100" dirty="0">
                <a:cs typeface="Calibri" panose="020F0502020204030204" pitchFamily="34" charset="0"/>
              </a:rPr>
              <a:t>are allocated to associates on 15 Jan 25. </a:t>
            </a:r>
            <a:endParaRPr lang="en-US" sz="1200" kern="100" dirty="0">
              <a:cs typeface="Calibri" panose="020F0502020204030204" pitchFamily="34" charset="0"/>
            </a:endParaRPr>
          </a:p>
          <a:p>
            <a:pPr marL="171450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endParaRPr lang="en-US" sz="1200" kern="100" dirty="0">
              <a:cs typeface="Calibri" panose="020F0502020204030204" pitchFamily="34" charset="0"/>
            </a:endParaRPr>
          </a:p>
          <a:p>
            <a:pPr marL="628650" lvl="1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en-US" sz="1200" b="1" kern="100" dirty="0">
                <a:solidFill>
                  <a:schemeClr val="tx1"/>
                </a:solidFill>
                <a:latin typeface="Tenorite" pitchFamily="2" charset="0"/>
                <a:cs typeface="Calibri" panose="020F0502020204030204" pitchFamily="34" charset="0"/>
              </a:rPr>
              <a:t>4118</a:t>
            </a:r>
            <a:r>
              <a:rPr lang="en-US" sz="1200" kern="100" dirty="0">
                <a:solidFill>
                  <a:schemeClr val="tx1"/>
                </a:solidFill>
                <a:latin typeface="Tenorite" pitchFamily="2" charset="0"/>
                <a:cs typeface="Calibri" panose="020F0502020204030204" pitchFamily="34" charset="0"/>
              </a:rPr>
              <a:t> licenses can’t be utilized as customer has already provided the licenses. </a:t>
            </a:r>
            <a:endParaRPr lang="en-US" sz="1200" kern="100" dirty="0">
              <a:solidFill>
                <a:schemeClr val="tx1"/>
              </a:solidFill>
              <a:latin typeface="Tenorite" pitchFamily="2" charset="0"/>
              <a:cs typeface="Calibri" panose="020F0502020204030204" pitchFamily="34" charset="0"/>
            </a:endParaRPr>
          </a:p>
          <a:p>
            <a:pPr marL="628650" lvl="1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en-US" sz="1200" kern="100" dirty="0">
                <a:solidFill>
                  <a:schemeClr val="tx1"/>
                </a:solidFill>
                <a:latin typeface="Tenorite" pitchFamily="2" charset="0"/>
                <a:cs typeface="Calibri" panose="020F0502020204030204" pitchFamily="34" charset="0"/>
              </a:rPr>
              <a:t>Transfer of licenses:</a:t>
            </a:r>
            <a:endParaRPr lang="en-US" sz="1200" kern="100" dirty="0">
              <a:solidFill>
                <a:schemeClr val="tx1"/>
              </a:solidFill>
              <a:latin typeface="Tenorite" pitchFamily="2" charset="0"/>
              <a:cs typeface="Calibri" panose="020F0502020204030204" pitchFamily="34" charset="0"/>
            </a:endParaRPr>
          </a:p>
          <a:p>
            <a:pPr marL="1085850" lvl="2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en-US" sz="1200" kern="100" dirty="0">
                <a:solidFill>
                  <a:schemeClr val="tx1"/>
                </a:solidFill>
                <a:latin typeface="Tenorite" pitchFamily="2" charset="0"/>
                <a:cs typeface="Calibri" panose="020F0502020204030204" pitchFamily="34" charset="0"/>
              </a:rPr>
              <a:t>Acc 1 - 50 licenses; </a:t>
            </a:r>
            <a:endParaRPr lang="en-US" sz="1200" kern="100" dirty="0">
              <a:solidFill>
                <a:schemeClr val="tx1"/>
              </a:solidFill>
              <a:latin typeface="Tenorite" pitchFamily="2" charset="0"/>
              <a:cs typeface="Calibri" panose="020F0502020204030204" pitchFamily="34" charset="0"/>
            </a:endParaRPr>
          </a:p>
          <a:p>
            <a:pPr marL="1085850" lvl="2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en-US" sz="1200" kern="100" dirty="0">
                <a:solidFill>
                  <a:schemeClr val="tx1"/>
                </a:solidFill>
                <a:latin typeface="Tenorite" pitchFamily="2" charset="0"/>
                <a:cs typeface="Calibri" panose="020F0502020204030204" pitchFamily="34" charset="0"/>
              </a:rPr>
              <a:t>Acc 2: 37 Licenses</a:t>
            </a:r>
            <a:endParaRPr lang="en-US" sz="1200" kern="100" dirty="0">
              <a:solidFill>
                <a:schemeClr val="tx1"/>
              </a:solidFill>
              <a:latin typeface="Tenorite" pitchFamily="2" charset="0"/>
              <a:cs typeface="Calibri" panose="020F0502020204030204" pitchFamily="34" charset="0"/>
            </a:endParaRPr>
          </a:p>
        </p:txBody>
      </p:sp>
      <p:sp>
        <p:nvSpPr>
          <p:cNvPr id="7" name="Text Placeholder 2"/>
          <p:cNvSpPr txBox="1"/>
          <p:nvPr/>
        </p:nvSpPr>
        <p:spPr>
          <a:xfrm>
            <a:off x="8374537" y="910867"/>
            <a:ext cx="3413340" cy="47988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ea typeface="Calibri"/>
                <a:cs typeface="Calibri"/>
              </a:rPr>
              <a:t>Skill Set</a:t>
            </a:r>
            <a:endParaRPr lang="en-US" sz="2000" b="1" dirty="0">
              <a:ea typeface="Calibri"/>
              <a:cs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945987" y="1391387"/>
            <a:ext cx="0" cy="4456071"/>
          </a:xfrm>
          <a:prstGeom prst="line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/>
          <p:cNvCxnSpPr/>
          <p:nvPr/>
        </p:nvCxnSpPr>
        <p:spPr>
          <a:xfrm>
            <a:off x="8244441" y="1391387"/>
            <a:ext cx="0" cy="4456071"/>
          </a:xfrm>
          <a:prstGeom prst="line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 Placeholder 2"/>
          <p:cNvSpPr txBox="1"/>
          <p:nvPr/>
        </p:nvSpPr>
        <p:spPr>
          <a:xfrm>
            <a:off x="8374537" y="1994810"/>
            <a:ext cx="3413335" cy="11331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200" dirty="0"/>
          </a:p>
          <a:p>
            <a:pPr marL="171450" indent="-17145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en-US" sz="1200" dirty="0"/>
              <a:t>12 Associates completed first GH CP TTT (Train the Trainer) training in Bengaluru</a:t>
            </a:r>
            <a:endParaRPr lang="en-US" sz="1200" dirty="0"/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10005007" y="1615950"/>
            <a:ext cx="0" cy="3024000"/>
          </a:xfrm>
          <a:prstGeom prst="line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07688" y="1373289"/>
          <a:ext cx="4524314" cy="1131285"/>
        </p:xfrm>
        <a:graphic>
          <a:graphicData uri="http://schemas.openxmlformats.org/drawingml/2006/table">
            <a:tbl>
              <a:tblPr/>
              <a:tblGrid>
                <a:gridCol w="1203612"/>
                <a:gridCol w="1282723"/>
                <a:gridCol w="1059749"/>
                <a:gridCol w="978230"/>
              </a:tblGrid>
              <a:tr h="252000"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Deployed in Production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POC Completed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POC in progress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3-Feb-24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69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37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82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28-Jan-24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68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37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77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</a:rPr>
                        <a:t>Q4’24 Forecast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</a:rPr>
                        <a:t>89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</a:rPr>
                        <a:t>42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</a:rPr>
                        <a:t>79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374537" y="1470966"/>
          <a:ext cx="3413340" cy="406400"/>
        </p:xfrm>
        <a:graphic>
          <a:graphicData uri="http://schemas.openxmlformats.org/drawingml/2006/table">
            <a:tbl>
              <a:tblPr/>
              <a:tblGrid>
                <a:gridCol w="682668"/>
                <a:gridCol w="682668"/>
                <a:gridCol w="682668"/>
                <a:gridCol w="682668"/>
                <a:gridCol w="682668"/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Level 0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Level 1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Level 2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Level 3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Level 4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66761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9889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 Placeholder 2"/>
          <p:cNvSpPr txBox="1"/>
          <p:nvPr/>
        </p:nvSpPr>
        <p:spPr>
          <a:xfrm>
            <a:off x="4257970" y="950639"/>
            <a:ext cx="1182710" cy="3799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ea typeface="Calibri"/>
                <a:cs typeface="Calibri"/>
              </a:rPr>
              <a:t>Mind Set</a:t>
            </a:r>
            <a:endParaRPr lang="en-US" sz="1200" b="1" kern="100" dirty="0">
              <a:solidFill>
                <a:schemeClr val="tx1"/>
              </a:solidFill>
              <a:latin typeface="Tenorite" pitchFamily="2" charset="0"/>
              <a:cs typeface="Calibri" panose="020F0502020204030204" pitchFamily="34" charset="0"/>
              <a:sym typeface="Tenorite Regular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82440" y="3326141"/>
          <a:ext cx="4533452" cy="1625600"/>
        </p:xfrm>
        <a:graphic>
          <a:graphicData uri="http://schemas.openxmlformats.org/drawingml/2006/table">
            <a:tbl>
              <a:tblPr/>
              <a:tblGrid>
                <a:gridCol w="933452"/>
                <a:gridCol w="468000"/>
                <a:gridCol w="468000"/>
                <a:gridCol w="468000"/>
                <a:gridCol w="468000"/>
                <a:gridCol w="468000"/>
                <a:gridCol w="468000"/>
                <a:gridCol w="792000"/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Sector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SL 1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SL 2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SL 3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SL 4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SL 5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SL 6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Grand Total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Sec 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Sec 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Sec 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Sec 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Sec 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Sec 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Grand Total</a:t>
                      </a:r>
                      <a:endParaRPr lang="en-IN" sz="12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431</a:t>
                      </a:r>
                      <a:endParaRPr lang="en-IN" sz="12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186</a:t>
                      </a:r>
                      <a:endParaRPr lang="en-IN" sz="12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140</a:t>
                      </a:r>
                      <a:endParaRPr lang="en-IN" sz="12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136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913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</a:tr>
            </a:tbl>
          </a:graphicData>
        </a:graphic>
      </p:graphicFrame>
      <p:sp>
        <p:nvSpPr>
          <p:cNvPr id="12" name="Title 1"/>
          <p:cNvSpPr txBox="1"/>
          <p:nvPr/>
        </p:nvSpPr>
        <p:spPr>
          <a:xfrm>
            <a:off x="258731" y="5085962"/>
            <a:ext cx="4557161" cy="1388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300" b="1" dirty="0">
                <a:solidFill>
                  <a:srgbClr val="212121"/>
                </a:solidFill>
                <a:latin typeface="Tenorite" pitchFamily="2" charset="0"/>
              </a:rPr>
              <a:t>Q4: Optimization:</a:t>
            </a:r>
            <a:endParaRPr lang="en-IN" sz="1100" dirty="0">
              <a:solidFill>
                <a:srgbClr val="212121"/>
              </a:solidFill>
              <a:latin typeface="Tenorite" pitchFamily="2" charset="0"/>
            </a:endParaRPr>
          </a:p>
          <a:p>
            <a:pPr marL="285750" indent="-285750">
              <a:lnSpc>
                <a:spcPct val="170000"/>
              </a:lnSpc>
              <a:buFont typeface="Arial" panose="020B0604020202090204" pitchFamily="34" charset="0"/>
              <a:buChar char="•"/>
            </a:pPr>
            <a:r>
              <a:rPr lang="en-IN" sz="1200" dirty="0">
                <a:solidFill>
                  <a:srgbClr val="212121"/>
                </a:solidFill>
                <a:latin typeface="Tenorite" pitchFamily="2" charset="0"/>
              </a:rPr>
              <a:t>67 against the target of 65</a:t>
            </a:r>
            <a:endParaRPr lang="en-IN" sz="1200" dirty="0">
              <a:solidFill>
                <a:srgbClr val="212121"/>
              </a:solidFill>
              <a:latin typeface="Tenorite" pitchFamily="2" charset="0"/>
            </a:endParaRPr>
          </a:p>
          <a:p>
            <a:pPr>
              <a:lnSpc>
                <a:spcPct val="170000"/>
              </a:lnSpc>
            </a:pPr>
            <a:endParaRPr lang="en-IN" sz="1200" dirty="0">
              <a:solidFill>
                <a:srgbClr val="212121"/>
              </a:solidFill>
              <a:latin typeface="Tenorite" pitchFamily="2" charset="0"/>
            </a:endParaRPr>
          </a:p>
          <a:p>
            <a:r>
              <a:rPr lang="en-IN" sz="1300" b="1" dirty="0">
                <a:solidFill>
                  <a:srgbClr val="212121"/>
                </a:solidFill>
                <a:latin typeface="Tenorite" pitchFamily="2" charset="0"/>
              </a:rPr>
              <a:t>Q1: Optimization:</a:t>
            </a:r>
            <a:endParaRPr lang="en-IN" sz="1300" b="1" dirty="0">
              <a:solidFill>
                <a:srgbClr val="212121"/>
              </a:solidFill>
              <a:latin typeface="Tenorite" pitchFamily="2" charset="0"/>
            </a:endParaRPr>
          </a:p>
          <a:p>
            <a:pPr marL="285750" indent="-285750">
              <a:lnSpc>
                <a:spcPct val="170000"/>
              </a:lnSpc>
              <a:buFont typeface="Arial" panose="020B0604020202090204" pitchFamily="34" charset="0"/>
              <a:buChar char="•"/>
            </a:pPr>
            <a:r>
              <a:rPr lang="en-IN" sz="1200" dirty="0">
                <a:solidFill>
                  <a:srgbClr val="212121"/>
                </a:solidFill>
                <a:latin typeface="Tenorite" pitchFamily="2" charset="0"/>
              </a:rPr>
              <a:t>Planning in the progress</a:t>
            </a:r>
            <a:endParaRPr lang="en-IN" sz="1200" dirty="0">
              <a:latin typeface="Tenorite" pitchFamily="2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2524707" y="1171450"/>
            <a:ext cx="0" cy="3024000"/>
          </a:xfrm>
          <a:prstGeom prst="line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940" y="3302869"/>
            <a:ext cx="2976563" cy="16422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0259253" y="6660478"/>
            <a:ext cx="478367" cy="127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620"/>
            <a:endParaRPr sz="790" dirty="0">
              <a:latin typeface="Arial" panose="020B0604020202090204"/>
              <a:cs typeface="Arial" panose="020B060402020209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70664" y="6667410"/>
            <a:ext cx="114301" cy="113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620" algn="ctr"/>
            <a:endParaRPr sz="695" dirty="0">
              <a:latin typeface="Arial" panose="020B0604020202090204"/>
              <a:cs typeface="Arial" panose="020B060402020209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>
          <a:xfrm>
            <a:off x="0" y="0"/>
            <a:ext cx="0" cy="0"/>
          </a:xfr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fld id="{81D60167-4931-47E6-BA6A-407CBD079E47}" type="slidenum">
              <a:rPr lang="en-US" sz="1150">
                <a:solidFill>
                  <a:srgbClr val="636262"/>
                </a:solidFill>
                <a:latin typeface="Arial" panose="020B0604020202090204"/>
                <a:cs typeface="Arial" panose="020B0604020202090204"/>
              </a:rPr>
            </a:fld>
            <a:endParaRPr lang="en-US" sz="695" dirty="0">
              <a:latin typeface="Arial" panose="020B0604020202090204"/>
              <a:cs typeface="Arial" panose="020B0604020202090204"/>
            </a:endParaRPr>
          </a:p>
        </p:txBody>
      </p:sp>
      <p:sp>
        <p:nvSpPr>
          <p:cNvPr id="11" name="object 2"/>
          <p:cNvSpPr txBox="1"/>
          <p:nvPr/>
        </p:nvSpPr>
        <p:spPr>
          <a:xfrm>
            <a:off x="212560" y="-17755"/>
            <a:ext cx="11874511" cy="556992"/>
          </a:xfrm>
          <a:prstGeom prst="rect">
            <a:avLst/>
          </a:prstGeom>
          <a:noFill/>
        </p:spPr>
        <p:txBody>
          <a:bodyPr vert="horz" wrap="square" lIns="0" tIns="45720" rIns="91440" bIns="45720" rtlCol="0" anchor="t" anchorCtr="0">
            <a:noAutofit/>
          </a:bodyPr>
          <a:lstStyle>
            <a:lvl1pPr>
              <a:lnSpc>
                <a:spcPct val="98000"/>
              </a:lnSpc>
              <a:spcBef>
                <a:spcPct val="0"/>
              </a:spcBef>
              <a:buNone/>
              <a:tabLst>
                <a:tab pos="608965" algn="l"/>
              </a:tabLst>
              <a:defRPr lang="en-US" sz="3400" b="1" u="sng" dirty="0">
                <a:solidFill>
                  <a:srgbClr val="002060"/>
                </a:solidFill>
                <a:latin typeface="Trebuchet MS" panose="020B0703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 sz="2800" dirty="0"/>
              <a:t>Mind Set: Use Case Summary</a:t>
            </a:r>
            <a:endParaRPr lang="en-US" sz="2800" dirty="0"/>
          </a:p>
        </p:txBody>
      </p:sp>
      <p:sp>
        <p:nvSpPr>
          <p:cNvPr id="13" name="object 2"/>
          <p:cNvSpPr txBox="1"/>
          <p:nvPr/>
        </p:nvSpPr>
        <p:spPr>
          <a:xfrm>
            <a:off x="212560" y="2578513"/>
            <a:ext cx="11874511" cy="556992"/>
          </a:xfrm>
          <a:prstGeom prst="rect">
            <a:avLst/>
          </a:prstGeom>
          <a:noFill/>
        </p:spPr>
        <p:txBody>
          <a:bodyPr vert="horz" wrap="square" lIns="0" tIns="45720" rIns="91440" bIns="45720" rtlCol="0" anchor="t" anchorCtr="0">
            <a:noAutofit/>
          </a:bodyPr>
          <a:lstStyle>
            <a:lvl1pPr>
              <a:lnSpc>
                <a:spcPct val="98000"/>
              </a:lnSpc>
              <a:spcBef>
                <a:spcPct val="0"/>
              </a:spcBef>
              <a:buNone/>
              <a:tabLst>
                <a:tab pos="608965" algn="l"/>
              </a:tabLst>
              <a:defRPr lang="en-US" sz="3400" b="1" u="sng" dirty="0">
                <a:solidFill>
                  <a:srgbClr val="002060"/>
                </a:solidFill>
                <a:latin typeface="Trebuchet MS" panose="020B0703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 sz="1600" dirty="0"/>
              <a:t>Benefit View</a:t>
            </a:r>
            <a:endParaRPr lang="en-US" sz="1600" dirty="0"/>
          </a:p>
        </p:txBody>
      </p:sp>
      <p:sp>
        <p:nvSpPr>
          <p:cNvPr id="12" name="object 2"/>
          <p:cNvSpPr txBox="1"/>
          <p:nvPr/>
        </p:nvSpPr>
        <p:spPr>
          <a:xfrm>
            <a:off x="209865" y="578062"/>
            <a:ext cx="2917675" cy="556992"/>
          </a:xfrm>
          <a:prstGeom prst="rect">
            <a:avLst/>
          </a:prstGeom>
          <a:noFill/>
        </p:spPr>
        <p:txBody>
          <a:bodyPr vert="horz" wrap="square" lIns="0" tIns="45720" rIns="91440" bIns="45720" rtlCol="0" anchor="t" anchorCtr="0">
            <a:noAutofit/>
          </a:bodyPr>
          <a:lstStyle>
            <a:lvl1pPr>
              <a:lnSpc>
                <a:spcPct val="98000"/>
              </a:lnSpc>
              <a:spcBef>
                <a:spcPct val="0"/>
              </a:spcBef>
              <a:buNone/>
              <a:tabLst>
                <a:tab pos="608965" algn="l"/>
              </a:tabLst>
              <a:defRPr lang="en-US" sz="3400" b="1" u="sng" dirty="0">
                <a:solidFill>
                  <a:srgbClr val="002060"/>
                </a:solidFill>
                <a:latin typeface="Trebuchet MS" panose="020B0703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 sz="1600" dirty="0"/>
              <a:t>Status View</a:t>
            </a:r>
            <a:endParaRPr lang="en-US" sz="1600" dirty="0"/>
          </a:p>
        </p:txBody>
      </p:sp>
      <p:sp>
        <p:nvSpPr>
          <p:cNvPr id="15" name="object 2"/>
          <p:cNvSpPr txBox="1"/>
          <p:nvPr/>
        </p:nvSpPr>
        <p:spPr>
          <a:xfrm>
            <a:off x="209865" y="4855290"/>
            <a:ext cx="1590836" cy="1178030"/>
          </a:xfrm>
          <a:prstGeom prst="rect">
            <a:avLst/>
          </a:prstGeom>
          <a:noFill/>
        </p:spPr>
        <p:txBody>
          <a:bodyPr vert="horz" wrap="square" lIns="0" tIns="45720" rIns="91440" bIns="45720" rtlCol="0" anchor="t" anchorCtr="0">
            <a:noAutofit/>
          </a:bodyPr>
          <a:lstStyle>
            <a:lvl1pPr>
              <a:lnSpc>
                <a:spcPct val="98000"/>
              </a:lnSpc>
              <a:spcBef>
                <a:spcPct val="0"/>
              </a:spcBef>
              <a:buNone/>
              <a:tabLst>
                <a:tab pos="608965" algn="l"/>
              </a:tabLst>
              <a:defRPr lang="en-US" sz="3400" b="1" u="sng" dirty="0">
                <a:solidFill>
                  <a:srgbClr val="002060"/>
                </a:solidFill>
                <a:latin typeface="Trebuchet MS" panose="020B0703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 sz="1400" dirty="0"/>
              <a:t>POC </a:t>
            </a:r>
            <a:endParaRPr lang="en-US" sz="1400" dirty="0"/>
          </a:p>
          <a:p>
            <a:r>
              <a:rPr lang="en-US" sz="1400" dirty="0"/>
              <a:t>in progress/</a:t>
            </a:r>
            <a:endParaRPr lang="en-US" sz="1400" dirty="0"/>
          </a:p>
          <a:p>
            <a:r>
              <a:rPr lang="en-US" sz="1400" dirty="0"/>
              <a:t>Completed</a:t>
            </a:r>
            <a:endParaRPr lang="en-US" sz="1400" dirty="0"/>
          </a:p>
        </p:txBody>
      </p:sp>
      <p:sp>
        <p:nvSpPr>
          <p:cNvPr id="17" name="object 2"/>
          <p:cNvSpPr txBox="1"/>
          <p:nvPr/>
        </p:nvSpPr>
        <p:spPr>
          <a:xfrm>
            <a:off x="209865" y="2979985"/>
            <a:ext cx="1498611" cy="556992"/>
          </a:xfrm>
          <a:prstGeom prst="rect">
            <a:avLst/>
          </a:prstGeom>
          <a:noFill/>
        </p:spPr>
        <p:txBody>
          <a:bodyPr vert="horz" wrap="square" lIns="0" tIns="45720" rIns="91440" bIns="45720" rtlCol="0" anchor="t" anchorCtr="0">
            <a:noAutofit/>
          </a:bodyPr>
          <a:lstStyle>
            <a:lvl1pPr>
              <a:lnSpc>
                <a:spcPct val="98000"/>
              </a:lnSpc>
              <a:spcBef>
                <a:spcPct val="0"/>
              </a:spcBef>
              <a:buNone/>
              <a:tabLst>
                <a:tab pos="608965" algn="l"/>
              </a:tabLst>
              <a:defRPr lang="en-US" sz="3400" b="1" u="sng" dirty="0">
                <a:solidFill>
                  <a:srgbClr val="002060"/>
                </a:solidFill>
                <a:latin typeface="Trebuchet MS" panose="020B0703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 sz="1400" dirty="0"/>
              <a:t>In Production</a:t>
            </a: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34910" y="644118"/>
          <a:ext cx="5543357" cy="1880201"/>
        </p:xfrm>
        <a:graphic>
          <a:graphicData uri="http://schemas.openxmlformats.org/drawingml/2006/table">
            <a:tbl>
              <a:tblPr/>
              <a:tblGrid>
                <a:gridCol w="908294"/>
                <a:gridCol w="1218730"/>
                <a:gridCol w="897515"/>
                <a:gridCol w="751314"/>
                <a:gridCol w="883752"/>
                <a:gridCol w="883752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SLDU</a:t>
                      </a:r>
                      <a:endParaRPr lang="en-IN" sz="105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Deployed in Production</a:t>
                      </a:r>
                      <a:endParaRPr lang="en-IN" sz="105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POC Completed</a:t>
                      </a:r>
                      <a:endParaRPr lang="en-IN" sz="105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POC in progress</a:t>
                      </a:r>
                      <a:endParaRPr lang="en-IN" sz="105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Current Week Total</a:t>
                      </a:r>
                      <a:endParaRPr lang="en-IN" sz="105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Prev Week Total</a:t>
                      </a:r>
                      <a:endParaRPr lang="en-IN" sz="105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SL 1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55</a:t>
                      </a:r>
                      <a:endParaRPr lang="en-IN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SL 2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</a:t>
                      </a:r>
                      <a:endParaRPr lang="en-IN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SL 3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SL 4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IN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SL 5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IN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SL 6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  <a:endParaRPr lang="en-IN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IN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SL 7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IN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IN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7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69</a:t>
                      </a:r>
                      <a:endParaRPr lang="en-IN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</a:t>
                      </a:r>
                      <a:endParaRPr lang="en-IN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82</a:t>
                      </a:r>
                      <a:endParaRPr lang="en-IN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188</a:t>
                      </a:r>
                      <a:endParaRPr lang="en-IN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181</a:t>
                      </a:r>
                      <a:endParaRPr lang="en-IN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</a:tr>
            </a:tbl>
          </a:graphicData>
        </a:graphic>
      </p:graphicFrame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0849" y="963278"/>
            <a:ext cx="157500" cy="18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0849" y="1926766"/>
            <a:ext cx="157500" cy="18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0849" y="1354045"/>
            <a:ext cx="157500" cy="18000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33048" y="2940017"/>
          <a:ext cx="10515604" cy="16192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41852"/>
                <a:gridCol w="826193"/>
                <a:gridCol w="1045411"/>
                <a:gridCol w="1045411"/>
                <a:gridCol w="1045411"/>
                <a:gridCol w="1045411"/>
                <a:gridCol w="1045411"/>
                <a:gridCol w="1045411"/>
                <a:gridCol w="1045411"/>
                <a:gridCol w="1045411"/>
                <a:gridCol w="484271"/>
              </a:tblGrid>
              <a:tr h="3023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SLDU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Business Solution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AMS Productivity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Development Productivity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CIS Productivity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 err="1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Engg</a:t>
                      </a:r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 Productivity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Testing Productivity 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AIOPS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DOP Productivity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Cyber Security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Grand Total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</a:tr>
              <a:tr h="15710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SL 1</a:t>
                      </a:r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1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10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11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SL 2</a:t>
                      </a:r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4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1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5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SL 3</a:t>
                      </a:r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3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1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  <a:latin typeface="Tenorite" pitchFamily="2" charset="0"/>
                        </a:rPr>
                        <a:t>1</a:t>
                      </a:r>
                      <a:endParaRPr lang="en-IN" sz="1000" b="0" i="0" u="none" strike="noStrike" dirty="0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5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SL 4</a:t>
                      </a:r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10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1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1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  <a:latin typeface="Tenorite" pitchFamily="2" charset="0"/>
                        </a:rPr>
                        <a:t>1</a:t>
                      </a:r>
                      <a:endParaRPr lang="en-IN" sz="1000" b="0" i="0" u="none" strike="noStrike" dirty="0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13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</a:tr>
              <a:tr h="15710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SL 5</a:t>
                      </a:r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12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4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16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</a:tr>
              <a:tr h="15710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SL 6</a:t>
                      </a:r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2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3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5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</a:tr>
              <a:tr h="15710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SL 7</a:t>
                      </a:r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5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2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5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2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14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</a:tr>
              <a:tr h="175241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Grand Total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23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15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12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11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3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2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1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1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1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69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33047" y="4905862"/>
          <a:ext cx="10515600" cy="16173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41853"/>
                <a:gridCol w="826192"/>
                <a:gridCol w="1045411"/>
                <a:gridCol w="1045411"/>
                <a:gridCol w="1045411"/>
                <a:gridCol w="1045411"/>
                <a:gridCol w="1045411"/>
                <a:gridCol w="1045411"/>
                <a:gridCol w="1045411"/>
                <a:gridCol w="1045411"/>
                <a:gridCol w="484271"/>
              </a:tblGrid>
              <a:tr h="28653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SLDU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Business Solution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Development Productivity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 err="1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Engg</a:t>
                      </a:r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 Productivity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AMS Productivity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Cyber Security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Testing Productivity 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CIS Productivity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AIOPS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DOP Productivity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Grand Total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</a:tr>
              <a:tr h="16330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SL 1</a:t>
                      </a:r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1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4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  <a:latin typeface="Tenorite" pitchFamily="2" charset="0"/>
                        </a:rPr>
                        <a:t>5</a:t>
                      </a:r>
                      <a:endParaRPr lang="en-IN" sz="1000" b="0" i="0" u="none" strike="noStrike" dirty="0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</a:tr>
              <a:tr h="16330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SL 2</a:t>
                      </a:r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3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9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12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</a:tr>
              <a:tr h="16330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SL 3</a:t>
                      </a:r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4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3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1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1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9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</a:tr>
              <a:tr h="16330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SL 4</a:t>
                      </a:r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23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2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1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26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</a:tr>
              <a:tr h="16330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SL 5</a:t>
                      </a:r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1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2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1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9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1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14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</a:tr>
              <a:tr h="16330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SL 6</a:t>
                      </a:r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2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2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8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12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</a:tr>
              <a:tr h="16330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SL 7</a:t>
                      </a:r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32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4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5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  <a:latin typeface="Tenorite" pitchFamily="2" charset="0"/>
                        </a:rPr>
                        <a:t>41</a:t>
                      </a:r>
                      <a:endParaRPr lang="en-IN" sz="1000" b="0" i="0" u="none" strike="noStrike"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/>
                </a:tc>
              </a:tr>
              <a:tr h="163303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Grand Total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66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11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9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9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9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7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6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1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1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119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36000" marR="36000" marT="5765" marB="0" anchor="ctr">
                    <a:solidFill>
                      <a:srgbClr val="153D6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0259253" y="6660478"/>
            <a:ext cx="478367" cy="1273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620"/>
            <a:endParaRPr sz="790" dirty="0">
              <a:latin typeface="Arial" panose="020B0604020202090204"/>
              <a:cs typeface="Arial" panose="020B060402020209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70664" y="6667410"/>
            <a:ext cx="114301" cy="113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620" algn="ctr"/>
            <a:endParaRPr sz="695" dirty="0">
              <a:latin typeface="Arial" panose="020B0604020202090204"/>
              <a:cs typeface="Arial" panose="020B060402020209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>
          <a:xfrm>
            <a:off x="0" y="0"/>
            <a:ext cx="0" cy="0"/>
          </a:xfr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fld id="{81D60167-4931-47E6-BA6A-407CBD079E47}" type="slidenum">
              <a:rPr lang="en-US" sz="1150">
                <a:solidFill>
                  <a:srgbClr val="636262"/>
                </a:solidFill>
                <a:latin typeface="Arial" panose="020B0604020202090204"/>
                <a:cs typeface="Arial" panose="020B0604020202090204"/>
              </a:rPr>
            </a:fld>
            <a:endParaRPr lang="en-US" sz="695" dirty="0">
              <a:latin typeface="Arial" panose="020B0604020202090204"/>
              <a:cs typeface="Arial" panose="020B0604020202090204"/>
            </a:endParaRPr>
          </a:p>
        </p:txBody>
      </p:sp>
      <p:sp>
        <p:nvSpPr>
          <p:cNvPr id="11" name="object 2"/>
          <p:cNvSpPr txBox="1"/>
          <p:nvPr/>
        </p:nvSpPr>
        <p:spPr>
          <a:xfrm>
            <a:off x="212560" y="-17755"/>
            <a:ext cx="11874511" cy="556992"/>
          </a:xfrm>
          <a:prstGeom prst="rect">
            <a:avLst/>
          </a:prstGeom>
          <a:noFill/>
        </p:spPr>
        <p:txBody>
          <a:bodyPr vert="horz" wrap="square" lIns="0" tIns="45720" rIns="91440" bIns="45720" rtlCol="0" anchor="t" anchorCtr="0">
            <a:noAutofit/>
          </a:bodyPr>
          <a:lstStyle>
            <a:lvl1pPr>
              <a:lnSpc>
                <a:spcPct val="98000"/>
              </a:lnSpc>
              <a:spcBef>
                <a:spcPct val="0"/>
              </a:spcBef>
              <a:buNone/>
              <a:tabLst>
                <a:tab pos="608965" algn="l"/>
              </a:tabLst>
              <a:defRPr lang="en-US" sz="3400" b="1" u="sng" dirty="0">
                <a:solidFill>
                  <a:srgbClr val="002060"/>
                </a:solidFill>
                <a:latin typeface="Trebuchet MS" panose="020B0703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 sz="2800" dirty="0"/>
              <a:t>Mind Set: Use Case Targets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82710" y="887958"/>
          <a:ext cx="8051051" cy="2388645"/>
        </p:xfrm>
        <a:graphic>
          <a:graphicData uri="http://schemas.openxmlformats.org/drawingml/2006/table">
            <a:tbl>
              <a:tblPr/>
              <a:tblGrid>
                <a:gridCol w="1569386"/>
                <a:gridCol w="2105771"/>
                <a:gridCol w="1550762"/>
                <a:gridCol w="1298150"/>
                <a:gridCol w="1526982"/>
              </a:tblGrid>
              <a:tr h="265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SLDU</a:t>
                      </a:r>
                      <a:endParaRPr lang="en-IN" sz="105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Deployed in Production</a:t>
                      </a:r>
                      <a:endParaRPr lang="en-IN" sz="105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POC Completed</a:t>
                      </a:r>
                      <a:endParaRPr lang="en-IN" sz="105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POC in progress</a:t>
                      </a:r>
                      <a:endParaRPr lang="en-IN" sz="105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Current Week Total</a:t>
                      </a:r>
                      <a:endParaRPr lang="en-IN" sz="105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</a:tr>
              <a:tr h="26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SL 1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14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5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36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55</a:t>
                      </a:r>
                      <a:endParaRPr lang="en-IN" sz="1100" b="0" i="0" u="none" strike="noStrike" kern="120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SL 2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13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15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11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39</a:t>
                      </a:r>
                      <a:endParaRPr lang="en-IN" sz="1100" b="0" i="0" u="none" strike="noStrike" kern="120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SL 3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16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9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5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30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SL 4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5</a:t>
                      </a:r>
                      <a:endParaRPr lang="en-IN" sz="1100" b="0" i="0" u="none" strike="noStrike" kern="120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12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17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SL 5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5</a:t>
                      </a:r>
                      <a:endParaRPr lang="en-IN" sz="1100" b="0" i="0" u="none" strike="noStrike" kern="120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5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7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17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SL 6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11</a:t>
                      </a:r>
                      <a:endParaRPr lang="en-IN" sz="1100" b="0" i="0" u="none" strike="noStrike" kern="120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1</a:t>
                      </a:r>
                      <a:endParaRPr lang="en-IN" sz="1100" b="0" i="0" u="none" strike="noStrike" kern="120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4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16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540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SL 7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5</a:t>
                      </a:r>
                      <a:endParaRPr lang="en-IN" sz="1100" b="0" i="0" u="none" strike="noStrike" kern="120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2</a:t>
                      </a:r>
                      <a:endParaRPr lang="en-IN" sz="1100" b="0" i="0" u="none" strike="noStrike" kern="120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7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14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5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69</a:t>
                      </a:r>
                      <a:endParaRPr lang="en-IN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37</a:t>
                      </a:r>
                      <a:endParaRPr lang="en-IN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82</a:t>
                      </a:r>
                      <a:endParaRPr lang="en-IN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188</a:t>
                      </a:r>
                      <a:endParaRPr lang="en-IN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982710" y="3750356"/>
          <a:ext cx="8051051" cy="2388646"/>
        </p:xfrm>
        <a:graphic>
          <a:graphicData uri="http://schemas.openxmlformats.org/drawingml/2006/table">
            <a:tbl>
              <a:tblPr/>
              <a:tblGrid>
                <a:gridCol w="1936707"/>
                <a:gridCol w="2598634"/>
                <a:gridCol w="1913723"/>
                <a:gridCol w="1601987"/>
              </a:tblGrid>
              <a:tr h="4682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SLDU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Deployed in Production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POC Completed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POC in progress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</a:tr>
              <a:tr h="24005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SL 1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11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1</a:t>
                      </a:r>
                      <a:endParaRPr lang="en-IN" sz="1200" b="0" i="0" u="none" strike="noStrike" kern="120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4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5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SL 2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22</a:t>
                      </a:r>
                      <a:endParaRPr lang="en-IN" sz="1200" b="0" i="0" u="none" strike="noStrike" kern="120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10</a:t>
                      </a:r>
                      <a:endParaRPr lang="en-IN" sz="1200" b="0" i="0" u="none" strike="noStrike" kern="120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45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5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SL 3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11</a:t>
                      </a:r>
                      <a:endParaRPr lang="en-IN" sz="1200" b="0" i="0" u="none" strike="noStrike" kern="120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2</a:t>
                      </a:r>
                      <a:endParaRPr lang="en-IN" sz="1200" b="0" i="0" u="none" strike="noStrike" kern="120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8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5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SL 4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1</a:t>
                      </a:r>
                      <a:endParaRPr lang="en-IN" sz="1200" b="0" i="0" u="none" strike="noStrike" kern="120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2</a:t>
                      </a:r>
                      <a:endParaRPr lang="en-IN" sz="1200" b="0" i="0" u="none" strike="noStrike" kern="120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2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5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SL 5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17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9</a:t>
                      </a:r>
                      <a:endParaRPr lang="en-IN" sz="1200" b="0" i="0" u="none" strike="noStrike" kern="120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9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5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SL 6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19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8</a:t>
                      </a:r>
                      <a:endParaRPr lang="en-IN" sz="1200" b="0" i="0" u="none" strike="noStrike" kern="120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4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5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SL 7</a:t>
                      </a:r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8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10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enorite" pitchFamily="2" charset="0"/>
                          <a:ea typeface="+mn-ea"/>
                          <a:cs typeface="+mn-cs"/>
                        </a:rPr>
                        <a:t>7</a:t>
                      </a:r>
                      <a:endParaRPr lang="en-I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Tenorite" pitchFamily="2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Grand Total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89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42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Tenorite" pitchFamily="2" charset="0"/>
                        </a:rPr>
                        <a:t>79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Tenorite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3D64"/>
                    </a:solidFill>
                  </a:tcPr>
                </a:tc>
              </a:tr>
            </a:tbl>
          </a:graphicData>
        </a:graphic>
      </p:graphicFrame>
      <p:sp>
        <p:nvSpPr>
          <p:cNvPr id="16" name="object 2"/>
          <p:cNvSpPr txBox="1"/>
          <p:nvPr/>
        </p:nvSpPr>
        <p:spPr>
          <a:xfrm>
            <a:off x="1187920" y="887958"/>
            <a:ext cx="1601775" cy="556992"/>
          </a:xfrm>
          <a:prstGeom prst="rect">
            <a:avLst/>
          </a:prstGeom>
          <a:noFill/>
        </p:spPr>
        <p:txBody>
          <a:bodyPr vert="horz" wrap="square" lIns="0" tIns="45720" rIns="91440" bIns="45720" rtlCol="0" anchor="t" anchorCtr="0">
            <a:noAutofit/>
          </a:bodyPr>
          <a:lstStyle>
            <a:lvl1pPr>
              <a:lnSpc>
                <a:spcPct val="98000"/>
              </a:lnSpc>
              <a:spcBef>
                <a:spcPct val="0"/>
              </a:spcBef>
              <a:buNone/>
              <a:tabLst>
                <a:tab pos="608965" algn="l"/>
              </a:tabLst>
              <a:defRPr lang="en-US" sz="3400" b="1" u="sng" dirty="0">
                <a:solidFill>
                  <a:srgbClr val="002060"/>
                </a:solidFill>
                <a:latin typeface="Trebuchet MS" panose="020B0703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 sz="1600" dirty="0"/>
              <a:t>20-Jan-24</a:t>
            </a:r>
            <a:endParaRPr lang="en-US" sz="1600" dirty="0"/>
          </a:p>
        </p:txBody>
      </p:sp>
      <p:sp>
        <p:nvSpPr>
          <p:cNvPr id="18" name="object 2"/>
          <p:cNvSpPr txBox="1"/>
          <p:nvPr/>
        </p:nvSpPr>
        <p:spPr>
          <a:xfrm>
            <a:off x="1187920" y="3750356"/>
            <a:ext cx="2917675" cy="556992"/>
          </a:xfrm>
          <a:prstGeom prst="rect">
            <a:avLst/>
          </a:prstGeom>
          <a:noFill/>
        </p:spPr>
        <p:txBody>
          <a:bodyPr vert="horz" wrap="square" lIns="0" tIns="45720" rIns="91440" bIns="45720" rtlCol="0" anchor="t" anchorCtr="0">
            <a:noAutofit/>
          </a:bodyPr>
          <a:lstStyle>
            <a:lvl1pPr>
              <a:lnSpc>
                <a:spcPct val="98000"/>
              </a:lnSpc>
              <a:spcBef>
                <a:spcPct val="0"/>
              </a:spcBef>
              <a:buNone/>
              <a:tabLst>
                <a:tab pos="608965" algn="l"/>
              </a:tabLst>
              <a:defRPr lang="en-US" sz="3400" b="1" u="sng" dirty="0">
                <a:solidFill>
                  <a:srgbClr val="002060"/>
                </a:solidFill>
                <a:latin typeface="Trebuchet MS" panose="020B0703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 sz="1600" dirty="0"/>
              <a:t>Q4’24 Targets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971801"/>
            <a:ext cx="10642381" cy="555170"/>
          </a:xfrm>
        </p:spPr>
        <p:txBody>
          <a:bodyPr lIns="91440" tIns="45720" rIns="91440" bIns="45720" anchor="t"/>
          <a:lstStyle/>
          <a:p>
            <a:r>
              <a:rPr lang="en-US" sz="3600" u="none" dirty="0">
                <a:latin typeface="Tenorite"/>
                <a:ea typeface="Calibri"/>
                <a:cs typeface="Calibri"/>
              </a:rPr>
              <a:t>Thank You</a:t>
            </a:r>
            <a:endParaRPr lang="en-US" sz="2400" dirty="0">
              <a:latin typeface="Tenorite"/>
              <a:ea typeface="Calibri"/>
              <a:cs typeface="Calibri"/>
            </a:endParaRPr>
          </a:p>
        </p:txBody>
      </p:sp>
      <p:pic>
        <p:nvPicPr>
          <p:cNvPr id="7" name="图片 6" descr="topcoder-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2665" y="224790"/>
            <a:ext cx="1914525" cy="2952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NWM3OWZiMjgxMmRiNmM5MWE1NjgwMGM2YzUxMTA2MGIifQ=="/>
</p:tagLst>
</file>

<file path=ppt/theme/theme1.xml><?xml version="1.0" encoding="utf-8"?>
<a:theme xmlns:a="http://schemas.openxmlformats.org/drawingml/2006/main" name="Cover_Slides">
  <a:themeElements>
    <a:clrScheme name="Denali">
      <a:dk1>
        <a:srgbClr val="000000"/>
      </a:dk1>
      <a:lt1>
        <a:srgbClr val="FFFFFF"/>
      </a:lt1>
      <a:dk2>
        <a:srgbClr val="1C1C1C"/>
      </a:dk2>
      <a:lt2>
        <a:srgbClr val="E7E6E6"/>
      </a:lt2>
      <a:accent1>
        <a:srgbClr val="341A55"/>
      </a:accent1>
      <a:accent2>
        <a:srgbClr val="8E38B0"/>
      </a:accent2>
      <a:accent3>
        <a:srgbClr val="B71E6B"/>
      </a:accent3>
      <a:accent4>
        <a:srgbClr val="ED7D31"/>
      </a:accent4>
      <a:accent5>
        <a:srgbClr val="95B44E"/>
      </a:accent5>
      <a:accent6>
        <a:srgbClr val="7470A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Custom Design">
  <a:themeElements>
    <a:clrScheme name="3_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3_Custom Design">
      <a:majorFont>
        <a:latin typeface="Tenorite Regular"/>
        <a:ea typeface="Tenorite Regular"/>
        <a:cs typeface="Tenorite Regular"/>
      </a:majorFont>
      <a:minorFont>
        <a:latin typeface="Tenorite Regular"/>
        <a:ea typeface="Tenorite Regular"/>
        <a:cs typeface="Tenorite Regular"/>
      </a:minorFont>
    </a:fontScheme>
    <a:fmtScheme name="3_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enori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enorite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2314</Words>
  <Application>WPS 演示</Application>
  <PresentationFormat>Widescreen</PresentationFormat>
  <Paragraphs>737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8" baseType="lpstr">
      <vt:lpstr>Arial</vt:lpstr>
      <vt:lpstr>宋体</vt:lpstr>
      <vt:lpstr>Wingdings</vt:lpstr>
      <vt:lpstr>Tenorite Regular</vt:lpstr>
      <vt:lpstr>Thonburi</vt:lpstr>
      <vt:lpstr>Calibri</vt:lpstr>
      <vt:lpstr>Helvetica Neue</vt:lpstr>
      <vt:lpstr>Tenorite</vt:lpstr>
      <vt:lpstr>苹方-简</vt:lpstr>
      <vt:lpstr>Tenorite</vt:lpstr>
      <vt:lpstr>Calibri</vt:lpstr>
      <vt:lpstr>Aptos Narrow</vt:lpstr>
      <vt:lpstr>Arial</vt:lpstr>
      <vt:lpstr>Trebuchet MS</vt:lpstr>
      <vt:lpstr>微软雅黑</vt:lpstr>
      <vt:lpstr>汉仪旗黑</vt:lpstr>
      <vt:lpstr>宋体</vt:lpstr>
      <vt:lpstr>Arial Unicode MS</vt:lpstr>
      <vt:lpstr>汉仪书宋二KW</vt:lpstr>
      <vt:lpstr>Calibri Light</vt:lpstr>
      <vt:lpstr>等线</vt:lpstr>
      <vt:lpstr>汉仪中等线KW</vt:lpstr>
      <vt:lpstr>Cover_Slides</vt:lpstr>
      <vt:lpstr>AI Status and updates    17 Apr 25</vt:lpstr>
      <vt:lpstr>Executive Summary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Wipro Denali Powerpoint Template 2023</dc:title>
  <dc:creator>Bridgit Joe</dc:creator>
  <cp:lastModifiedBy>WPS_1671417907</cp:lastModifiedBy>
  <cp:revision>380</cp:revision>
  <dcterms:created xsi:type="dcterms:W3CDTF">2025-04-18T11:20:39Z</dcterms:created>
  <dcterms:modified xsi:type="dcterms:W3CDTF">2025-04-18T11:20:39Z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0x01010062D6A4B811505B409D925E56A37AE5EA</vt:lpwstr>
  </property>
  <property fmtid="{D5CDD505-2E9C-101B-9397-08002B2CF9AE}" pid="3" name="MediaServiceImageTags">
    <vt:lpwstr/>
  </property>
  <property fmtid="{D5CDD505-2E9C-101B-9397-08002B2CF9AE}" pid="4" name="Asset Category">
    <vt:lpwstr>Marketing Asset</vt:lpwstr>
  </property>
  <property fmtid="{D5CDD505-2E9C-101B-9397-08002B2CF9AE}" pid="5" name="Wipro Functions">
    <vt:lpwstr>Strategic Marketing</vt:lpwstr>
  </property>
  <property fmtid="{D5CDD505-2E9C-101B-9397-08002B2CF9AE}" pid="6" name="DocumentSetDescription">
    <vt:lpwstr>Welcome to version 1.0 of the DENALI branded template. This expanded design system has been created to allow Wiproites to have presentation-ready templates that are easy to use and accurately reflect the Wipro brand. The DENALI template is best used when teams or designers need a wider selection of pre-made templates which can be used as final art/infographics.</vt:lpwstr>
  </property>
  <property fmtid="{D5CDD505-2E9C-101B-9397-08002B2CF9AE}" pid="7" name="Owner Entity">
    <vt:lpwstr/>
  </property>
  <property fmtid="{D5CDD505-2E9C-101B-9397-08002B2CF9AE}" pid="8" name="Owner_x0020_Entity">
    <vt:lpwstr/>
  </property>
  <property fmtid="{D5CDD505-2E9C-101B-9397-08002B2CF9AE}" pid="9" name="MSIP_Label_a8c544ca-bb84-4280-906e-934547e1d30c_Enabled">
    <vt:lpwstr>true</vt:lpwstr>
  </property>
  <property fmtid="{D5CDD505-2E9C-101B-9397-08002B2CF9AE}" pid="10" name="MSIP_Label_a8c544ca-bb84-4280-906e-934547e1d30c_SetDate">
    <vt:lpwstr>2024-09-25T06:09:05Z</vt:lpwstr>
  </property>
  <property fmtid="{D5CDD505-2E9C-101B-9397-08002B2CF9AE}" pid="11" name="MSIP_Label_a8c544ca-bb84-4280-906e-934547e1d30c_Method">
    <vt:lpwstr>Privileged</vt:lpwstr>
  </property>
  <property fmtid="{D5CDD505-2E9C-101B-9397-08002B2CF9AE}" pid="12" name="MSIP_Label_a8c544ca-bb84-4280-906e-934547e1d30c_Name">
    <vt:lpwstr>Internal - General Use</vt:lpwstr>
  </property>
  <property fmtid="{D5CDD505-2E9C-101B-9397-08002B2CF9AE}" pid="13" name="MSIP_Label_a8c544ca-bb84-4280-906e-934547e1d30c_SiteId">
    <vt:lpwstr>258ac4e4-146a-411e-9dc8-79a9e12fd6da</vt:lpwstr>
  </property>
  <property fmtid="{D5CDD505-2E9C-101B-9397-08002B2CF9AE}" pid="14" name="MSIP_Label_a8c544ca-bb84-4280-906e-934547e1d30c_ActionId">
    <vt:lpwstr>9149d41e-1352-4705-968d-b6648b52bba5</vt:lpwstr>
  </property>
  <property fmtid="{D5CDD505-2E9C-101B-9397-08002B2CF9AE}" pid="15" name="MSIP_Label_a8c544ca-bb84-4280-906e-934547e1d30c_ContentBits">
    <vt:lpwstr>2</vt:lpwstr>
  </property>
  <property fmtid="{D5CDD505-2E9C-101B-9397-08002B2CF9AE}" pid="16" name="ClassificationContentMarkingFooterLocations">
    <vt:lpwstr>Cover_Slides:2</vt:lpwstr>
  </property>
  <property fmtid="{D5CDD505-2E9C-101B-9397-08002B2CF9AE}" pid="17" name="ClassificationContentMarkingFooterText">
    <vt:lpwstr>Internal - General Use</vt:lpwstr>
  </property>
  <property fmtid="{D5CDD505-2E9C-101B-9397-08002B2CF9AE}" pid="18" name="ICV">
    <vt:lpwstr>7339F615A17E0E8072350268757D1F08_42</vt:lpwstr>
  </property>
  <property fmtid="{D5CDD505-2E9C-101B-9397-08002B2CF9AE}" pid="19" name="KSOProductBuildVer">
    <vt:lpwstr>2052-6.11.0.8885</vt:lpwstr>
  </property>
</Properties>
</file>