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earch for 3D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98" autoAdjust="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85684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Bring Your Presentations </a:t>
            </a:r>
            <a:br>
              <a:rPr lang="en-US" dirty="0"/>
            </a:br>
            <a:r>
              <a:rPr lang="en-US" dirty="0"/>
              <a:t>to Life with 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get started with 3D in PowerPoint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About this deck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 dirty="0">
                <a:hlinkClick r:id="rId2"/>
              </a:rPr>
              <a:t>Office 365 subscribers</a:t>
            </a:r>
            <a:r>
              <a:rPr lang="en-US" sz="1200" dirty="0"/>
              <a:t> can add 3D models to documents and rotate the angle to show the right view. If you don’t have a subscription, the deck simply shows a single view.</a:t>
            </a:r>
          </a:p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3D?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2D Slides</a:t>
            </a:r>
          </a:p>
        </p:txBody>
      </p:sp>
      <p:grpSp>
        <p:nvGrpSpPr>
          <p:cNvPr id="22" name="2D Slides Group" descr="Picture of PowerPoint Slides with a 2D Box and some indistinguishable text next to it.">
            <a:extLst>
              <a:ext uri="{FF2B5EF4-FFF2-40B4-BE49-F238E27FC236}">
                <a16:creationId xmlns:a16="http://schemas.microsoft.com/office/drawing/2014/main" id="{2740CA73-027D-4FFA-B5C8-FACB4DA7E930}"/>
              </a:ext>
            </a:extLst>
          </p:cNvPr>
          <p:cNvGrpSpPr/>
          <p:nvPr/>
        </p:nvGrpSpPr>
        <p:grpSpPr>
          <a:xfrm>
            <a:off x="2448703" y="2334765"/>
            <a:ext cx="1418136" cy="1812629"/>
            <a:chOff x="744040" y="2334765"/>
            <a:chExt cx="1418136" cy="18126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47891D-BDA7-4947-8603-28FA764E3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373731" y="3358950"/>
              <a:ext cx="158757" cy="1418132"/>
            </a:xfrm>
            <a:custGeom>
              <a:avLst/>
              <a:gdLst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  <a:gd name="connsiteX4" fmla="*/ 0 w 904096"/>
                <a:gd name="connsiteY4" fmla="*/ 0 h 660218"/>
                <a:gd name="connsiteX0" fmla="*/ 10305 w 914401"/>
                <a:gd name="connsiteY0" fmla="*/ 0 h 660218"/>
                <a:gd name="connsiteX1" fmla="*/ 914401 w 914401"/>
                <a:gd name="connsiteY1" fmla="*/ 0 h 660218"/>
                <a:gd name="connsiteX2" fmla="*/ 914401 w 914401"/>
                <a:gd name="connsiteY2" fmla="*/ 660218 h 660218"/>
                <a:gd name="connsiteX3" fmla="*/ 10305 w 914401"/>
                <a:gd name="connsiteY3" fmla="*/ 660218 h 660218"/>
                <a:gd name="connsiteX4" fmla="*/ 0 w 914401"/>
                <a:gd name="connsiteY4" fmla="*/ 429315 h 660218"/>
                <a:gd name="connsiteX5" fmla="*/ 10305 w 914401"/>
                <a:gd name="connsiteY5" fmla="*/ 0 h 660218"/>
                <a:gd name="connsiteX0" fmla="*/ 10305 w 914401"/>
                <a:gd name="connsiteY0" fmla="*/ 0 h 660218"/>
                <a:gd name="connsiteX1" fmla="*/ 914401 w 914401"/>
                <a:gd name="connsiteY1" fmla="*/ 0 h 660218"/>
                <a:gd name="connsiteX2" fmla="*/ 914401 w 914401"/>
                <a:gd name="connsiteY2" fmla="*/ 660218 h 660218"/>
                <a:gd name="connsiteX3" fmla="*/ 10305 w 914401"/>
                <a:gd name="connsiteY3" fmla="*/ 660218 h 660218"/>
                <a:gd name="connsiteX4" fmla="*/ 0 w 914401"/>
                <a:gd name="connsiteY4" fmla="*/ 467415 h 660218"/>
                <a:gd name="connsiteX5" fmla="*/ 10305 w 914401"/>
                <a:gd name="connsiteY5" fmla="*/ 0 h 660218"/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  <a:gd name="connsiteX4" fmla="*/ 2395 w 904096"/>
                <a:gd name="connsiteY4" fmla="*/ 429315 h 660218"/>
                <a:gd name="connsiteX5" fmla="*/ 0 w 904096"/>
                <a:gd name="connsiteY5" fmla="*/ 0 h 660218"/>
                <a:gd name="connsiteX0" fmla="*/ 2395 w 904096"/>
                <a:gd name="connsiteY0" fmla="*/ 429315 h 660218"/>
                <a:gd name="connsiteX1" fmla="*/ 0 w 904096"/>
                <a:gd name="connsiteY1" fmla="*/ 0 h 660218"/>
                <a:gd name="connsiteX2" fmla="*/ 904096 w 904096"/>
                <a:gd name="connsiteY2" fmla="*/ 0 h 660218"/>
                <a:gd name="connsiteX3" fmla="*/ 904096 w 904096"/>
                <a:gd name="connsiteY3" fmla="*/ 660218 h 660218"/>
                <a:gd name="connsiteX4" fmla="*/ 0 w 904096"/>
                <a:gd name="connsiteY4" fmla="*/ 660218 h 660218"/>
                <a:gd name="connsiteX5" fmla="*/ 93835 w 904096"/>
                <a:gd name="connsiteY5" fmla="*/ 520755 h 660218"/>
                <a:gd name="connsiteX0" fmla="*/ 2395 w 904096"/>
                <a:gd name="connsiteY0" fmla="*/ 429315 h 660218"/>
                <a:gd name="connsiteX1" fmla="*/ 0 w 904096"/>
                <a:gd name="connsiteY1" fmla="*/ 0 h 660218"/>
                <a:gd name="connsiteX2" fmla="*/ 904096 w 904096"/>
                <a:gd name="connsiteY2" fmla="*/ 0 h 660218"/>
                <a:gd name="connsiteX3" fmla="*/ 904096 w 904096"/>
                <a:gd name="connsiteY3" fmla="*/ 660218 h 660218"/>
                <a:gd name="connsiteX4" fmla="*/ 0 w 904096"/>
                <a:gd name="connsiteY4" fmla="*/ 660218 h 660218"/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096" h="660218">
                  <a:moveTo>
                    <a:pt x="0" y="0"/>
                  </a:moveTo>
                  <a:lnTo>
                    <a:pt x="904096" y="0"/>
                  </a:lnTo>
                  <a:lnTo>
                    <a:pt x="904096" y="660218"/>
                  </a:lnTo>
                  <a:lnTo>
                    <a:pt x="0" y="660218"/>
                  </a:lnTo>
                </a:path>
              </a:pathLst>
            </a:custGeom>
            <a:noFill/>
            <a:ln w="25400" cap="rnd" cmpd="sng">
              <a:gradFill flip="none" rotWithShape="1">
                <a:gsLst>
                  <a:gs pos="31000">
                    <a:srgbClr val="F5F5F5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B9E5B39B-B796-49E5-ABFC-21CAA73F7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98502" y="1780307"/>
              <a:ext cx="309216" cy="1418132"/>
            </a:xfrm>
            <a:custGeom>
              <a:avLst/>
              <a:gdLst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  <a:gd name="connsiteX4" fmla="*/ 0 w 904096"/>
                <a:gd name="connsiteY4" fmla="*/ 0 h 660218"/>
                <a:gd name="connsiteX0" fmla="*/ 10305 w 914401"/>
                <a:gd name="connsiteY0" fmla="*/ 0 h 660218"/>
                <a:gd name="connsiteX1" fmla="*/ 914401 w 914401"/>
                <a:gd name="connsiteY1" fmla="*/ 0 h 660218"/>
                <a:gd name="connsiteX2" fmla="*/ 914401 w 914401"/>
                <a:gd name="connsiteY2" fmla="*/ 660218 h 660218"/>
                <a:gd name="connsiteX3" fmla="*/ 10305 w 914401"/>
                <a:gd name="connsiteY3" fmla="*/ 660218 h 660218"/>
                <a:gd name="connsiteX4" fmla="*/ 0 w 914401"/>
                <a:gd name="connsiteY4" fmla="*/ 429315 h 660218"/>
                <a:gd name="connsiteX5" fmla="*/ 10305 w 914401"/>
                <a:gd name="connsiteY5" fmla="*/ 0 h 660218"/>
                <a:gd name="connsiteX0" fmla="*/ 10305 w 914401"/>
                <a:gd name="connsiteY0" fmla="*/ 0 h 660218"/>
                <a:gd name="connsiteX1" fmla="*/ 914401 w 914401"/>
                <a:gd name="connsiteY1" fmla="*/ 0 h 660218"/>
                <a:gd name="connsiteX2" fmla="*/ 914401 w 914401"/>
                <a:gd name="connsiteY2" fmla="*/ 660218 h 660218"/>
                <a:gd name="connsiteX3" fmla="*/ 10305 w 914401"/>
                <a:gd name="connsiteY3" fmla="*/ 660218 h 660218"/>
                <a:gd name="connsiteX4" fmla="*/ 0 w 914401"/>
                <a:gd name="connsiteY4" fmla="*/ 467415 h 660218"/>
                <a:gd name="connsiteX5" fmla="*/ 10305 w 914401"/>
                <a:gd name="connsiteY5" fmla="*/ 0 h 660218"/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  <a:gd name="connsiteX4" fmla="*/ 2395 w 904096"/>
                <a:gd name="connsiteY4" fmla="*/ 429315 h 660218"/>
                <a:gd name="connsiteX5" fmla="*/ 0 w 904096"/>
                <a:gd name="connsiteY5" fmla="*/ 0 h 660218"/>
                <a:gd name="connsiteX0" fmla="*/ 2395 w 904096"/>
                <a:gd name="connsiteY0" fmla="*/ 429315 h 660218"/>
                <a:gd name="connsiteX1" fmla="*/ 0 w 904096"/>
                <a:gd name="connsiteY1" fmla="*/ 0 h 660218"/>
                <a:gd name="connsiteX2" fmla="*/ 904096 w 904096"/>
                <a:gd name="connsiteY2" fmla="*/ 0 h 660218"/>
                <a:gd name="connsiteX3" fmla="*/ 904096 w 904096"/>
                <a:gd name="connsiteY3" fmla="*/ 660218 h 660218"/>
                <a:gd name="connsiteX4" fmla="*/ 0 w 904096"/>
                <a:gd name="connsiteY4" fmla="*/ 660218 h 660218"/>
                <a:gd name="connsiteX5" fmla="*/ 93835 w 904096"/>
                <a:gd name="connsiteY5" fmla="*/ 520755 h 660218"/>
                <a:gd name="connsiteX0" fmla="*/ 2395 w 904096"/>
                <a:gd name="connsiteY0" fmla="*/ 429315 h 660218"/>
                <a:gd name="connsiteX1" fmla="*/ 0 w 904096"/>
                <a:gd name="connsiteY1" fmla="*/ 0 h 660218"/>
                <a:gd name="connsiteX2" fmla="*/ 904096 w 904096"/>
                <a:gd name="connsiteY2" fmla="*/ 0 h 660218"/>
                <a:gd name="connsiteX3" fmla="*/ 904096 w 904096"/>
                <a:gd name="connsiteY3" fmla="*/ 660218 h 660218"/>
                <a:gd name="connsiteX4" fmla="*/ 0 w 904096"/>
                <a:gd name="connsiteY4" fmla="*/ 660218 h 660218"/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096" h="660218">
                  <a:moveTo>
                    <a:pt x="0" y="0"/>
                  </a:moveTo>
                  <a:lnTo>
                    <a:pt x="904096" y="0"/>
                  </a:lnTo>
                  <a:lnTo>
                    <a:pt x="904096" y="660218"/>
                  </a:lnTo>
                  <a:lnTo>
                    <a:pt x="0" y="660218"/>
                  </a:lnTo>
                </a:path>
              </a:pathLst>
            </a:custGeom>
            <a:noFill/>
            <a:ln w="25400" cap="rnd" cmpd="sng">
              <a:gradFill flip="none" rotWithShape="1">
                <a:gsLst>
                  <a:gs pos="31000">
                    <a:srgbClr val="F5F5F5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2EE7B8-EFC2-457E-B404-B6084BFFAAC8}"/>
                </a:ext>
              </a:extLst>
            </p:cNvPr>
            <p:cNvGrpSpPr/>
            <p:nvPr/>
          </p:nvGrpSpPr>
          <p:grpSpPr>
            <a:xfrm>
              <a:off x="744040" y="2786850"/>
              <a:ext cx="1418132" cy="1038195"/>
              <a:chOff x="744040" y="2805900"/>
              <a:chExt cx="1418132" cy="1038195"/>
            </a:xfrm>
          </p:grpSpPr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E6D80247-9DB3-4AD6-A598-14FDFFF88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041" y="2805901"/>
                <a:ext cx="1418131" cy="1035593"/>
              </a:xfrm>
              <a:custGeom>
                <a:avLst/>
                <a:gdLst>
                  <a:gd name="connsiteX0" fmla="*/ 0 w 1084813"/>
                  <a:gd name="connsiteY0" fmla="*/ 0 h 792188"/>
                  <a:gd name="connsiteX1" fmla="*/ 1084813 w 1084813"/>
                  <a:gd name="connsiteY1" fmla="*/ 0 h 792188"/>
                  <a:gd name="connsiteX2" fmla="*/ 1084813 w 1084813"/>
                  <a:gd name="connsiteY2" fmla="*/ 792188 h 792188"/>
                  <a:gd name="connsiteX3" fmla="*/ 0 w 1084813"/>
                  <a:gd name="connsiteY3" fmla="*/ 792188 h 792188"/>
                  <a:gd name="connsiteX4" fmla="*/ 0 w 1084813"/>
                  <a:gd name="connsiteY4" fmla="*/ 0 h 792188"/>
                  <a:gd name="connsiteX0" fmla="*/ 0 w 1084813"/>
                  <a:gd name="connsiteY0" fmla="*/ 792188 h 883628"/>
                  <a:gd name="connsiteX1" fmla="*/ 0 w 1084813"/>
                  <a:gd name="connsiteY1" fmla="*/ 0 h 883628"/>
                  <a:gd name="connsiteX2" fmla="*/ 1084813 w 1084813"/>
                  <a:gd name="connsiteY2" fmla="*/ 0 h 883628"/>
                  <a:gd name="connsiteX3" fmla="*/ 1084813 w 1084813"/>
                  <a:gd name="connsiteY3" fmla="*/ 792188 h 883628"/>
                  <a:gd name="connsiteX4" fmla="*/ 91440 w 1084813"/>
                  <a:gd name="connsiteY4" fmla="*/ 883628 h 883628"/>
                  <a:gd name="connsiteX0" fmla="*/ 0 w 1084813"/>
                  <a:gd name="connsiteY0" fmla="*/ 792188 h 792188"/>
                  <a:gd name="connsiteX1" fmla="*/ 0 w 1084813"/>
                  <a:gd name="connsiteY1" fmla="*/ 0 h 792188"/>
                  <a:gd name="connsiteX2" fmla="*/ 1084813 w 1084813"/>
                  <a:gd name="connsiteY2" fmla="*/ 0 h 792188"/>
                  <a:gd name="connsiteX3" fmla="*/ 1084813 w 1084813"/>
                  <a:gd name="connsiteY3" fmla="*/ 792188 h 792188"/>
                  <a:gd name="connsiteX0" fmla="*/ 0 w 1084813"/>
                  <a:gd name="connsiteY0" fmla="*/ 0 h 792188"/>
                  <a:gd name="connsiteX1" fmla="*/ 1084813 w 1084813"/>
                  <a:gd name="connsiteY1" fmla="*/ 0 h 792188"/>
                  <a:gd name="connsiteX2" fmla="*/ 1084813 w 1084813"/>
                  <a:gd name="connsiteY2" fmla="*/ 792188 h 79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4813" h="792188">
                    <a:moveTo>
                      <a:pt x="0" y="0"/>
                    </a:moveTo>
                    <a:lnTo>
                      <a:pt x="1084813" y="0"/>
                    </a:lnTo>
                    <a:lnTo>
                      <a:pt x="1084813" y="792188"/>
                    </a:lnTo>
                  </a:path>
                </a:pathLst>
              </a:custGeom>
              <a:noFill/>
              <a:ln w="25400" cap="rnd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0527988-CCCA-4FB8-95C8-F00BB164F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rot="16200000">
                <a:off x="1453107" y="3135028"/>
                <a:ext cx="0" cy="1418131"/>
              </a:xfrm>
              <a:prstGeom prst="line">
                <a:avLst/>
              </a:prstGeom>
              <a:noFill/>
              <a:ln w="25400" cap="rnd">
                <a:solidFill>
                  <a:srgbClr val="C00000"/>
                </a:solidFill>
                <a:prstDash val="solid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6467426-F904-4A59-8015-B4246F766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4040" y="2805900"/>
                <a:ext cx="3" cy="1038195"/>
              </a:xfrm>
              <a:prstGeom prst="line">
                <a:avLst/>
              </a:prstGeom>
              <a:noFill/>
              <a:ln w="25400" cap="rnd">
                <a:solidFill>
                  <a:srgbClr val="C00000"/>
                </a:solidFill>
                <a:prstDash val="solid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1D44F49-963F-428C-A363-2C19FD5DC5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82178" y="3040410"/>
                <a:ext cx="584815" cy="495716"/>
              </a:xfrm>
              <a:prstGeom prst="rect">
                <a:avLst/>
              </a:prstGeom>
              <a:noFill/>
              <a:ln w="25400" cap="rnd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1C48F5-4394-423D-A195-6EA12BE5D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900670" y="3079999"/>
                <a:ext cx="265635" cy="0"/>
              </a:xfrm>
              <a:prstGeom prst="line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9862AF6-674E-436B-9CCC-17341E434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488" y="3234850"/>
                <a:ext cx="132817" cy="0"/>
              </a:xfrm>
              <a:prstGeom prst="line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5" name="TextBox 2D 1">
            <a:extLst>
              <a:ext uri="{FF2B5EF4-FFF2-40B4-BE49-F238E27FC236}">
                <a16:creationId xmlns:a16="http://schemas.microsoft.com/office/drawing/2014/main" id="{CAA61E68-C8F4-4610-BC1E-4D08000B9C76}"/>
              </a:ext>
            </a:extLst>
          </p:cNvPr>
          <p:cNvSpPr txBox="1"/>
          <p:nvPr/>
        </p:nvSpPr>
        <p:spPr>
          <a:xfrm>
            <a:off x="2172509" y="4638251"/>
            <a:ext cx="262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 are a static portrait.</a:t>
            </a:r>
          </a:p>
        </p:txBody>
      </p:sp>
      <p:sp>
        <p:nvSpPr>
          <p:cNvPr id="6" name="TextBox 2D 2">
            <a:extLst>
              <a:ext uri="{FF2B5EF4-FFF2-40B4-BE49-F238E27FC236}">
                <a16:creationId xmlns:a16="http://schemas.microsoft.com/office/drawing/2014/main" id="{F7E77654-B14A-463A-9892-AB5ABE4D5E5E}"/>
              </a:ext>
            </a:extLst>
          </p:cNvPr>
          <p:cNvSpPr txBox="1"/>
          <p:nvPr/>
        </p:nvSpPr>
        <p:spPr>
          <a:xfrm>
            <a:off x="2172509" y="5174604"/>
            <a:ext cx="29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Audience is passive and cannot interact.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3D Models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grpSp>
        <p:nvGrpSpPr>
          <p:cNvPr id="9" name="Cube" descr="Cube with a 3D rotation control">
            <a:extLst>
              <a:ext uri="{FF2B5EF4-FFF2-40B4-BE49-F238E27FC236}">
                <a16:creationId xmlns:a16="http://schemas.microsoft.com/office/drawing/2014/main" id="{924FAB36-8DBD-4698-B240-7634FDAAC8B7}"/>
              </a:ext>
            </a:extLst>
          </p:cNvPr>
          <p:cNvGrpSpPr/>
          <p:nvPr/>
        </p:nvGrpSpPr>
        <p:grpSpPr>
          <a:xfrm>
            <a:off x="7822269" y="2552528"/>
            <a:ext cx="1861399" cy="1621965"/>
            <a:chOff x="4599319" y="2552528"/>
            <a:chExt cx="1861399" cy="162196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0E7FCA4-3412-493F-BCF2-4FD94D4BB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606" y="2552528"/>
              <a:ext cx="1859112" cy="1621965"/>
            </a:xfrm>
            <a:custGeom>
              <a:avLst/>
              <a:gdLst>
                <a:gd name="T0" fmla="*/ 1270 w 1270"/>
                <a:gd name="T1" fmla="*/ 163 h 1108"/>
                <a:gd name="T2" fmla="*/ 1270 w 1270"/>
                <a:gd name="T3" fmla="*/ 796 h 1108"/>
                <a:gd name="T4" fmla="*/ 635 w 1270"/>
                <a:gd name="T5" fmla="*/ 1108 h 1108"/>
                <a:gd name="T6" fmla="*/ 0 w 1270"/>
                <a:gd name="T7" fmla="*/ 796 h 1108"/>
                <a:gd name="T8" fmla="*/ 0 w 1270"/>
                <a:gd name="T9" fmla="*/ 165 h 1108"/>
                <a:gd name="T10" fmla="*/ 0 w 1270"/>
                <a:gd name="T11" fmla="*/ 165 h 1108"/>
                <a:gd name="T12" fmla="*/ 0 w 1270"/>
                <a:gd name="T13" fmla="*/ 165 h 1108"/>
                <a:gd name="T14" fmla="*/ 0 w 1270"/>
                <a:gd name="T15" fmla="*/ 157 h 1108"/>
                <a:gd name="T16" fmla="*/ 623 w 1270"/>
                <a:gd name="T17" fmla="*/ 0 h 1108"/>
                <a:gd name="T18" fmla="*/ 623 w 1270"/>
                <a:gd name="T19" fmla="*/ 0 h 1108"/>
                <a:gd name="T20" fmla="*/ 623 w 1270"/>
                <a:gd name="T21" fmla="*/ 0 h 1108"/>
                <a:gd name="T22" fmla="*/ 1270 w 1270"/>
                <a:gd name="T23" fmla="*/ 155 h 1108"/>
                <a:gd name="T24" fmla="*/ 1270 w 1270"/>
                <a:gd name="T25" fmla="*/ 163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0" h="1108">
                  <a:moveTo>
                    <a:pt x="1270" y="163"/>
                  </a:moveTo>
                  <a:lnTo>
                    <a:pt x="1270" y="796"/>
                  </a:lnTo>
                  <a:lnTo>
                    <a:pt x="635" y="1108"/>
                  </a:lnTo>
                  <a:lnTo>
                    <a:pt x="0" y="796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1270" y="155"/>
                  </a:lnTo>
                  <a:lnTo>
                    <a:pt x="1270" y="16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Line 46">
              <a:extLst>
                <a:ext uri="{FF2B5EF4-FFF2-40B4-BE49-F238E27FC236}">
                  <a16:creationId xmlns:a16="http://schemas.microsoft.com/office/drawing/2014/main" id="{269E6021-A768-4A36-97E2-2B1B9A39E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67" y="3098226"/>
              <a:ext cx="0" cy="1076267"/>
            </a:xfrm>
            <a:prstGeom prst="line">
              <a:avLst/>
            </a:prstGeom>
            <a:noFill/>
            <a:ln w="254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293B5C-A808-43E2-ABC7-0D662783438C}"/>
                </a:ext>
              </a:extLst>
            </p:cNvPr>
            <p:cNvGrpSpPr/>
            <p:nvPr/>
          </p:nvGrpSpPr>
          <p:grpSpPr>
            <a:xfrm>
              <a:off x="4599319" y="2553433"/>
              <a:ext cx="1861399" cy="1621060"/>
              <a:chOff x="4599319" y="2553433"/>
              <a:chExt cx="1861399" cy="1621060"/>
            </a:xfrm>
          </p:grpSpPr>
          <p:sp>
            <p:nvSpPr>
              <p:cNvPr id="20" name="Freeform 45">
                <a:extLst>
                  <a:ext uri="{FF2B5EF4-FFF2-40B4-BE49-F238E27FC236}">
                    <a16:creationId xmlns:a16="http://schemas.microsoft.com/office/drawing/2014/main" id="{6E8C7F5F-72D8-4D10-A4D9-7562B4C912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319" y="2788509"/>
                <a:ext cx="1861399" cy="1385984"/>
              </a:xfrm>
              <a:custGeom>
                <a:avLst/>
                <a:gdLst>
                  <a:gd name="T0" fmla="*/ 0 w 1202"/>
                  <a:gd name="T1" fmla="*/ 2 h 895"/>
                  <a:gd name="T2" fmla="*/ 602 w 1202"/>
                  <a:gd name="T3" fmla="*/ 200 h 895"/>
                  <a:gd name="T4" fmla="*/ 1202 w 1202"/>
                  <a:gd name="T5" fmla="*/ 0 h 895"/>
                  <a:gd name="T6" fmla="*/ 1202 w 1202"/>
                  <a:gd name="T7" fmla="*/ 600 h 895"/>
                  <a:gd name="T8" fmla="*/ 602 w 1202"/>
                  <a:gd name="T9" fmla="*/ 895 h 895"/>
                  <a:gd name="T10" fmla="*/ 0 w 1202"/>
                  <a:gd name="T11" fmla="*/ 600 h 895"/>
                  <a:gd name="T12" fmla="*/ 0 w 1202"/>
                  <a:gd name="T13" fmla="*/ 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2" h="895">
                    <a:moveTo>
                      <a:pt x="0" y="2"/>
                    </a:moveTo>
                    <a:lnTo>
                      <a:pt x="602" y="200"/>
                    </a:lnTo>
                    <a:lnTo>
                      <a:pt x="1202" y="0"/>
                    </a:lnTo>
                    <a:lnTo>
                      <a:pt x="1202" y="600"/>
                    </a:lnTo>
                    <a:lnTo>
                      <a:pt x="602" y="895"/>
                    </a:lnTo>
                    <a:lnTo>
                      <a:pt x="0" y="600"/>
                    </a:lnTo>
                    <a:lnTo>
                      <a:pt x="0" y="2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1" name="Freeform 47">
                <a:extLst>
                  <a:ext uri="{FF2B5EF4-FFF2-40B4-BE49-F238E27FC236}">
                    <a16:creationId xmlns:a16="http://schemas.microsoft.com/office/drawing/2014/main" id="{1F42594E-06CD-49A9-A9A1-365B5D497C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319" y="2553433"/>
                <a:ext cx="1861399" cy="230740"/>
              </a:xfrm>
              <a:custGeom>
                <a:avLst/>
                <a:gdLst>
                  <a:gd name="T0" fmla="*/ 0 w 1202"/>
                  <a:gd name="T1" fmla="*/ 149 h 149"/>
                  <a:gd name="T2" fmla="*/ 590 w 1202"/>
                  <a:gd name="T3" fmla="*/ 0 h 149"/>
                  <a:gd name="T4" fmla="*/ 590 w 1202"/>
                  <a:gd name="T5" fmla="*/ 0 h 149"/>
                  <a:gd name="T6" fmla="*/ 590 w 1202"/>
                  <a:gd name="T7" fmla="*/ 0 h 149"/>
                  <a:gd name="T8" fmla="*/ 1202 w 1202"/>
                  <a:gd name="T9" fmla="*/ 14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2" h="149">
                    <a:moveTo>
                      <a:pt x="0" y="149"/>
                    </a:moveTo>
                    <a:lnTo>
                      <a:pt x="590" y="0"/>
                    </a:lnTo>
                    <a:lnTo>
                      <a:pt x="590" y="0"/>
                    </a:lnTo>
                    <a:lnTo>
                      <a:pt x="590" y="0"/>
                    </a:lnTo>
                    <a:lnTo>
                      <a:pt x="1202" y="147"/>
                    </a:lnTo>
                  </a:path>
                </a:pathLst>
              </a:custGeom>
              <a:noFill/>
              <a:ln w="25400" cap="rnd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ABFCAA-2489-4148-8F40-6DCB7648C631}"/>
                </a:ext>
              </a:extLst>
            </p:cNvPr>
            <p:cNvGrpSpPr/>
            <p:nvPr/>
          </p:nvGrpSpPr>
          <p:grpSpPr>
            <a:xfrm>
              <a:off x="5223828" y="2873395"/>
              <a:ext cx="643681" cy="643681"/>
              <a:chOff x="5331550" y="2873395"/>
              <a:chExt cx="643681" cy="64368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C7ED2B-27A0-4C17-AA7E-28B80EE37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331550" y="2873395"/>
                <a:ext cx="643681" cy="643681"/>
              </a:xfrm>
              <a:prstGeom prst="ellipse">
                <a:avLst/>
              </a:prstGeom>
              <a:solidFill>
                <a:srgbClr val="F5F5F5"/>
              </a:solidFill>
              <a:ln w="25400" cap="rnd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79CCC39-AB2E-404C-9802-389C2D421349}"/>
                  </a:ext>
                </a:extLst>
              </p:cNvPr>
              <p:cNvGrpSpPr/>
              <p:nvPr/>
            </p:nvGrpSpPr>
            <p:grpSpPr>
              <a:xfrm>
                <a:off x="5395606" y="2945201"/>
                <a:ext cx="507758" cy="507758"/>
                <a:chOff x="5395606" y="2945201"/>
                <a:chExt cx="507758" cy="50775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CCD461A-750E-4ABD-A986-A1D359309BFC}"/>
                    </a:ext>
                  </a:extLst>
                </p:cNvPr>
                <p:cNvGrpSpPr/>
                <p:nvPr/>
              </p:nvGrpSpPr>
              <p:grpSpPr>
                <a:xfrm>
                  <a:off x="5395606" y="2945201"/>
                  <a:ext cx="507758" cy="507758"/>
                  <a:chOff x="5395606" y="2945201"/>
                  <a:chExt cx="507758" cy="507758"/>
                </a:xfrm>
              </p:grpSpPr>
              <p:sp>
                <p:nvSpPr>
                  <p:cNvPr id="18" name="Arc 17">
                    <a:extLst>
                      <a:ext uri="{FF2B5EF4-FFF2-40B4-BE49-F238E27FC236}">
                        <a16:creationId xmlns:a16="http://schemas.microsoft.com/office/drawing/2014/main" id="{E5754B27-BB40-493C-8E2B-A74B872CE3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55024" y="2942077"/>
                    <a:ext cx="188922" cy="507758"/>
                  </a:xfrm>
                  <a:prstGeom prst="arc">
                    <a:avLst>
                      <a:gd name="adj1" fmla="val 4576378"/>
                      <a:gd name="adj2" fmla="val 11059966"/>
                    </a:avLst>
                  </a:prstGeom>
                  <a:noFill/>
                  <a:ln w="25400" cap="rnd">
                    <a:solidFill>
                      <a:srgbClr val="C00000"/>
                    </a:solidFill>
                    <a:prstDash val="solid"/>
                    <a:round/>
                    <a:headEnd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19" name="Arc 18">
                    <a:extLst>
                      <a:ext uri="{FF2B5EF4-FFF2-40B4-BE49-F238E27FC236}">
                        <a16:creationId xmlns:a16="http://schemas.microsoft.com/office/drawing/2014/main" id="{CAE3FD76-2DD1-4238-84C7-21A1F1D7E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72149" y="2945201"/>
                    <a:ext cx="174922" cy="507758"/>
                  </a:xfrm>
                  <a:prstGeom prst="arc">
                    <a:avLst>
                      <a:gd name="adj1" fmla="val 15117050"/>
                      <a:gd name="adj2" fmla="val 11084764"/>
                    </a:avLst>
                  </a:prstGeom>
                  <a:noFill/>
                  <a:ln w="25400" cap="rnd">
                    <a:solidFill>
                      <a:srgbClr val="C00000"/>
                    </a:solidFill>
                    <a:prstDash val="solid"/>
                    <a:round/>
                    <a:headEnd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</p:grp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7DB184CB-D59B-47EA-AF3A-A8030084ED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 rot="16200000">
                  <a:off x="5555024" y="2942077"/>
                  <a:ext cx="188922" cy="507758"/>
                </a:xfrm>
                <a:prstGeom prst="arc">
                  <a:avLst>
                    <a:gd name="adj1" fmla="val 14242202"/>
                    <a:gd name="adj2" fmla="val 102366"/>
                  </a:avLst>
                </a:prstGeom>
                <a:noFill/>
                <a:ln w="25400" cap="rnd">
                  <a:solidFill>
                    <a:srgbClr val="C00000"/>
                  </a:solidFill>
                  <a:prstDash val="solid"/>
                  <a:round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</p:grpSp>
      <p:sp>
        <p:nvSpPr>
          <p:cNvPr id="7" name="TextBox 3D 1">
            <a:extLst>
              <a:ext uri="{FF2B5EF4-FFF2-40B4-BE49-F238E27FC236}">
                <a16:creationId xmlns:a16="http://schemas.microsoft.com/office/drawing/2014/main" id="{793D8DEF-3B62-4E96-9D4A-0030ACE85CE5}"/>
              </a:ext>
            </a:extLst>
          </p:cNvPr>
          <p:cNvSpPr txBox="1">
            <a:spLocks/>
          </p:cNvSpPr>
          <p:nvPr/>
        </p:nvSpPr>
        <p:spPr>
          <a:xfrm>
            <a:off x="7580774" y="4638251"/>
            <a:ext cx="31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3D helps foster conceptual understanding and visual and spatial thinking.</a:t>
            </a:r>
          </a:p>
        </p:txBody>
      </p:sp>
      <p:sp>
        <p:nvSpPr>
          <p:cNvPr id="8" name="TextBox 3D 2">
            <a:extLst>
              <a:ext uri="{FF2B5EF4-FFF2-40B4-BE49-F238E27FC236}">
                <a16:creationId xmlns:a16="http://schemas.microsoft.com/office/drawing/2014/main" id="{B50B1AB8-F700-4516-825B-6175463CCD3C}"/>
              </a:ext>
            </a:extLst>
          </p:cNvPr>
          <p:cNvSpPr txBox="1"/>
          <p:nvPr/>
        </p:nvSpPr>
        <p:spPr>
          <a:xfrm>
            <a:off x="7580773" y="5174604"/>
            <a:ext cx="32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Animated 3D models display objects within space in ways text and images cannot.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90717D-CB20-4004-8DD0-01756D9D039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http://www.w3.org/XML/1998/namespace"/>
    <ds:schemaRef ds:uri="http://purl.org/dc/elements/1.1/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99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Get Started with 3D</vt:lpstr>
      <vt:lpstr>Bring Your Presentations  to Life with 3D</vt:lpstr>
      <vt:lpstr>Why Use 3D?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2025-05-08T11:02:11Z</dcterms:created>
  <dcterms:modified xsi:type="dcterms:W3CDTF">2025-05-08T11:03:18Z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