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7" r:id="rId17"/>
    <p:sldId id="280" r:id="rId18"/>
    <p:sldId id="281" r:id="rId19"/>
    <p:sldId id="282" r:id="rId20"/>
    <p:sldId id="279" r:id="rId21"/>
    <p:sldId id="278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06"/>
    <a:srgbClr val="007400"/>
    <a:srgbClr val="0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FB837-1C23-4683-8864-910223FB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368C47-8CD6-4FCF-848F-AB3E3538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F6BB9-31E9-4843-A71D-03229F92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79D7B-CA61-4321-99EA-B926C52A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0188C-3539-4DEE-8E7E-B7798501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710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D6FC6-B245-49E3-B772-71DFE7EB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922EF9-1696-493C-B9D7-660555D5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D81D6-100C-46DF-8DD2-278F4863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DA489-8D46-4F6C-BE95-517099B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140B7-3EBD-4BB8-B52F-259E9D4F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5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B20C40-6F7B-437C-9B3C-64CC61E7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97CB2-C12B-4A4E-998E-A13758F1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DA1AD-D447-47B3-9F20-DBFECE3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E4F23-1BB0-4277-8AB7-0FD422D5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888AB-BB8E-42D4-AD6A-A652D201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416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90551-DD5D-40A1-900F-5AC7F676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CCB1-FC6E-4641-95ED-62CAC5D1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7558-3683-4920-8A53-EA6F0A8E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BBD1C-1B05-486F-AB64-83289CB1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24628-B423-45D3-80F7-8B949D97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282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BF2F-B108-42F1-8A45-184AAA1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3A975-849E-461A-ABD3-9C416631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7B2EB-EFA0-485F-BF45-6B84BB70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18795-594C-465A-9660-7D55DB84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D548A-30F1-42B5-90E4-363C056A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7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502E0-70A5-4E77-B4AF-25DE254D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7396B-19BE-4887-96FC-F28F3C93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3BEA80-FBE0-4FC2-A0E3-A3D2FE48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2B72A-F236-4DE7-A8B6-F3D2DF31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4EFA9-936A-4531-8502-C4DB832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2085E4-4087-4535-AD61-0EDEB7B0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60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42DAA-5964-4140-96C0-F592057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2F0DF-7146-41FB-9EBC-BC14EEBF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A2F6C3-B8BB-4058-A9E3-3D589F722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91109B-FCC0-4266-AE34-F14AB9FE3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D66D8F-1A2B-492A-B617-946416365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3AFD22-9074-4829-93BA-F453234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2E18BC-5A26-4A98-A4DA-47552EB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B8E98-885E-48E0-B3D4-2C27E9F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119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B1901-0AAF-496E-921A-23121F9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51A9F8-568C-44B1-B42A-5D091DD4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D4B76F-C446-4C1B-9346-C78F928F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F92A27-3A7F-48D3-BFB0-DD97CE06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175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3A256-65D7-4F67-AD06-22098CF4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1F8804-C660-4C10-8AB4-D11BD948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38155B-0DBC-4812-9AF8-51D916FF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1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A7AB3-71ED-415C-9778-6E40510F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B4A29-D673-40DB-90C4-AFA96902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A565A-BB3C-4C99-8CB3-DCC7E7D2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9BDC58-9475-4185-A990-AF8DA9B0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B385F0-E617-4464-9BF3-7B2EF115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6F76B-13AE-4B92-98A7-A6E356D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16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121B6-F869-495A-BB44-F9C8795F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DBD17-AB8F-4F4E-8387-2A85CB6B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49E-34AD-490D-91B2-A0D6D64BE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EDF65-18BB-4F03-AD3D-5B8C46A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296B6-1471-4266-9937-D8C54AC3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069829-59DF-4EC1-8BBA-AE92898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981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06F3-A538-4F50-8DB9-AD06921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9B9029-FA54-4CBD-9BFC-CCE1C188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558A3-437C-4DE1-9153-D1D0D9537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608F-B448-4DE6-B8E5-3A4B59F93AF3}" type="datetimeFigureOut">
              <a:rPr lang="ru-BY" smtClean="0"/>
              <a:t>27.04.2021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40884-BF5C-44AE-94A0-AF0A69ED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7F5D1-95C9-4BB7-AE83-DFAA2C47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C53D-0204-4B03-9E96-3834832778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80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9FC86-27F8-4848-A5C0-C4EA1A030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Семантика перемещения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740006-F710-4030-9E7F-C246CA2C1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 </a:t>
            </a:r>
            <a:r>
              <a:rPr lang="en-US" sz="4000" dirty="0" err="1"/>
              <a:t>rvalue</a:t>
            </a:r>
            <a:r>
              <a:rPr lang="en-US" sz="4000" dirty="0"/>
              <a:t>-</a:t>
            </a:r>
            <a:r>
              <a:rPr lang="ru-RU" sz="4000" dirty="0"/>
              <a:t>ссылки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380537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8360D5-B13B-4F54-A8FE-0509C74D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6542"/>
            <a:ext cx="8291722" cy="32164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7C66-7366-4A7B-B6A1-5EEE965C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5631-BB03-4F32-BB04-2E4976E3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ru-RU" dirty="0"/>
              <a:t>Основное отличие </a:t>
            </a:r>
            <a:r>
              <a:rPr lang="ru-RU" dirty="0" err="1"/>
              <a:t>rvalue</a:t>
            </a:r>
            <a:r>
              <a:rPr lang="ru-RU" dirty="0"/>
              <a:t> от </a:t>
            </a:r>
            <a:r>
              <a:rPr lang="ru-RU" dirty="0" err="1"/>
              <a:t>lvalue</a:t>
            </a:r>
            <a:r>
              <a:rPr lang="ru-RU" dirty="0"/>
              <a:t> в том, что объекты </a:t>
            </a:r>
            <a:r>
              <a:rPr lang="ru-RU" dirty="0" err="1"/>
              <a:t>rvalue</a:t>
            </a:r>
            <a:r>
              <a:rPr lang="ru-RU" dirty="0"/>
              <a:t> могут быть перемещены, тогда как объекты </a:t>
            </a:r>
            <a:r>
              <a:rPr lang="ru-RU" dirty="0" err="1"/>
              <a:t>lvalue</a:t>
            </a:r>
            <a:r>
              <a:rPr lang="ru-RU" dirty="0"/>
              <a:t> всегда копируются.</a:t>
            </a:r>
            <a:endParaRPr lang="en-US" dirty="0"/>
          </a:p>
          <a:p>
            <a:pPr marL="0" indent="0">
              <a:buNone/>
            </a:pP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77004-5030-4A14-A662-B1E1F254970C}"/>
              </a:ext>
            </a:extLst>
          </p:cNvPr>
          <p:cNvSpPr txBox="1"/>
          <p:nvPr/>
        </p:nvSpPr>
        <p:spPr>
          <a:xfrm>
            <a:off x="5905237" y="2459504"/>
            <a:ext cx="5448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/>
              <a:t>Универсальные ссылки </a:t>
            </a:r>
            <a:r>
              <a:rPr lang="ru-RU" sz="2400" dirty="0"/>
              <a:t>могут быть как </a:t>
            </a:r>
            <a:r>
              <a:rPr lang="ru-RU" sz="2400" dirty="0" err="1"/>
              <a:t>rvalue</a:t>
            </a:r>
            <a:r>
              <a:rPr lang="ru-RU" sz="2400" dirty="0"/>
              <a:t>-</a:t>
            </a:r>
            <a:r>
              <a:rPr lang="ru-RU" sz="2400" b="1" dirty="0"/>
              <a:t> </a:t>
            </a:r>
            <a:r>
              <a:rPr lang="ru-RU" sz="2400" dirty="0"/>
              <a:t>так и </a:t>
            </a:r>
            <a:r>
              <a:rPr lang="ru-RU" sz="2400" dirty="0" err="1"/>
              <a:t>lvalu</a:t>
            </a:r>
            <a:r>
              <a:rPr lang="en-US" sz="2400" dirty="0"/>
              <a:t>e</a:t>
            </a:r>
            <a:r>
              <a:rPr lang="ru-RU" sz="2400" dirty="0"/>
              <a:t>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Roboto"/>
              </a:rPr>
              <a:t>ссылкой в зависимости от аргументов или результата функции. Используются в шаблонах и в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/>
              </a:rPr>
              <a:t>auto&amp;&amp;.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80539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97BDA-9CEB-4DDE-9639-D78613F2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с </a:t>
            </a:r>
            <a:r>
              <a:rPr lang="en-US" dirty="0" err="1"/>
              <a:t>rvalue</a:t>
            </a:r>
            <a:r>
              <a:rPr lang="en-US" dirty="0"/>
              <a:t>/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ссылками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2A919A-EC5E-4177-841A-7B94E19F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559"/>
            <a:ext cx="7111640" cy="4595608"/>
          </a:xfr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F455BC2-49F1-435B-B9E4-2596B4C026E3}"/>
              </a:ext>
            </a:extLst>
          </p:cNvPr>
          <p:cNvCxnSpPr>
            <a:cxnSpLocks/>
          </p:cNvCxnSpPr>
          <p:nvPr/>
        </p:nvCxnSpPr>
        <p:spPr>
          <a:xfrm>
            <a:off x="2362466" y="1970724"/>
            <a:ext cx="119888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A5A5FDD-581C-497C-9FDE-62B62B7D7F7E}"/>
              </a:ext>
            </a:extLst>
          </p:cNvPr>
          <p:cNvCxnSpPr>
            <a:cxnSpLocks/>
          </p:cNvCxnSpPr>
          <p:nvPr/>
        </p:nvCxnSpPr>
        <p:spPr>
          <a:xfrm>
            <a:off x="1490844" y="5849706"/>
            <a:ext cx="119888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34D64E4-F356-42D2-BCBD-21E76E4957A3}"/>
              </a:ext>
            </a:extLst>
          </p:cNvPr>
          <p:cNvCxnSpPr>
            <a:cxnSpLocks/>
          </p:cNvCxnSpPr>
          <p:nvPr/>
        </p:nvCxnSpPr>
        <p:spPr>
          <a:xfrm>
            <a:off x="2535722" y="3549267"/>
            <a:ext cx="14106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E65F534-67A1-4AEF-BB2E-84957C8C9BA1}"/>
              </a:ext>
            </a:extLst>
          </p:cNvPr>
          <p:cNvCxnSpPr>
            <a:cxnSpLocks/>
          </p:cNvCxnSpPr>
          <p:nvPr/>
        </p:nvCxnSpPr>
        <p:spPr>
          <a:xfrm>
            <a:off x="1734150" y="5108559"/>
            <a:ext cx="14106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FEE090-DBF0-440F-A2F1-3A9B301330F8}"/>
              </a:ext>
            </a:extLst>
          </p:cNvPr>
          <p:cNvSpPr txBox="1"/>
          <p:nvPr/>
        </p:nvSpPr>
        <p:spPr>
          <a:xfrm>
            <a:off x="7885231" y="1487559"/>
            <a:ext cx="3888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Rvalue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Для явно перемещенных с помощью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std::move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Для временных объектов (например объекты, которые были возвращены из функций)</a:t>
            </a:r>
            <a:endParaRPr lang="ru-BY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C4A34-781F-40BE-A11E-7FFCB3FBEF34}"/>
              </a:ext>
            </a:extLst>
          </p:cNvPr>
          <p:cNvSpPr txBox="1"/>
          <p:nvPr/>
        </p:nvSpPr>
        <p:spPr>
          <a:xfrm>
            <a:off x="7949840" y="4693060"/>
            <a:ext cx="204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Сами по себе</a:t>
            </a:r>
            <a:endParaRPr lang="en-US" sz="2400" dirty="0"/>
          </a:p>
          <a:p>
            <a:r>
              <a:rPr lang="en-US" sz="2400" dirty="0"/>
              <a:t>a, b, c – </a:t>
            </a:r>
            <a:r>
              <a:rPr lang="en-US" sz="2400" dirty="0" err="1"/>
              <a:t>lvalue</a:t>
            </a:r>
            <a:r>
              <a:rPr lang="en-US" sz="2400" dirty="0"/>
              <a:t>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97512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3C187-BB39-4A2C-872C-F75A3501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Перемещающие особые методы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320A5-14BC-4B43-BA12-2ADF5500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1"/>
          </a:xfrm>
        </p:spPr>
        <p:txBody>
          <a:bodyPr>
            <a:normAutofit fontScale="92500"/>
          </a:bodyPr>
          <a:lstStyle/>
          <a:p>
            <a:r>
              <a:rPr lang="ru-RU" dirty="0"/>
              <a:t>Особые методы класса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2600" dirty="0">
                <a:solidFill>
                  <a:srgbClr val="007B06"/>
                </a:solidFill>
              </a:rPr>
              <a:t>Конструктор по умолчанию</a:t>
            </a:r>
          </a:p>
          <a:p>
            <a:pPr lvl="1"/>
            <a:r>
              <a:rPr lang="ru-RU" sz="2600" dirty="0">
                <a:solidFill>
                  <a:srgbClr val="007B06"/>
                </a:solidFill>
              </a:rPr>
              <a:t>Конструктор копирования</a:t>
            </a:r>
          </a:p>
          <a:p>
            <a:pPr lvl="1"/>
            <a:r>
              <a:rPr lang="ru-RU" sz="2600" dirty="0">
                <a:solidFill>
                  <a:srgbClr val="007B06"/>
                </a:solidFill>
              </a:rPr>
              <a:t>Оператор присваивания</a:t>
            </a:r>
          </a:p>
          <a:p>
            <a:pPr lvl="1"/>
            <a:r>
              <a:rPr lang="ru-RU" sz="2600" dirty="0">
                <a:solidFill>
                  <a:srgbClr val="007B06"/>
                </a:solidFill>
              </a:rPr>
              <a:t>Деструктор</a:t>
            </a:r>
          </a:p>
          <a:p>
            <a:pPr lvl="1"/>
            <a:r>
              <a:rPr lang="ru-RU" sz="2600" dirty="0">
                <a:solidFill>
                  <a:schemeClr val="accent1"/>
                </a:solidFill>
              </a:rPr>
              <a:t>Перемещающий конструктор</a:t>
            </a:r>
          </a:p>
          <a:p>
            <a:pPr lvl="1"/>
            <a:r>
              <a:rPr lang="ru-RU" sz="2600" dirty="0">
                <a:solidFill>
                  <a:schemeClr val="accent1"/>
                </a:solidFill>
              </a:rPr>
              <a:t>Перемещающий оператор присваивания</a:t>
            </a:r>
          </a:p>
          <a:p>
            <a:r>
              <a:rPr lang="ru-RU" dirty="0"/>
              <a:t>Правила генерации перемещающих методов по умолчанию отличаются от правил генерации других особых  методов.</a:t>
            </a:r>
          </a:p>
          <a:p>
            <a:r>
              <a:rPr lang="ru-RU" dirty="0"/>
              <a:t>Перемещающие методы генерируются только, если в классе отсутствуют пользовательские копирующие операции, перемещающие операции и деструктор. (либо явно указано слово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3233A-CD1F-4FC5-A676-1AE7EC25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4330F-C588-4A63-9C75-40577648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auto_ptr</a:t>
            </a:r>
            <a:r>
              <a:rPr lang="en-US" dirty="0"/>
              <a:t> – </a:t>
            </a:r>
            <a:r>
              <a:rPr lang="ru-RU" dirty="0"/>
              <a:t>делает перемещение под видом копирования (старый стандарт С++)</a:t>
            </a:r>
          </a:p>
          <a:p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делает перемещение явно (безопасная замена</a:t>
            </a:r>
            <a:r>
              <a:rPr lang="en-US" dirty="0"/>
              <a:t> </a:t>
            </a:r>
            <a:r>
              <a:rPr lang="en-US" dirty="0" err="1"/>
              <a:t>auto_ptr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гарантирует уникальное владение указателем. Для того, чтобы избегать копирование указателя, когда есть несколько владельцев у одного указателя, у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удалены конструктор копирования и оператор присваивания.</a:t>
            </a:r>
          </a:p>
          <a:p>
            <a:r>
              <a:rPr lang="ru-RU" dirty="0"/>
              <a:t>! Объекты </a:t>
            </a:r>
            <a:r>
              <a:rPr lang="en-US" dirty="0" err="1"/>
              <a:t>unique_ptr</a:t>
            </a:r>
            <a:r>
              <a:rPr lang="ru-RU" dirty="0"/>
              <a:t> нельзя копировать, можно только перемещать.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1908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7BB6A6-BB79-4F19-A39F-C3592C1A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9259"/>
            <a:ext cx="6008194" cy="579361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21CF6-396C-4DA2-8590-878BF0B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ru-RU" dirty="0"/>
              <a:t>Пример </a:t>
            </a:r>
            <a:r>
              <a:rPr lang="en-US" dirty="0" err="1"/>
              <a:t>unique_ptr</a:t>
            </a:r>
            <a:r>
              <a:rPr lang="en-US" dirty="0"/>
              <a:t>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656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57502B-3C07-47C0-9F17-74570DE6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8" y="2641987"/>
            <a:ext cx="5413392" cy="36699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C58A-B147-47E7-9F73-037981A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Perfect</a:t>
            </a:r>
            <a:r>
              <a:rPr lang="ru-RU" dirty="0"/>
              <a:t> </a:t>
            </a:r>
            <a:r>
              <a:rPr lang="ru-RU" dirty="0" err="1"/>
              <a:t>Forwarding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4134C-207C-4200-977A-5C8C6236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Была стандартизирована в редакции стандарта С++11 с помощью функционала библиотеки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STL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синтаксиса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передаваемыx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ссылок.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A06E8-2D85-4B96-AD0C-A415EB4B052C}"/>
              </a:ext>
            </a:extLst>
          </p:cNvPr>
          <p:cNvSpPr txBox="1"/>
          <p:nvPr/>
        </p:nvSpPr>
        <p:spPr>
          <a:xfrm flipH="1">
            <a:off x="838200" y="3613666"/>
            <a:ext cx="510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push_back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делает слишком много работы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 так как объект, передаваемый в метод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-apple-system"/>
              </a:rPr>
              <a:t>push_back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, очевидно является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-apple-system"/>
              </a:rPr>
              <a:t>rvalue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-ссылкой, и уничтожается сразу после выполнения этого выражения. Таким образом, нет никакой причины создавать и уничтожать временный объект. Почему же, в этом случае, не создать объект сразу внутри вектора? Это именно то, что делает метод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-apple-system"/>
              </a:rPr>
              <a:t>emplace_back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711AC-E169-4901-935E-5B92C242AF0A}"/>
              </a:ext>
            </a:extLst>
          </p:cNvPr>
          <p:cNvSpPr txBox="1"/>
          <p:nvPr/>
        </p:nvSpPr>
        <p:spPr>
          <a:xfrm>
            <a:off x="838200" y="3244334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примере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std::vector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6612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0F8A8A-11AB-4034-8E0A-D6390B97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Прямая передача используется в тех случаях, когда от функций и процедур обобщённого кода требуется оставлять неизменными фундаментальные свойства своих параметризованных аргументов, то есть:</a:t>
            </a:r>
          </a:p>
          <a:p>
            <a:pPr lvl="1"/>
            <a:r>
              <a:rPr lang="ru-RU" dirty="0"/>
              <a:t>константный объект должен передаваться как объект, предназначенный только для чтения.</a:t>
            </a:r>
          </a:p>
          <a:p>
            <a:pPr lvl="1"/>
            <a:r>
              <a:rPr lang="ru-RU" dirty="0"/>
              <a:t>модифицируемый объект должен оставаться модифицируемым.</a:t>
            </a:r>
          </a:p>
          <a:p>
            <a:pPr lvl="1"/>
            <a:r>
              <a:rPr lang="ru-RU" dirty="0"/>
              <a:t>перемещаемый объект должен оставаться перемещаемым.</a:t>
            </a:r>
          </a:p>
          <a:p>
            <a:r>
              <a:rPr lang="ru-RU" dirty="0"/>
              <a:t>Это достигается тем, что поведение &amp;&amp;-аргументов шаблонов отличается от традиционных &amp;&amp;-ссылок, хотя и подчиняется тем же самым правилам. Несмотря на идентичный синтаксис их семантика для компилятора имеет существенные отличия:</a:t>
            </a:r>
          </a:p>
          <a:p>
            <a:pPr lvl="1"/>
            <a:r>
              <a:rPr lang="ru-RU" dirty="0"/>
              <a:t>&amp;&amp;-ссылка для конкретного типа интерпретируется как </a:t>
            </a:r>
            <a:r>
              <a:rPr lang="ru-RU" dirty="0" err="1"/>
              <a:t>rvalue</a:t>
            </a:r>
            <a:r>
              <a:rPr lang="ru-RU" dirty="0"/>
              <a:t>-ссылка, которая может быть связана только с перемещаемыми объектами.</a:t>
            </a:r>
          </a:p>
          <a:p>
            <a:pPr lvl="1"/>
            <a:r>
              <a:rPr lang="ru-RU" dirty="0"/>
              <a:t>&amp;&amp;-ссылка для параметра шаблона интерпретируется как передаваемая или универсальная ссылка, которая может быть связана с изменяемым, константным или перемещаемым объектом.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0FC6-873E-4ABF-88C4-3CBCF46D348A}"/>
              </a:ext>
            </a:extLst>
          </p:cNvPr>
          <p:cNvSpPr txBox="1"/>
          <p:nvPr/>
        </p:nvSpPr>
        <p:spPr>
          <a:xfrm>
            <a:off x="9950787" y="5838111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</a:t>
            </a:r>
            <a:r>
              <a:rPr lang="ru-RU" i="1" dirty="0"/>
              <a:t>Википедия</a:t>
            </a:r>
            <a:r>
              <a:rPr lang="en-US" i="1" dirty="0"/>
              <a:t>)</a:t>
            </a:r>
            <a:endParaRPr lang="ru-BY" i="1" dirty="0"/>
          </a:p>
        </p:txBody>
      </p:sp>
    </p:spTree>
    <p:extLst>
      <p:ext uri="{BB962C8B-B14F-4D97-AF65-F5344CB8AC3E}">
        <p14:creationId xmlns:p14="http://schemas.microsoft.com/office/powerpoint/2010/main" val="379531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D9109C-6329-43FC-AAC8-2AF15578C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32513"/>
            <a:ext cx="8865958" cy="503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1ED3E-5022-4A28-9C86-116ADE759A4F}"/>
              </a:ext>
            </a:extLst>
          </p:cNvPr>
          <p:cNvSpPr txBox="1"/>
          <p:nvPr/>
        </p:nvSpPr>
        <p:spPr>
          <a:xfrm>
            <a:off x="2574202" y="732513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Рассмотрим универсальный фабричный метод, который возвращает </a:t>
            </a:r>
            <a:r>
              <a:rPr lang="en-US" sz="2000" dirty="0"/>
              <a:t>std::</a:t>
            </a:r>
            <a:r>
              <a:rPr lang="en-US" sz="2000" dirty="0" err="1"/>
              <a:t>shared_ptr</a:t>
            </a:r>
            <a:r>
              <a:rPr lang="ru-RU" sz="2000" dirty="0"/>
              <a:t> 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для только что созданного универсального типа. </a:t>
            </a:r>
            <a:endParaRPr lang="ru-BY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3B34D-A9D6-4458-AB5C-67C8F680BFB6}"/>
              </a:ext>
            </a:extLst>
          </p:cNvPr>
          <p:cNvSpPr txBox="1"/>
          <p:nvPr/>
        </p:nvSpPr>
        <p:spPr>
          <a:xfrm>
            <a:off x="6658522" y="2152322"/>
            <a:ext cx="320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222222"/>
                </a:solidFill>
                <a:latin typeface="Menlo"/>
              </a:rPr>
              <a:t>М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Menlo"/>
              </a:rPr>
              <a:t>етод должен принимать точно такой же набор параметров, что и конструктор типа создаваемого объекта.</a:t>
            </a:r>
            <a:endParaRPr lang="ru-BY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C237F3-E094-4007-95F0-52904D20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29" y="4915887"/>
            <a:ext cx="6287988" cy="1451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25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F39BC6-38E3-4493-83ED-89971DD20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" y="3162299"/>
            <a:ext cx="9086814" cy="28295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FAC8E-6812-4BDA-AF14-DE6C86B8C89F}"/>
              </a:ext>
            </a:extLst>
          </p:cNvPr>
          <p:cNvSpPr txBox="1"/>
          <p:nvPr/>
        </p:nvSpPr>
        <p:spPr>
          <a:xfrm>
            <a:off x="695960" y="648820"/>
            <a:ext cx="856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Что будет, если конструктор Т получает параметр по не константной ссылке?</a:t>
            </a:r>
            <a:endParaRPr lang="ru-BY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AC1F5-FFB5-42CC-8645-CCED233F73FB}"/>
              </a:ext>
            </a:extLst>
          </p:cNvPr>
          <p:cNvSpPr txBox="1"/>
          <p:nvPr/>
        </p:nvSpPr>
        <p:spPr>
          <a:xfrm>
            <a:off x="695960" y="1223301"/>
            <a:ext cx="1032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В этом случае мы получаем ошибку времени компиляции, поскольку константный параметр функции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Menlo"/>
              </a:rPr>
              <a:t>factor</a:t>
            </a:r>
            <a:r>
              <a:rPr lang="en-US" sz="2000" dirty="0">
                <a:solidFill>
                  <a:srgbClr val="222222"/>
                </a:solidFill>
                <a:latin typeface="Menlo"/>
              </a:rPr>
              <a:t>y</a:t>
            </a:r>
            <a:r>
              <a:rPr lang="ru-RU" sz="2000" dirty="0">
                <a:solidFill>
                  <a:srgbClr val="222222"/>
                </a:solidFill>
                <a:latin typeface="Menlo"/>
              </a:rPr>
              <a:t> 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не будет связываться с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Menlo"/>
              </a:rPr>
              <a:t>неконстантным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 параметром конструктора типа </a:t>
            </a:r>
            <a:r>
              <a:rPr lang="ru-RU" sz="2000" dirty="0">
                <a:solidFill>
                  <a:srgbClr val="222222"/>
                </a:solidFill>
                <a:latin typeface="Menlo"/>
              </a:rPr>
              <a:t>Т.</a:t>
            </a:r>
            <a:endParaRPr lang="ru-BY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74C91-AB51-4205-A1BC-0C896B2917FD}"/>
              </a:ext>
            </a:extLst>
          </p:cNvPr>
          <p:cNvSpPr txBox="1"/>
          <p:nvPr/>
        </p:nvSpPr>
        <p:spPr>
          <a:xfrm>
            <a:off x="695960" y="2192800"/>
            <a:ext cx="1032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Для решения этой проблемы можно использовать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Menlo"/>
              </a:rPr>
              <a:t>неконстантный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Menlo"/>
              </a:rPr>
              <a:t> параметр в функции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Menlo"/>
              </a:rPr>
              <a:t>factory</a:t>
            </a:r>
            <a:r>
              <a:rPr lang="en-US" sz="2000" dirty="0">
                <a:solidFill>
                  <a:srgbClr val="222222"/>
                </a:solidFill>
                <a:latin typeface="Menlo"/>
              </a:rPr>
              <a:t>:</a:t>
            </a:r>
            <a:endParaRPr lang="ru-BY" sz="2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7952F17-1AD8-4896-A110-F25114B7D06B}"/>
              </a:ext>
            </a:extLst>
          </p:cNvPr>
          <p:cNvCxnSpPr>
            <a:cxnSpLocks/>
          </p:cNvCxnSpPr>
          <p:nvPr/>
        </p:nvCxnSpPr>
        <p:spPr>
          <a:xfrm>
            <a:off x="2352842" y="4636387"/>
            <a:ext cx="117267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F966B2-1014-4D7D-BD94-5911AE328709}"/>
              </a:ext>
            </a:extLst>
          </p:cNvPr>
          <p:cNvSpPr txBox="1"/>
          <p:nvPr/>
        </p:nvSpPr>
        <p:spPr>
          <a:xfrm>
            <a:off x="7719059" y="2905772"/>
            <a:ext cx="3698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Если тип с модификатором </a:t>
            </a:r>
            <a:r>
              <a:rPr lang="en-US" b="0" i="0" dirty="0">
                <a:solidFill>
                  <a:srgbClr val="222222"/>
                </a:solidFill>
                <a:effectLst/>
                <a:latin typeface="Menlo"/>
              </a:rPr>
              <a:t>const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 будет передан </a:t>
            </a:r>
            <a:r>
              <a:rPr lang="en-US" b="0" i="0" dirty="0">
                <a:solidFill>
                  <a:srgbClr val="222222"/>
                </a:solidFill>
                <a:effectLst/>
                <a:latin typeface="Menlo"/>
              </a:rPr>
              <a:t>factory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, то 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константа будет выведена в шаблонный параметр (например,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 А1) 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и затем должным образом передана конструктору Т.</a:t>
            </a:r>
          </a:p>
          <a:p>
            <a:pPr algn="r"/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Точно так же, если фабрике будет передан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Menlo"/>
              </a:rPr>
              <a:t>неконстантный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 параметр, то он будет правильно передан конструктору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 Т 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как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Menlo"/>
              </a:rPr>
              <a:t>неконстанта</a:t>
            </a:r>
            <a:r>
              <a:rPr lang="ru-RU" b="0" i="0" dirty="0">
                <a:solidFill>
                  <a:srgbClr val="222222"/>
                </a:solidFill>
                <a:effectLst/>
                <a:latin typeface="Menlo"/>
              </a:rPr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353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2B8D202-A140-4CE5-B015-39841DF1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14510"/>
            <a:ext cx="8827322" cy="20449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3D0C1-A7F9-4A9D-B123-5145022F95B0}"/>
              </a:ext>
            </a:extLst>
          </p:cNvPr>
          <p:cNvSpPr txBox="1"/>
          <p:nvPr/>
        </p:nvSpPr>
        <p:spPr>
          <a:xfrm>
            <a:off x="914400" y="914400"/>
            <a:ext cx="5778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Теперь рассмотрим следующую ситуацию:</a:t>
            </a:r>
            <a:endParaRPr lang="ru-BY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30A96-4DF7-4E70-859A-B78251015461}"/>
              </a:ext>
            </a:extLst>
          </p:cNvPr>
          <p:cNvSpPr txBox="1"/>
          <p:nvPr/>
        </p:nvSpPr>
        <p:spPr>
          <a:xfrm>
            <a:off x="792480" y="3053080"/>
            <a:ext cx="980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Этот пример работал с первой версией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factory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, но теперь аргумент "5" вызывает шаблон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factory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, который будет выведен как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int&amp;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и впоследствии не сможет быть связанным с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Menlo"/>
              </a:rPr>
              <a:t>rvalue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"5". Таким образом, ни одно решение нельзя считать правильным.</a:t>
            </a:r>
            <a:endParaRPr lang="ru-BY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C932-8DB4-45AD-AE95-191AC25E9E57}"/>
              </a:ext>
            </a:extLst>
          </p:cNvPr>
          <p:cNvSpPr txBox="1"/>
          <p:nvPr/>
        </p:nvSpPr>
        <p:spPr>
          <a:xfrm>
            <a:off x="748161" y="4622740"/>
            <a:ext cx="10695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Если сделать перегрузку для каждой комбинации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AI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</a:t>
            </a:r>
            <a:r>
              <a:rPr lang="ru-BY" sz="2400" b="0" i="0" dirty="0">
                <a:solidFill>
                  <a:srgbClr val="222222"/>
                </a:solidFill>
                <a:effectLst/>
                <a:latin typeface="Menlo"/>
              </a:rPr>
              <a:t>&amp;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и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const AI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</a:t>
            </a:r>
            <a:r>
              <a:rPr lang="ru-BY" sz="2400" b="0" i="0" dirty="0">
                <a:solidFill>
                  <a:srgbClr val="222222"/>
                </a:solidFill>
                <a:effectLst/>
                <a:latin typeface="Menlo"/>
              </a:rPr>
              <a:t>&amp;</a:t>
            </a:r>
            <a:r>
              <a:rPr lang="ru-RU" sz="2400" dirty="0">
                <a:solidFill>
                  <a:srgbClr val="222222"/>
                </a:solidFill>
                <a:latin typeface="Menlo"/>
              </a:rPr>
              <a:t>, э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то позволило бы нам обрабатывать все примеры, но привело бы к экспоненциальной стоимости: для нашего случая с двумя параметрами это потребовало бы 4 перегрузки. Для 3 - 8, для 4 – 16 и т.д..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8390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CF56-9253-4F38-BBA2-E989976F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Семантика перемещения</a:t>
            </a:r>
            <a:endParaRPr lang="ru-BY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39055-A550-4CC6-93FF-005DC3F1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Семантика перемещения – набор нововведений </a:t>
            </a:r>
            <a:r>
              <a:rPr lang="ru-RU" b="0" i="0" dirty="0">
                <a:solidFill>
                  <a:srgbClr val="333333"/>
                </a:solidFill>
                <a:effectLst/>
                <a:latin typeface="Roboto"/>
              </a:rPr>
              <a:t>в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C++11</a:t>
            </a:r>
            <a:r>
              <a:rPr lang="ru-RU" b="0" i="0" dirty="0"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r>
              <a:rPr lang="ru-RU" b="1" dirty="0"/>
              <a:t>Семантика перемещения </a:t>
            </a:r>
            <a:r>
              <a:rPr lang="ru-RU" dirty="0"/>
              <a:t>(англ. </a:t>
            </a:r>
            <a:r>
              <a:rPr lang="ru-RU" i="1" dirty="0" err="1"/>
              <a:t>move</a:t>
            </a:r>
            <a:r>
              <a:rPr lang="ru-RU" i="1" dirty="0"/>
              <a:t> </a:t>
            </a:r>
            <a:r>
              <a:rPr lang="ru-RU" i="1" dirty="0" err="1"/>
              <a:t>semantics</a:t>
            </a:r>
            <a:r>
              <a:rPr lang="ru-RU" dirty="0"/>
              <a:t>) — собирательное название специализированных средств языка программирования C++, которые предназначены для осуществления перемещения данных во время инициализации и конструирования новых объектов, что позволяет сократить издержки на копирование. Для практического осуществления семантики перемещения в синтаксис C++ введены </a:t>
            </a:r>
            <a:r>
              <a:rPr lang="ru-RU" b="1" dirty="0" err="1"/>
              <a:t>rvalue</a:t>
            </a:r>
            <a:r>
              <a:rPr lang="ru-RU" b="1" dirty="0"/>
              <a:t> ссылки</a:t>
            </a:r>
            <a:r>
              <a:rPr lang="ru-RU" dirty="0"/>
              <a:t>, а также </a:t>
            </a:r>
            <a:r>
              <a:rPr lang="ru-RU" b="1" dirty="0"/>
              <a:t>конструкторы перемещения</a:t>
            </a:r>
            <a:r>
              <a:rPr lang="ru-RU" dirty="0"/>
              <a:t> и </a:t>
            </a:r>
            <a:r>
              <a:rPr lang="ru-RU" b="1" dirty="0"/>
              <a:t>перемещающий оператор присваивания</a:t>
            </a:r>
            <a:r>
              <a:rPr lang="ru-RU" dirty="0"/>
              <a:t>. </a:t>
            </a:r>
            <a:r>
              <a:rPr lang="ru-RU" i="1" dirty="0"/>
              <a:t>(Википедия)</a:t>
            </a:r>
            <a:endParaRPr lang="ru-BY" i="1" dirty="0"/>
          </a:p>
        </p:txBody>
      </p:sp>
    </p:spTree>
    <p:extLst>
      <p:ext uri="{BB962C8B-B14F-4D97-AF65-F5344CB8AC3E}">
        <p14:creationId xmlns:p14="http://schemas.microsoft.com/office/powerpoint/2010/main" val="194091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F73449-7981-4D96-803C-AD9DD9AC2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1" y="1892586"/>
            <a:ext cx="10515600" cy="25255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023110-B2FF-4038-A935-DE198C1004BE}"/>
              </a:ext>
            </a:extLst>
          </p:cNvPr>
          <p:cNvSpPr txBox="1"/>
          <p:nvPr/>
        </p:nvSpPr>
        <p:spPr>
          <a:xfrm>
            <a:off x="741681" y="762951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solidFill>
                  <a:srgbClr val="222222"/>
                </a:solidFill>
                <a:effectLst/>
                <a:latin typeface="Menlo"/>
              </a:rPr>
              <a:t>Rvalue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enlo"/>
              </a:rPr>
              <a:t> ссылки предлагают простое и масштабируемое решение этой задачи:</a:t>
            </a:r>
            <a:br>
              <a:rPr lang="ru-RU" sz="2800" dirty="0"/>
            </a:br>
            <a:endParaRPr lang="ru-BY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15ED4-4D88-4DBD-847E-00549A98D9CE}"/>
              </a:ext>
            </a:extLst>
          </p:cNvPr>
          <p:cNvSpPr txBox="1"/>
          <p:nvPr/>
        </p:nvSpPr>
        <p:spPr>
          <a:xfrm>
            <a:off x="741681" y="4561840"/>
            <a:ext cx="891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Теперь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Menlo"/>
              </a:rPr>
              <a:t>rvalue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 параметры могут быть связаны с параметрами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factory</a:t>
            </a:r>
            <a:r>
              <a:rPr lang="ru-RU" sz="2400" dirty="0">
                <a:solidFill>
                  <a:srgbClr val="222222"/>
                </a:solidFill>
                <a:latin typeface="Menlo"/>
              </a:rPr>
              <a:t>.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 Если параметр</a:t>
            </a:r>
            <a:r>
              <a:rPr lang="ru-RU" sz="2400" dirty="0">
                <a:solidFill>
                  <a:srgbClr val="222222"/>
                </a:solidFill>
                <a:latin typeface="Menlo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const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, то он будет выведен в шаблонный тип параметра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nlo"/>
              </a:rPr>
              <a:t> factory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Menlo"/>
              </a:rPr>
              <a:t>.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B88A30-DD47-46CA-8F3F-B263E714931D}"/>
              </a:ext>
            </a:extLst>
          </p:cNvPr>
          <p:cNvCxnSpPr>
            <a:cxnSpLocks/>
          </p:cNvCxnSpPr>
          <p:nvPr/>
        </p:nvCxnSpPr>
        <p:spPr>
          <a:xfrm>
            <a:off x="6599722" y="3843907"/>
            <a:ext cx="117267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ACFBE8D-B584-4321-B339-E3EDCC59CB24}"/>
              </a:ext>
            </a:extLst>
          </p:cNvPr>
          <p:cNvCxnSpPr>
            <a:cxnSpLocks/>
          </p:cNvCxnSpPr>
          <p:nvPr/>
        </p:nvCxnSpPr>
        <p:spPr>
          <a:xfrm>
            <a:off x="2434122" y="3132707"/>
            <a:ext cx="25827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8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D258-D2D3-4CB6-B46C-B1A901AD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forward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13C50-E2D2-490E-B91A-FDC5A35E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 </a:t>
            </a:r>
            <a:r>
              <a:rPr lang="ru-RU" b="1" dirty="0" err="1"/>
              <a:t>move</a:t>
            </a:r>
            <a:r>
              <a:rPr lang="ru-RU" dirty="0"/>
              <a:t>, </a:t>
            </a:r>
            <a:r>
              <a:rPr lang="ru-RU" b="1" dirty="0" err="1"/>
              <a:t>forward</a:t>
            </a:r>
            <a:r>
              <a:rPr lang="ru-RU" dirty="0"/>
              <a:t> - это простая стандартная библиотечная функция, используемая, чтобы выразить намерение явно. Мы хотим передать параметр a1, и просто заявляем об этом.</a:t>
            </a:r>
          </a:p>
          <a:p>
            <a:r>
              <a:rPr lang="ru-RU" dirty="0"/>
              <a:t>Здесь, </a:t>
            </a:r>
            <a:r>
              <a:rPr lang="ru-RU" dirty="0" err="1"/>
              <a:t>forward</a:t>
            </a:r>
            <a:r>
              <a:rPr lang="ru-RU" dirty="0"/>
              <a:t> сохраняет </a:t>
            </a:r>
            <a:r>
              <a:rPr lang="ru-RU" dirty="0" err="1"/>
              <a:t>lvalue</a:t>
            </a:r>
            <a:r>
              <a:rPr lang="ru-RU" dirty="0"/>
              <a:t>/</a:t>
            </a:r>
            <a:r>
              <a:rPr lang="ru-RU" dirty="0" err="1"/>
              <a:t>rvalue</a:t>
            </a:r>
            <a:r>
              <a:rPr lang="ru-RU" dirty="0"/>
              <a:t> параметр, который был передан </a:t>
            </a:r>
            <a:r>
              <a:rPr lang="ru-RU" dirty="0" err="1"/>
              <a:t>factory</a:t>
            </a:r>
            <a:r>
              <a:rPr lang="ru-RU" dirty="0"/>
              <a:t>.                                                                                        Если </a:t>
            </a:r>
            <a:r>
              <a:rPr lang="ru-RU" dirty="0" err="1"/>
              <a:t>factory</a:t>
            </a:r>
            <a:r>
              <a:rPr lang="ru-RU" dirty="0"/>
              <a:t> был передан </a:t>
            </a:r>
            <a:r>
              <a:rPr lang="ru-RU" dirty="0" err="1"/>
              <a:t>rvalue</a:t>
            </a:r>
            <a:r>
              <a:rPr lang="ru-RU" dirty="0"/>
              <a:t>, то при помощи </a:t>
            </a:r>
            <a:r>
              <a:rPr lang="ru-RU" dirty="0" err="1"/>
              <a:t>forward</a:t>
            </a:r>
            <a:r>
              <a:rPr lang="ru-RU" dirty="0"/>
              <a:t> и конструктору T будет передан </a:t>
            </a:r>
            <a:r>
              <a:rPr lang="ru-RU" dirty="0" err="1"/>
              <a:t>rvalue</a:t>
            </a:r>
            <a:r>
              <a:rPr lang="ru-RU" dirty="0"/>
              <a:t>.                           Точно так же, если </a:t>
            </a:r>
            <a:r>
              <a:rPr lang="ru-RU" dirty="0" err="1"/>
              <a:t>lvalue</a:t>
            </a:r>
            <a:r>
              <a:rPr lang="ru-RU" dirty="0"/>
              <a:t> параметр передан </a:t>
            </a:r>
            <a:r>
              <a:rPr lang="ru-RU" dirty="0" err="1"/>
              <a:t>factory</a:t>
            </a:r>
            <a:r>
              <a:rPr lang="ru-RU" dirty="0"/>
              <a:t>, он же будет передан конструктору T как </a:t>
            </a:r>
            <a:r>
              <a:rPr lang="ru-RU" dirty="0" err="1"/>
              <a:t>lvalue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4183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31106B-85F0-40D8-9238-9C2FB763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0254"/>
            <a:ext cx="10022840" cy="28543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35F75-BF96-4D10-894D-FBF8944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RVO и NRVO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19451-0A8B-4354-B4F3-5A02856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RVO </a:t>
            </a:r>
            <a:r>
              <a:rPr lang="en-US" dirty="0"/>
              <a:t>- </a:t>
            </a:r>
            <a:r>
              <a:rPr lang="ru-RU" i="1" dirty="0" err="1"/>
              <a:t>return</a:t>
            </a:r>
            <a:r>
              <a:rPr lang="ru-RU" i="1" dirty="0"/>
              <a:t> </a:t>
            </a:r>
            <a:r>
              <a:rPr lang="ru-RU" i="1" dirty="0" err="1"/>
              <a:t>value</a:t>
            </a:r>
            <a:r>
              <a:rPr lang="ru-RU" i="1" dirty="0"/>
              <a:t> </a:t>
            </a:r>
            <a:r>
              <a:rPr lang="ru-RU" i="1" dirty="0" err="1"/>
              <a:t>optimization</a:t>
            </a:r>
            <a:r>
              <a:rPr lang="ru-RU" dirty="0"/>
              <a:t>, оптимизация возвращаемого значения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Эта оптимизация позволяет компилятору C++ не создавать копию возвращаемого значения.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7174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0F4E1-FAB6-44FF-A1AB-28376B54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214"/>
            <a:ext cx="6191141" cy="223308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B827C60-2255-4866-ABE3-730AD8A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279"/>
            <a:ext cx="10515600" cy="5221923"/>
          </a:xfrm>
        </p:spPr>
        <p:txBody>
          <a:bodyPr/>
          <a:lstStyle/>
          <a:p>
            <a:r>
              <a:rPr lang="ru-RU" dirty="0"/>
              <a:t>NRVO - </a:t>
            </a:r>
            <a:r>
              <a:rPr lang="ru-RU" i="1" dirty="0" err="1"/>
              <a:t>named</a:t>
            </a:r>
            <a:r>
              <a:rPr lang="ru-RU" i="1" dirty="0"/>
              <a:t> </a:t>
            </a:r>
            <a:r>
              <a:rPr lang="ru-RU" i="1" dirty="0" err="1"/>
              <a:t>return</a:t>
            </a:r>
            <a:r>
              <a:rPr lang="ru-RU" i="1" dirty="0"/>
              <a:t> </a:t>
            </a:r>
            <a:r>
              <a:rPr lang="ru-RU" i="1" dirty="0" err="1"/>
              <a:t>value</a:t>
            </a:r>
            <a:r>
              <a:rPr lang="ru-RU" i="1" dirty="0"/>
              <a:t> </a:t>
            </a:r>
            <a:r>
              <a:rPr lang="ru-RU" i="1" dirty="0" err="1"/>
              <a:t>optimization</a:t>
            </a:r>
            <a:r>
              <a:rPr lang="ru-RU" dirty="0"/>
              <a:t>, оптимизация именованного </a:t>
            </a:r>
            <a:r>
              <a:rPr lang="ru-RU" dirty="0" err="1"/>
              <a:t>возращаемого</a:t>
            </a:r>
            <a:r>
              <a:rPr lang="ru-RU" dirty="0"/>
              <a:t> значения, она новее, чем RVO</a:t>
            </a:r>
            <a:r>
              <a:rPr lang="en-US" dirty="0"/>
              <a:t>,  </a:t>
            </a:r>
            <a:r>
              <a:rPr lang="ru-RU" dirty="0"/>
              <a:t>но при применении NRVO у старых компиляторов могут появиться проблемы</a:t>
            </a:r>
            <a:r>
              <a:rPr lang="en-US" dirty="0"/>
              <a:t>.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E644-E441-4858-9056-FF0E5EDD890E}"/>
              </a:ext>
            </a:extLst>
          </p:cNvPr>
          <p:cNvSpPr txBox="1"/>
          <p:nvPr/>
        </p:nvSpPr>
        <p:spPr>
          <a:xfrm>
            <a:off x="838200" y="4607303"/>
            <a:ext cx="8797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Тут Стандарт позволяет компилятору не создавать локальный объект, хотя не требует такого поведения.</a:t>
            </a:r>
          </a:p>
          <a:p>
            <a:r>
              <a:rPr lang="ru-RU" sz="2400" dirty="0"/>
              <a:t>При NRVO не просто не происходит вызова конструктора копирования, здесь даже не будет побитового присваивания.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2659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269AA-7AA9-444E-8BFF-1B817AD3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4131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56D2-5B49-4C24-B3C5-B7CB4986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Излишнее копирование при возвращении объектов из функции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DB447D-33ED-457C-9A38-8F066903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608"/>
            <a:ext cx="9009232" cy="3562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74CF3-88F8-4FFC-BDFB-91B91D9C451A}"/>
              </a:ext>
            </a:extLst>
          </p:cNvPr>
          <p:cNvSpPr txBox="1"/>
          <p:nvPr/>
        </p:nvSpPr>
        <p:spPr>
          <a:xfrm>
            <a:off x="767080" y="5374640"/>
            <a:ext cx="10586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Рассмотрим класс </a:t>
            </a:r>
            <a:r>
              <a:rPr lang="en-US" sz="2800" dirty="0"/>
              <a:t>String</a:t>
            </a:r>
            <a:r>
              <a:rPr lang="ru-RU" sz="2800" dirty="0"/>
              <a:t>. Для него операция копирования является дорогой операцией.</a:t>
            </a:r>
          </a:p>
          <a:p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0085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DB447D-33ED-457C-9A38-8F0669031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1" y="2192911"/>
            <a:ext cx="10322560" cy="40812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FC308-C312-4775-8837-2E9D5958C75D}"/>
              </a:ext>
            </a:extLst>
          </p:cNvPr>
          <p:cNvSpPr txBox="1"/>
          <p:nvPr/>
        </p:nvSpPr>
        <p:spPr>
          <a:xfrm>
            <a:off x="4511041" y="1132765"/>
            <a:ext cx="676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Как происходит копирование объекта класса </a:t>
            </a:r>
            <a:r>
              <a:rPr lang="en-US" sz="2400" dirty="0"/>
              <a:t>String?</a:t>
            </a:r>
            <a:r>
              <a:rPr lang="ru-RU" sz="2400" dirty="0"/>
              <a:t> Передается некоторая строка, под нее выделяется в динамической памяти буфер такого же размера, и посимвольно копируются все символы строки, которую нам передали.</a:t>
            </a:r>
            <a:endParaRPr lang="ru-BY" sz="2400" dirty="0"/>
          </a:p>
          <a:p>
            <a:pPr algn="r"/>
            <a:endParaRPr lang="ru-BY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43FBD-3564-4770-8DEE-25D18DD1A0DF}"/>
              </a:ext>
            </a:extLst>
          </p:cNvPr>
          <p:cNvSpPr txBox="1"/>
          <p:nvPr/>
        </p:nvSpPr>
        <p:spPr>
          <a:xfrm>
            <a:off x="6197601" y="4524906"/>
            <a:ext cx="5080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В операторе присваивания все происходит подобным образом, но сначала удаляется текущий буфер.</a:t>
            </a:r>
            <a:endParaRPr lang="ru-BY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07FD6-0197-4D1F-B408-8E2F05AE900D}"/>
              </a:ext>
            </a:extLst>
          </p:cNvPr>
          <p:cNvSpPr txBox="1"/>
          <p:nvPr/>
        </p:nvSpPr>
        <p:spPr>
          <a:xfrm>
            <a:off x="1249681" y="310305"/>
            <a:ext cx="101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Операция копирования – довольно дорогая операция</a:t>
            </a:r>
            <a:endParaRPr lang="ru-BY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5F3D1-1984-4573-82DA-FC3806171403}"/>
              </a:ext>
            </a:extLst>
          </p:cNvPr>
          <p:cNvSpPr txBox="1"/>
          <p:nvPr/>
        </p:nvSpPr>
        <p:spPr>
          <a:xfrm>
            <a:off x="3276885" y="5904869"/>
            <a:ext cx="800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Посимвольное копирование занимает время пропорционально длине строки.</a:t>
            </a:r>
            <a:endParaRPr lang="ru-BY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08A3B-7AE4-4E36-B51E-234BAC14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97026"/>
            <a:ext cx="11663680" cy="1325563"/>
          </a:xfrm>
        </p:spPr>
        <p:txBody>
          <a:bodyPr/>
          <a:lstStyle/>
          <a:p>
            <a:r>
              <a:rPr lang="ru-RU" dirty="0"/>
              <a:t>Возвращение объектов типа </a:t>
            </a:r>
            <a:r>
              <a:rPr lang="en-US" dirty="0"/>
              <a:t>String </a:t>
            </a:r>
            <a:r>
              <a:rPr lang="ru-RU" dirty="0"/>
              <a:t>из функций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B9921E-98E2-4695-83CA-79E807BD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2646294"/>
            <a:ext cx="9174741" cy="3593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6CE4A-DE0A-44A0-AB89-8847CF0C1787}"/>
              </a:ext>
            </a:extLst>
          </p:cNvPr>
          <p:cNvSpPr txBox="1"/>
          <p:nvPr/>
        </p:nvSpPr>
        <p:spPr>
          <a:xfrm>
            <a:off x="756920" y="1214481"/>
            <a:ext cx="781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Когда функция возвращает объект по значению, она копирует эту переменную в место, которое зарезервировано для возвращаемого значения функции.</a:t>
            </a:r>
            <a:endParaRPr lang="ru-BY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612C-0D6E-495E-A57E-5DCA417ADACE}"/>
              </a:ext>
            </a:extLst>
          </p:cNvPr>
          <p:cNvSpPr txBox="1"/>
          <p:nvPr/>
        </p:nvSpPr>
        <p:spPr>
          <a:xfrm>
            <a:off x="4013906" y="4384606"/>
            <a:ext cx="733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D00"/>
                </a:solidFill>
              </a:rPr>
              <a:t>//</a:t>
            </a:r>
            <a:r>
              <a:rPr lang="ru-RU" sz="2400" dirty="0">
                <a:solidFill>
                  <a:srgbClr val="007D00"/>
                </a:solidFill>
              </a:rPr>
              <a:t>Здесь произойдет вызов конструктора копирования</a:t>
            </a:r>
            <a:endParaRPr lang="ru-BY" sz="2400" dirty="0">
              <a:solidFill>
                <a:srgbClr val="007D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7AAFE-5B2E-4DE2-B916-98019CD1906F}"/>
              </a:ext>
            </a:extLst>
          </p:cNvPr>
          <p:cNvSpPr txBox="1"/>
          <p:nvPr/>
        </p:nvSpPr>
        <p:spPr>
          <a:xfrm>
            <a:off x="701040" y="5257278"/>
            <a:ext cx="1080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400"/>
                </a:solidFill>
              </a:rPr>
              <a:t>//</a:t>
            </a:r>
            <a:r>
              <a:rPr lang="ru-RU" sz="2400" dirty="0">
                <a:solidFill>
                  <a:srgbClr val="007400"/>
                </a:solidFill>
              </a:rPr>
              <a:t>При вызове функции происходит вызов еще одного конструктора копирования</a:t>
            </a:r>
            <a:endParaRPr lang="ru-BY" sz="2400" dirty="0">
              <a:solidFill>
                <a:srgbClr val="007400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0F770EE-D323-4E17-81C3-584AB8DFDC9D}"/>
              </a:ext>
            </a:extLst>
          </p:cNvPr>
          <p:cNvCxnSpPr/>
          <p:nvPr/>
        </p:nvCxnSpPr>
        <p:spPr>
          <a:xfrm>
            <a:off x="3017520" y="4846271"/>
            <a:ext cx="7416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E936FEF-8A6B-4E08-9C57-B525BFFA2D6C}"/>
              </a:ext>
            </a:extLst>
          </p:cNvPr>
          <p:cNvCxnSpPr/>
          <p:nvPr/>
        </p:nvCxnSpPr>
        <p:spPr>
          <a:xfrm>
            <a:off x="2275840" y="6099963"/>
            <a:ext cx="7416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E72A32F-189B-42A0-A23B-4A3A0145C21D}"/>
              </a:ext>
            </a:extLst>
          </p:cNvPr>
          <p:cNvCxnSpPr/>
          <p:nvPr/>
        </p:nvCxnSpPr>
        <p:spPr>
          <a:xfrm>
            <a:off x="3017520" y="3982671"/>
            <a:ext cx="7416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664A00-0E13-435E-BE0A-82ED22B052C1}"/>
              </a:ext>
            </a:extLst>
          </p:cNvPr>
          <p:cNvSpPr txBox="1"/>
          <p:nvPr/>
        </p:nvSpPr>
        <p:spPr>
          <a:xfrm>
            <a:off x="7977704" y="5926333"/>
            <a:ext cx="387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ru-RU" dirty="0">
                <a:solidFill>
                  <a:srgbClr val="FF0000"/>
                </a:solidFill>
              </a:rPr>
              <a:t>Современные компиляторы могут избежать лишнего копирования</a:t>
            </a:r>
            <a:endParaRPr lang="ru-B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0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180F81-D25B-46E7-91A6-28AD0C630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302"/>
            <a:ext cx="7030229" cy="65293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E153-556B-4E40-A69C-5C445144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20" y="4012819"/>
            <a:ext cx="615188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Перемещающий конструктор и перемещающий оператор присваивания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C44D3-AD68-4B77-93B9-D75FE394677D}"/>
              </a:ext>
            </a:extLst>
          </p:cNvPr>
          <p:cNvSpPr txBox="1"/>
          <p:nvPr/>
        </p:nvSpPr>
        <p:spPr>
          <a:xfrm>
            <a:off x="6771641" y="1074661"/>
            <a:ext cx="496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Но не нужно, чтобы существовало две переменные типа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которые хранят надпись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“21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апреля 2021 года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Вместо копирования мы хотели бы, чтобы  значение из функции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getCurrentDateString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было передано на стек вызывающей функции.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 стандарте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/>
              </a:rPr>
              <a:t>C++11</a:t>
            </a:r>
            <a:r>
              <a:rPr lang="ru-RU" b="0" i="0" dirty="0">
                <a:solidFill>
                  <a:schemeClr val="bg2">
                    <a:lumMod val="50000"/>
                  </a:schemeClr>
                </a:solidFill>
                <a:effectLst/>
                <a:latin typeface="Roboto"/>
              </a:rPr>
              <a:t> для этого есть специальный механизм.</a:t>
            </a:r>
            <a:endParaRPr lang="ru-BY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ru-BY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42F9-24B4-4E20-B1F7-C0463884F535}"/>
              </a:ext>
            </a:extLst>
          </p:cNvPr>
          <p:cNvSpPr txBox="1"/>
          <p:nvPr/>
        </p:nvSpPr>
        <p:spPr>
          <a:xfrm>
            <a:off x="5151120" y="5879197"/>
            <a:ext cx="677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примере класса </a:t>
            </a:r>
            <a:r>
              <a:rPr lang="en-US" sz="2400" dirty="0"/>
              <a:t>String </a:t>
            </a:r>
            <a:r>
              <a:rPr lang="ru-RU" sz="2400" dirty="0"/>
              <a:t>рассмотрим эти методы.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5001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073AA-B24B-45CA-9B26-1261AF3B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конструктор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FB0240-25CC-497A-9176-72D8E6D9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8" y="1690688"/>
            <a:ext cx="8915967" cy="2719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4D0C5-06E6-4E14-8363-CCA9659B2E49}"/>
              </a:ext>
            </a:extLst>
          </p:cNvPr>
          <p:cNvSpPr txBox="1"/>
          <p:nvPr/>
        </p:nvSpPr>
        <p:spPr>
          <a:xfrm>
            <a:off x="675488" y="4527163"/>
            <a:ext cx="11291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Копирующий конструктор получает объект типа </a:t>
            </a:r>
            <a:r>
              <a:rPr lang="en-US" sz="2400" dirty="0"/>
              <a:t>String</a:t>
            </a:r>
            <a:r>
              <a:rPr lang="ru-RU" sz="2400" dirty="0"/>
              <a:t> по константной ссылке. Здесь объект типа </a:t>
            </a:r>
            <a:r>
              <a:rPr lang="en-US" sz="2400" dirty="0"/>
              <a:t>String</a:t>
            </a:r>
            <a:r>
              <a:rPr lang="ru-RU" sz="2400" dirty="0"/>
              <a:t> получатся по не константной ссылке нового типа.    (</a:t>
            </a:r>
            <a:r>
              <a:rPr lang="en-US" sz="2400" dirty="0" err="1"/>
              <a:t>rvalue</a:t>
            </a:r>
            <a:r>
              <a:rPr lang="en-US" sz="2400" dirty="0"/>
              <a:t>-</a:t>
            </a:r>
            <a:r>
              <a:rPr lang="ru-RU" sz="2400" dirty="0"/>
              <a:t>ссылка)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Копирующий конструктор -  </a:t>
            </a:r>
            <a:r>
              <a:rPr lang="en-US" sz="2400" dirty="0"/>
              <a:t>“</a:t>
            </a:r>
            <a:r>
              <a:rPr lang="ru-RU" sz="2400" dirty="0"/>
              <a:t>копирует</a:t>
            </a:r>
            <a:r>
              <a:rPr lang="en-US" sz="2400" dirty="0"/>
              <a:t>”</a:t>
            </a:r>
            <a:r>
              <a:rPr lang="ru-RU" sz="2400" dirty="0"/>
              <a:t> объект, запрещается менять этот объект, перемещающий конструктор – </a:t>
            </a:r>
            <a:r>
              <a:rPr lang="en-US" sz="2400" dirty="0"/>
              <a:t>“</a:t>
            </a:r>
            <a:r>
              <a:rPr lang="ru-RU" sz="2400" dirty="0"/>
              <a:t>перемещает</a:t>
            </a:r>
            <a:r>
              <a:rPr lang="en-US" sz="2400" dirty="0"/>
              <a:t>”</a:t>
            </a:r>
            <a:r>
              <a:rPr lang="ru-RU" sz="2400" dirty="0"/>
              <a:t> объект. 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(не создает новый буфер)</a:t>
            </a:r>
            <a:endParaRPr lang="ru-BY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6CC9-115A-4465-B8A8-BE6236B8E576}"/>
              </a:ext>
            </a:extLst>
          </p:cNvPr>
          <p:cNvSpPr txBox="1"/>
          <p:nvPr/>
        </p:nvSpPr>
        <p:spPr>
          <a:xfrm>
            <a:off x="4193026" y="2444060"/>
            <a:ext cx="5487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r>
              <a:rPr lang="ru-RU" sz="2400" dirty="0">
                <a:solidFill>
                  <a:srgbClr val="007B06"/>
                </a:solidFill>
              </a:rPr>
              <a:t>Перенос данных переданного объекта</a:t>
            </a:r>
          </a:p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endParaRPr lang="ru-BY" sz="2400" dirty="0">
              <a:solidFill>
                <a:srgbClr val="007B0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FBF6D-9AE7-46B4-902A-BC9FE75AAE8A}"/>
              </a:ext>
            </a:extLst>
          </p:cNvPr>
          <p:cNvSpPr txBox="1"/>
          <p:nvPr/>
        </p:nvSpPr>
        <p:spPr>
          <a:xfrm>
            <a:off x="4633090" y="3278594"/>
            <a:ext cx="4014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r>
              <a:rPr lang="ru-RU" sz="2400" dirty="0">
                <a:solidFill>
                  <a:srgbClr val="007B06"/>
                </a:solidFill>
              </a:rPr>
              <a:t>Объект становится пустым</a:t>
            </a:r>
            <a:endParaRPr lang="en-US" sz="2400" dirty="0">
              <a:solidFill>
                <a:srgbClr val="007B06"/>
              </a:solidFill>
            </a:endParaRPr>
          </a:p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endParaRPr lang="ru-BY" sz="2400" dirty="0">
              <a:solidFill>
                <a:srgbClr val="007B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0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03772-5DF2-480B-89CA-491D9DE3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98D6F0-8CC0-44E7-83EF-18DE4A2C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34222" cy="3627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8DBAC-F243-4854-B43A-FABA889925CC}"/>
              </a:ext>
            </a:extLst>
          </p:cNvPr>
          <p:cNvSpPr txBox="1"/>
          <p:nvPr/>
        </p:nvSpPr>
        <p:spPr>
          <a:xfrm>
            <a:off x="4155440" y="2448560"/>
            <a:ext cx="787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r>
              <a:rPr lang="ru-RU" sz="2400" dirty="0">
                <a:solidFill>
                  <a:srgbClr val="007B06"/>
                </a:solidFill>
              </a:rPr>
              <a:t>Как в операторе присваивания сначала удаляется буфер </a:t>
            </a:r>
            <a:endParaRPr lang="ru-BY" sz="2400" dirty="0">
              <a:solidFill>
                <a:srgbClr val="007B0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68FE5-1093-4B25-B1AF-97BC20583280}"/>
              </a:ext>
            </a:extLst>
          </p:cNvPr>
          <p:cNvSpPr txBox="1"/>
          <p:nvPr/>
        </p:nvSpPr>
        <p:spPr>
          <a:xfrm>
            <a:off x="4405311" y="2877740"/>
            <a:ext cx="5487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r>
              <a:rPr lang="ru-RU" sz="2400" dirty="0">
                <a:solidFill>
                  <a:srgbClr val="007B06"/>
                </a:solidFill>
              </a:rPr>
              <a:t>Перенос данных переданного объекта</a:t>
            </a:r>
          </a:p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endParaRPr lang="ru-BY" sz="2400" dirty="0">
              <a:solidFill>
                <a:srgbClr val="007B0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A309-E249-4C77-A26A-3312DDFA4FB1}"/>
              </a:ext>
            </a:extLst>
          </p:cNvPr>
          <p:cNvSpPr txBox="1"/>
          <p:nvPr/>
        </p:nvSpPr>
        <p:spPr>
          <a:xfrm>
            <a:off x="4734690" y="3698517"/>
            <a:ext cx="4014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r>
              <a:rPr lang="ru-RU" sz="2400" dirty="0">
                <a:solidFill>
                  <a:srgbClr val="007B06"/>
                </a:solidFill>
              </a:rPr>
              <a:t>Объект становится пустым</a:t>
            </a:r>
            <a:endParaRPr lang="en-US" sz="2400" dirty="0">
              <a:solidFill>
                <a:srgbClr val="007B06"/>
              </a:solidFill>
            </a:endParaRPr>
          </a:p>
          <a:p>
            <a:r>
              <a:rPr lang="en-US" sz="2400" dirty="0">
                <a:solidFill>
                  <a:srgbClr val="007B06"/>
                </a:solidFill>
              </a:rPr>
              <a:t>//</a:t>
            </a:r>
            <a:endParaRPr lang="ru-BY" sz="2400" dirty="0">
              <a:solidFill>
                <a:srgbClr val="007B0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F79B4-45B6-46CF-9DFC-F76A5A293822}"/>
              </a:ext>
            </a:extLst>
          </p:cNvPr>
          <p:cNvSpPr txBox="1"/>
          <p:nvPr/>
        </p:nvSpPr>
        <p:spPr>
          <a:xfrm>
            <a:off x="866935" y="5409246"/>
            <a:ext cx="10601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При этом объект </a:t>
            </a:r>
            <a:r>
              <a:rPr lang="en-US" sz="2600" dirty="0"/>
              <a:t>s </a:t>
            </a:r>
            <a:r>
              <a:rPr lang="ru-RU" sz="2600" dirty="0"/>
              <a:t>сохраняется в согласованном состоянии. Он может быть </a:t>
            </a:r>
            <a:r>
              <a:rPr lang="ru-RU" sz="2600" dirty="0" err="1"/>
              <a:t>переиспользован</a:t>
            </a:r>
            <a:r>
              <a:rPr lang="ru-RU" sz="2600" dirty="0"/>
              <a:t>, или для него может быть вызван деструктор. </a:t>
            </a:r>
            <a:endParaRPr lang="ru-BY" sz="2600" dirty="0"/>
          </a:p>
        </p:txBody>
      </p:sp>
    </p:spTree>
    <p:extLst>
      <p:ext uri="{BB962C8B-B14F-4D97-AF65-F5344CB8AC3E}">
        <p14:creationId xmlns:p14="http://schemas.microsoft.com/office/powerpoint/2010/main" val="14063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98A535-8C72-476C-B60E-80E3B838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3" y="213026"/>
            <a:ext cx="7378157" cy="6279849"/>
          </a:xfr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4486BFA-3706-4A03-B42A-7E9E0AAC4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3" y="263374"/>
            <a:ext cx="7660438" cy="6275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889BC-5ABB-41DD-A323-7648596FDA19}"/>
              </a:ext>
            </a:extLst>
          </p:cNvPr>
          <p:cNvSpPr txBox="1"/>
          <p:nvPr/>
        </p:nvSpPr>
        <p:spPr>
          <a:xfrm>
            <a:off x="8268101" y="625641"/>
            <a:ext cx="3607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Добавим в пример перемещающий конструктор и перемещающий оператор присваивания.</a:t>
            </a:r>
            <a:endParaRPr lang="ru-BY" sz="2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29450C9-1C41-4322-B53F-FDE552CE105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58552" y="1595137"/>
            <a:ext cx="1809549" cy="4165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BC73E94-063F-48AA-A973-8C580EF45E9D}"/>
              </a:ext>
            </a:extLst>
          </p:cNvPr>
          <p:cNvCxnSpPr>
            <a:cxnSpLocks/>
          </p:cNvCxnSpPr>
          <p:nvPr/>
        </p:nvCxnSpPr>
        <p:spPr>
          <a:xfrm>
            <a:off x="2218089" y="5570573"/>
            <a:ext cx="110262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99F227-558D-4072-84BD-50A1B876DBBD}"/>
              </a:ext>
            </a:extLst>
          </p:cNvPr>
          <p:cNvSpPr txBox="1"/>
          <p:nvPr/>
        </p:nvSpPr>
        <p:spPr>
          <a:xfrm>
            <a:off x="4918510" y="2981176"/>
            <a:ext cx="3861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Для того, чтобы заменить копирование объекта на перемещение, используется к</a:t>
            </a:r>
            <a:r>
              <a:rPr lang="ru-RU" sz="2400" dirty="0"/>
              <a:t>онструкция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std::move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BY" sz="24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18EF85-6079-4E09-8A23-3F3AA45D752A}"/>
              </a:ext>
            </a:extLst>
          </p:cNvPr>
          <p:cNvCxnSpPr>
            <a:cxnSpLocks/>
          </p:cNvCxnSpPr>
          <p:nvPr/>
        </p:nvCxnSpPr>
        <p:spPr>
          <a:xfrm>
            <a:off x="2256590" y="6509671"/>
            <a:ext cx="28447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Левая круглая скобка 27">
            <a:extLst>
              <a:ext uri="{FF2B5EF4-FFF2-40B4-BE49-F238E27FC236}">
                <a16:creationId xmlns:a16="http://schemas.microsoft.com/office/drawing/2014/main" id="{E8080383-7BBF-4012-A515-A29C8AD9346B}"/>
              </a:ext>
            </a:extLst>
          </p:cNvPr>
          <p:cNvSpPr/>
          <p:nvPr/>
        </p:nvSpPr>
        <p:spPr>
          <a:xfrm>
            <a:off x="326536" y="2157717"/>
            <a:ext cx="874688" cy="329980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9" name="Левая круглая скобка 28">
            <a:extLst>
              <a:ext uri="{FF2B5EF4-FFF2-40B4-BE49-F238E27FC236}">
                <a16:creationId xmlns:a16="http://schemas.microsoft.com/office/drawing/2014/main" id="{6F4CA6A7-257B-4F91-9B76-3AA7D77D27BF}"/>
              </a:ext>
            </a:extLst>
          </p:cNvPr>
          <p:cNvSpPr/>
          <p:nvPr/>
        </p:nvSpPr>
        <p:spPr>
          <a:xfrm>
            <a:off x="326536" y="2157716"/>
            <a:ext cx="481986" cy="414681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1DA01-80BB-4DFA-839D-36C1CCF0C6A1}"/>
              </a:ext>
            </a:extLst>
          </p:cNvPr>
          <p:cNvSpPr txBox="1"/>
          <p:nvPr/>
        </p:nvSpPr>
        <p:spPr>
          <a:xfrm>
            <a:off x="5378310" y="5721644"/>
            <a:ext cx="648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Здесь перемещающий конструктор будет иметь приоритет над копирующим.</a:t>
            </a:r>
            <a:endParaRPr lang="ru-BY" sz="2400" dirty="0"/>
          </a:p>
        </p:txBody>
      </p:sp>
      <p:sp>
        <p:nvSpPr>
          <p:cNvPr id="31" name="Левая круглая скобка 30">
            <a:extLst>
              <a:ext uri="{FF2B5EF4-FFF2-40B4-BE49-F238E27FC236}">
                <a16:creationId xmlns:a16="http://schemas.microsoft.com/office/drawing/2014/main" id="{0FEB4E1C-E33A-4C11-8EB7-575649AF5E79}"/>
              </a:ext>
            </a:extLst>
          </p:cNvPr>
          <p:cNvSpPr/>
          <p:nvPr/>
        </p:nvSpPr>
        <p:spPr>
          <a:xfrm>
            <a:off x="330020" y="4273208"/>
            <a:ext cx="478502" cy="20313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6760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1320</Words>
  <Application>Microsoft Office PowerPoint</Application>
  <PresentationFormat>Широкоэкранный</PresentationFormat>
  <Paragraphs>97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Menlo</vt:lpstr>
      <vt:lpstr>Roboto</vt:lpstr>
      <vt:lpstr>Тема Office</vt:lpstr>
      <vt:lpstr>Семантика перемещения</vt:lpstr>
      <vt:lpstr>Семантика перемещения</vt:lpstr>
      <vt:lpstr>Излишнее копирование при возвращении объектов из функции</vt:lpstr>
      <vt:lpstr>Презентация PowerPoint</vt:lpstr>
      <vt:lpstr>Возвращение объектов типа String из функций</vt:lpstr>
      <vt:lpstr>Перемещающий конструктор и перемещающий оператор присваивания</vt:lpstr>
      <vt:lpstr>Перемещающий конструктор</vt:lpstr>
      <vt:lpstr>Перемещающий оператор присваивания</vt:lpstr>
      <vt:lpstr>Презентация PowerPoint</vt:lpstr>
      <vt:lpstr>rvalue и lvalue ссылки</vt:lpstr>
      <vt:lpstr>Перегрузка с rvalue/lvalue ссылками</vt:lpstr>
      <vt:lpstr>Перемещающие особые методы</vt:lpstr>
      <vt:lpstr>unique_ptr </vt:lpstr>
      <vt:lpstr>Пример unique_ptr </vt:lpstr>
      <vt:lpstr>Perfect Forwarding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Функция forward</vt:lpstr>
      <vt:lpstr>RVO и NRVO</vt:lpstr>
      <vt:lpstr>Презентация PowerPoint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NasTemVik</dc:creator>
  <cp:lastModifiedBy>NasTemVik</cp:lastModifiedBy>
  <cp:revision>128</cp:revision>
  <dcterms:created xsi:type="dcterms:W3CDTF">2021-04-20T19:50:45Z</dcterms:created>
  <dcterms:modified xsi:type="dcterms:W3CDTF">2021-04-27T17:47:32Z</dcterms:modified>
</cp:coreProperties>
</file>