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-143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FC825-6FC0-4076-B857-290F82BA3E32}" type="datetimeFigureOut">
              <a:rPr lang="zh-TW" altLang="en-US" smtClean="0"/>
              <a:t>2019/9/6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E8FBA-FB29-437B-A65A-ADB683937C5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FC825-6FC0-4076-B857-290F82BA3E32}" type="datetimeFigureOut">
              <a:rPr lang="zh-TW" altLang="en-US" smtClean="0"/>
              <a:t>2019/9/6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E8FBA-FB29-437B-A65A-ADB683937C5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FC825-6FC0-4076-B857-290F82BA3E32}" type="datetimeFigureOut">
              <a:rPr lang="zh-TW" altLang="en-US" smtClean="0"/>
              <a:t>2019/9/6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E8FBA-FB29-437B-A65A-ADB683937C5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FC825-6FC0-4076-B857-290F82BA3E32}" type="datetimeFigureOut">
              <a:rPr lang="zh-TW" altLang="en-US" smtClean="0"/>
              <a:t>2019/9/6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E8FBA-FB29-437B-A65A-ADB683937C5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FC825-6FC0-4076-B857-290F82BA3E32}" type="datetimeFigureOut">
              <a:rPr lang="zh-TW" altLang="en-US" smtClean="0"/>
              <a:t>2019/9/6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E8FBA-FB29-437B-A65A-ADB683937C5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FC825-6FC0-4076-B857-290F82BA3E32}" type="datetimeFigureOut">
              <a:rPr lang="zh-TW" altLang="en-US" smtClean="0"/>
              <a:t>2019/9/6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E8FBA-FB29-437B-A65A-ADB683937C5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FC825-6FC0-4076-B857-290F82BA3E32}" type="datetimeFigureOut">
              <a:rPr lang="zh-TW" altLang="en-US" smtClean="0"/>
              <a:t>2019/9/6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E8FBA-FB29-437B-A65A-ADB683937C5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FC825-6FC0-4076-B857-290F82BA3E32}" type="datetimeFigureOut">
              <a:rPr lang="zh-TW" altLang="en-US" smtClean="0"/>
              <a:t>2019/9/6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E8FBA-FB29-437B-A65A-ADB683937C5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FC825-6FC0-4076-B857-290F82BA3E32}" type="datetimeFigureOut">
              <a:rPr lang="zh-TW" altLang="en-US" smtClean="0"/>
              <a:t>2019/9/6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E8FBA-FB29-437B-A65A-ADB683937C5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FC825-6FC0-4076-B857-290F82BA3E32}" type="datetimeFigureOut">
              <a:rPr lang="zh-TW" altLang="en-US" smtClean="0"/>
              <a:t>2019/9/6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E8FBA-FB29-437B-A65A-ADB683937C5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FC825-6FC0-4076-B857-290F82BA3E32}" type="datetimeFigureOut">
              <a:rPr lang="zh-TW" altLang="en-US" smtClean="0"/>
              <a:t>2019/9/6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E8FBA-FB29-437B-A65A-ADB683937C5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FC825-6FC0-4076-B857-290F82BA3E32}" type="datetimeFigureOut">
              <a:rPr lang="zh-TW" altLang="en-US" smtClean="0"/>
              <a:t>2019/9/6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E8FBA-FB29-437B-A65A-ADB683937C5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14348" y="357166"/>
            <a:ext cx="7772400" cy="1470025"/>
          </a:xfrm>
        </p:spPr>
        <p:txBody>
          <a:bodyPr/>
          <a:lstStyle/>
          <a:p>
            <a:r>
              <a:rPr lang="zh-TW" altLang="en-US" dirty="0"/>
              <a:t>高速對焦與對焦重複性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1928802"/>
            <a:ext cx="6400800" cy="4071966"/>
          </a:xfrm>
        </p:spPr>
        <p:txBody>
          <a:bodyPr>
            <a:normAutofit lnSpcReduction="10000"/>
          </a:bodyPr>
          <a:lstStyle/>
          <a:p>
            <a:pPr algn="l"/>
            <a:r>
              <a:rPr lang="en-US" altLang="zh-TW" dirty="0" smtClean="0">
                <a:solidFill>
                  <a:schemeClr val="tx1"/>
                </a:solidFill>
              </a:rPr>
              <a:t>a. </a:t>
            </a:r>
            <a:r>
              <a:rPr lang="en-US" dirty="0" smtClean="0">
                <a:solidFill>
                  <a:schemeClr val="tx1"/>
                </a:solidFill>
              </a:rPr>
              <a:t>Z00M </a:t>
            </a:r>
            <a:r>
              <a:rPr lang="en-US" dirty="0">
                <a:solidFill>
                  <a:schemeClr val="tx1"/>
                </a:solidFill>
              </a:rPr>
              <a:t>LENS</a:t>
            </a:r>
            <a:r>
              <a:rPr lang="zh-TW" altLang="en-US" dirty="0">
                <a:solidFill>
                  <a:schemeClr val="tx1"/>
                </a:solidFill>
              </a:rPr>
              <a:t>的</a:t>
            </a:r>
            <a:r>
              <a:rPr lang="zh-TW" altLang="en-US" dirty="0" smtClean="0">
                <a:solidFill>
                  <a:schemeClr val="tx1"/>
                </a:solidFill>
              </a:rPr>
              <a:t>鏡頭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l"/>
            <a:r>
              <a:rPr lang="en-US" altLang="zh-TW" dirty="0">
                <a:solidFill>
                  <a:schemeClr val="tx1"/>
                </a:solidFill>
              </a:rPr>
              <a:t> </a:t>
            </a:r>
            <a:r>
              <a:rPr lang="en-US" altLang="zh-TW" dirty="0" smtClean="0">
                <a:solidFill>
                  <a:schemeClr val="tx1"/>
                </a:solidFill>
              </a:rPr>
              <a:t>   </a:t>
            </a:r>
            <a:r>
              <a:rPr lang="zh-TW" altLang="en-US" dirty="0" smtClean="0">
                <a:solidFill>
                  <a:schemeClr val="tx1"/>
                </a:solidFill>
              </a:rPr>
              <a:t>重複性：</a:t>
            </a:r>
            <a:r>
              <a:rPr lang="en-US" dirty="0" smtClean="0">
                <a:solidFill>
                  <a:schemeClr val="tx1"/>
                </a:solidFill>
              </a:rPr>
              <a:t>2-3</a:t>
            </a:r>
            <a:r>
              <a:rPr lang="en-US" altLang="zh-TW" dirty="0" smtClean="0">
                <a:solidFill>
                  <a:schemeClr val="tx1"/>
                </a:solidFill>
              </a:rPr>
              <a:t>μ</a:t>
            </a:r>
            <a:r>
              <a:rPr lang="en-US" dirty="0" smtClean="0">
                <a:solidFill>
                  <a:schemeClr val="tx1"/>
                </a:solidFill>
              </a:rPr>
              <a:t>m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l"/>
            <a:r>
              <a:rPr lang="en-US" altLang="zh-TW" dirty="0">
                <a:solidFill>
                  <a:schemeClr val="tx1"/>
                </a:solidFill>
              </a:rPr>
              <a:t> </a:t>
            </a:r>
            <a:r>
              <a:rPr lang="en-US" altLang="zh-TW" dirty="0" smtClean="0">
                <a:solidFill>
                  <a:schemeClr val="tx1"/>
                </a:solidFill>
              </a:rPr>
              <a:t>   </a:t>
            </a:r>
            <a:r>
              <a:rPr lang="zh-TW" altLang="en-US" dirty="0" smtClean="0">
                <a:solidFill>
                  <a:schemeClr val="tx1"/>
                </a:solidFill>
              </a:rPr>
              <a:t>對</a:t>
            </a:r>
            <a:r>
              <a:rPr lang="zh-TW" altLang="en-US" dirty="0">
                <a:solidFill>
                  <a:schemeClr val="tx1"/>
                </a:solidFill>
              </a:rPr>
              <a:t>焦</a:t>
            </a:r>
            <a:r>
              <a:rPr lang="zh-TW" altLang="en-US" dirty="0" smtClean="0">
                <a:solidFill>
                  <a:schemeClr val="tx1"/>
                </a:solidFill>
              </a:rPr>
              <a:t>速度 </a:t>
            </a:r>
            <a:r>
              <a:rPr lang="en-US" altLang="zh-TW" dirty="0" smtClean="0">
                <a:solidFill>
                  <a:schemeClr val="tx1"/>
                </a:solidFill>
              </a:rPr>
              <a:t>&lt; </a:t>
            </a:r>
            <a:r>
              <a:rPr lang="en-US" dirty="0" smtClean="0">
                <a:solidFill>
                  <a:schemeClr val="tx1"/>
                </a:solidFill>
              </a:rPr>
              <a:t>1-2sec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l"/>
            <a:r>
              <a:rPr lang="en-US" altLang="zh-TW" dirty="0" smtClean="0">
                <a:solidFill>
                  <a:schemeClr val="tx1"/>
                </a:solidFill>
              </a:rPr>
              <a:t>b. </a:t>
            </a:r>
            <a:r>
              <a:rPr lang="zh-TW" altLang="en-US" dirty="0" smtClean="0">
                <a:solidFill>
                  <a:schemeClr val="tx1"/>
                </a:solidFill>
              </a:rPr>
              <a:t>金</a:t>
            </a:r>
            <a:r>
              <a:rPr lang="zh-TW" altLang="en-US" dirty="0">
                <a:solidFill>
                  <a:schemeClr val="tx1"/>
                </a:solidFill>
              </a:rPr>
              <a:t>相</a:t>
            </a:r>
            <a:r>
              <a:rPr lang="zh-TW" altLang="en-US" dirty="0" smtClean="0">
                <a:solidFill>
                  <a:schemeClr val="tx1"/>
                </a:solidFill>
              </a:rPr>
              <a:t>鏡頭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l"/>
            <a:r>
              <a:rPr lang="en-US" altLang="zh-TW" dirty="0">
                <a:solidFill>
                  <a:schemeClr val="tx1"/>
                </a:solidFill>
              </a:rPr>
              <a:t> </a:t>
            </a:r>
            <a:r>
              <a:rPr lang="en-US" altLang="zh-TW" dirty="0" smtClean="0">
                <a:solidFill>
                  <a:schemeClr val="tx1"/>
                </a:solidFill>
              </a:rPr>
              <a:t>   </a:t>
            </a:r>
            <a:r>
              <a:rPr lang="zh-TW" altLang="en-US" dirty="0" smtClean="0">
                <a:solidFill>
                  <a:schemeClr val="tx1"/>
                </a:solidFill>
              </a:rPr>
              <a:t>重複性：</a:t>
            </a:r>
            <a:r>
              <a:rPr lang="en-US" altLang="zh-TW" dirty="0" smtClean="0">
                <a:solidFill>
                  <a:schemeClr val="tx1"/>
                </a:solidFill>
              </a:rPr>
              <a:t>&lt;</a:t>
            </a:r>
            <a:r>
              <a:rPr lang="en-US" dirty="0" smtClean="0">
                <a:solidFill>
                  <a:schemeClr val="tx1"/>
                </a:solidFill>
              </a:rPr>
              <a:t>1</a:t>
            </a:r>
            <a:r>
              <a:rPr lang="en-US" altLang="zh-TW" dirty="0" smtClean="0">
                <a:solidFill>
                  <a:schemeClr val="tx1"/>
                </a:solidFill>
              </a:rPr>
              <a:t>μ</a:t>
            </a:r>
            <a:r>
              <a:rPr lang="en-US" dirty="0" smtClean="0">
                <a:solidFill>
                  <a:schemeClr val="tx1"/>
                </a:solidFill>
              </a:rPr>
              <a:t>m</a:t>
            </a:r>
          </a:p>
          <a:p>
            <a:pPr algn="l"/>
            <a:r>
              <a:rPr lang="en-US" altLang="zh-TW" dirty="0">
                <a:solidFill>
                  <a:schemeClr val="tx1"/>
                </a:solidFill>
              </a:rPr>
              <a:t> </a:t>
            </a:r>
            <a:r>
              <a:rPr lang="en-US" altLang="zh-TW" dirty="0" smtClean="0">
                <a:solidFill>
                  <a:schemeClr val="tx1"/>
                </a:solidFill>
              </a:rPr>
              <a:t>   </a:t>
            </a:r>
            <a:r>
              <a:rPr lang="zh-TW" altLang="en-US" dirty="0" smtClean="0">
                <a:solidFill>
                  <a:schemeClr val="tx1"/>
                </a:solidFill>
              </a:rPr>
              <a:t>對</a:t>
            </a:r>
            <a:r>
              <a:rPr lang="zh-TW" altLang="en-US" dirty="0">
                <a:solidFill>
                  <a:schemeClr val="tx1"/>
                </a:solidFill>
              </a:rPr>
              <a:t>焦</a:t>
            </a:r>
            <a:r>
              <a:rPr lang="zh-TW" altLang="en-US" dirty="0" smtClean="0">
                <a:solidFill>
                  <a:schemeClr val="tx1"/>
                </a:solidFill>
              </a:rPr>
              <a:t>時間：</a:t>
            </a:r>
            <a:r>
              <a:rPr lang="en-US" dirty="0" smtClean="0">
                <a:solidFill>
                  <a:schemeClr val="tx1"/>
                </a:solidFill>
              </a:rPr>
              <a:t>1-2sec</a:t>
            </a:r>
            <a:r>
              <a:rPr lang="zh-TW" altLang="en-US" dirty="0" smtClean="0">
                <a:solidFill>
                  <a:schemeClr val="tx1"/>
                </a:solidFill>
              </a:rPr>
              <a:t>內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l"/>
            <a:r>
              <a:rPr lang="en-US" altLang="zh-TW" dirty="0">
                <a:solidFill>
                  <a:schemeClr val="tx1"/>
                </a:solidFill>
              </a:rPr>
              <a:t> </a:t>
            </a:r>
            <a:r>
              <a:rPr lang="en-US" altLang="zh-TW" dirty="0" smtClean="0">
                <a:solidFill>
                  <a:schemeClr val="tx1"/>
                </a:solidFill>
              </a:rPr>
              <a:t>   </a:t>
            </a:r>
            <a:r>
              <a:rPr lang="zh-TW" altLang="en-US" dirty="0" smtClean="0">
                <a:solidFill>
                  <a:schemeClr val="tx1"/>
                </a:solidFill>
              </a:rPr>
              <a:t>景深</a:t>
            </a:r>
            <a:r>
              <a:rPr lang="en-US" altLang="zh-TW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</a:rPr>
              <a:t>1/16</a:t>
            </a:r>
            <a:r>
              <a:rPr lang="zh-TW" altLang="en-US" dirty="0" smtClean="0">
                <a:solidFill>
                  <a:schemeClr val="tx1"/>
                </a:solidFill>
              </a:rPr>
              <a:t> </a:t>
            </a:r>
            <a:r>
              <a:rPr lang="en-US" altLang="zh-TW" dirty="0" smtClean="0">
                <a:solidFill>
                  <a:schemeClr val="tx1"/>
                </a:solidFill>
              </a:rPr>
              <a:t>or </a:t>
            </a:r>
            <a:r>
              <a:rPr lang="en-US" dirty="0" smtClean="0">
                <a:solidFill>
                  <a:schemeClr val="tx1"/>
                </a:solidFill>
              </a:rPr>
              <a:t>1/50</a:t>
            </a:r>
            <a:r>
              <a:rPr lang="en-US" dirty="0">
                <a:solidFill>
                  <a:schemeClr val="tx1"/>
                </a:solidFill>
              </a:rPr>
              <a:t>)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14348" y="285728"/>
            <a:ext cx="7772400" cy="1470025"/>
          </a:xfrm>
        </p:spPr>
        <p:txBody>
          <a:bodyPr/>
          <a:lstStyle/>
          <a:p>
            <a:r>
              <a:rPr lang="en-US" dirty="0"/>
              <a:t>X-ray </a:t>
            </a:r>
            <a:r>
              <a:rPr lang="zh-TW" altLang="en-US" dirty="0"/>
              <a:t>量測重複性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57290" y="1643050"/>
            <a:ext cx="6400800" cy="2500330"/>
          </a:xfrm>
        </p:spPr>
        <p:txBody>
          <a:bodyPr>
            <a:normAutofit/>
          </a:bodyPr>
          <a:lstStyle/>
          <a:p>
            <a:pPr marL="514350" indent="-514350" algn="l">
              <a:buAutoNum type="arabicPeriod"/>
            </a:pPr>
            <a:r>
              <a:rPr lang="zh-TW" altLang="en-US" dirty="0" smtClean="0">
                <a:solidFill>
                  <a:schemeClr val="tx1"/>
                </a:solidFill>
              </a:rPr>
              <a:t>內</a:t>
            </a:r>
            <a:r>
              <a:rPr lang="zh-TW" altLang="en-US" dirty="0">
                <a:solidFill>
                  <a:schemeClr val="tx1"/>
                </a:solidFill>
              </a:rPr>
              <a:t>層銅箔厚與薄差距比較大時，重複性在</a:t>
            </a:r>
            <a:r>
              <a:rPr lang="en-US" dirty="0">
                <a:solidFill>
                  <a:schemeClr val="tx1"/>
                </a:solidFill>
              </a:rPr>
              <a:t>5</a:t>
            </a:r>
            <a:r>
              <a:rPr lang="en-US" altLang="zh-TW" dirty="0">
                <a:solidFill>
                  <a:schemeClr val="tx1"/>
                </a:solidFill>
              </a:rPr>
              <a:t>μ</a:t>
            </a:r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zh-TW" altLang="en-US" dirty="0" smtClean="0">
                <a:solidFill>
                  <a:schemeClr val="tx1"/>
                </a:solidFill>
              </a:rPr>
              <a:t>以下。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marL="514350" indent="-514350" algn="l">
              <a:buAutoNum type="arabicPeriod"/>
            </a:pPr>
            <a:r>
              <a:rPr lang="zh-TW" altLang="en-US" dirty="0" smtClean="0">
                <a:solidFill>
                  <a:schemeClr val="tx1"/>
                </a:solidFill>
              </a:rPr>
              <a:t>像素解析度：</a:t>
            </a:r>
            <a:r>
              <a:rPr lang="en-US" altLang="zh-TW" dirty="0" smtClean="0">
                <a:solidFill>
                  <a:schemeClr val="tx1"/>
                </a:solidFill>
              </a:rPr>
              <a:t>0.0147 mm/</a:t>
            </a:r>
            <a:r>
              <a:rPr lang="zh-TW" altLang="en-US" dirty="0" smtClean="0">
                <a:solidFill>
                  <a:schemeClr val="tx1"/>
                </a:solidFill>
              </a:rPr>
              <a:t>像素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marL="514350" indent="-514350" algn="l">
              <a:buAutoNum type="arabicPeriod"/>
            </a:pPr>
            <a:r>
              <a:rPr lang="zh-TW" altLang="en-US" dirty="0" smtClean="0">
                <a:solidFill>
                  <a:schemeClr val="tx1"/>
                </a:solidFill>
              </a:rPr>
              <a:t>影像雜訊多、灰階差異小。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pic>
        <p:nvPicPr>
          <p:cNvPr id="4" name="圖片 3" descr="1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2" y="4143380"/>
            <a:ext cx="3286148" cy="2464611"/>
          </a:xfrm>
          <a:prstGeom prst="rect">
            <a:avLst/>
          </a:prstGeom>
        </p:spPr>
      </p:pic>
      <p:pic>
        <p:nvPicPr>
          <p:cNvPr id="5" name="圖片 4" descr="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388" y="4143380"/>
            <a:ext cx="2200275" cy="2190750"/>
          </a:xfrm>
          <a:prstGeom prst="rect">
            <a:avLst/>
          </a:prstGeom>
        </p:spPr>
      </p:pic>
      <p:pic>
        <p:nvPicPr>
          <p:cNvPr id="6" name="圖片 5" descr="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0496" y="4143380"/>
            <a:ext cx="2314575" cy="2143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 descr="Temp2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876" y="285728"/>
            <a:ext cx="4000528" cy="3003981"/>
          </a:xfrm>
          <a:prstGeom prst="rect">
            <a:avLst/>
          </a:prstGeom>
        </p:spPr>
      </p:pic>
      <p:pic>
        <p:nvPicPr>
          <p:cNvPr id="9" name="圖片 8" descr="A_164900_2.bm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82" y="285728"/>
            <a:ext cx="4476760" cy="33575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14348" y="357166"/>
            <a:ext cx="7772400" cy="1857388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影像</a:t>
            </a:r>
            <a:r>
              <a:rPr lang="zh-TW" altLang="en-US" dirty="0"/>
              <a:t>清晰度與色彩飽和度與對比度及產品邊沿之顏色相近</a:t>
            </a:r>
          </a:p>
        </p:txBody>
      </p:sp>
      <p:pic>
        <p:nvPicPr>
          <p:cNvPr id="5" name="圖片 4" descr="15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" y="2428868"/>
            <a:ext cx="3649941" cy="2714644"/>
          </a:xfrm>
          <a:prstGeom prst="rect">
            <a:avLst/>
          </a:prstGeom>
        </p:spPr>
      </p:pic>
      <p:pic>
        <p:nvPicPr>
          <p:cNvPr id="9" name="圖片 8" descr="擷取_2019_08_16_10_53_15_91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1934" y="2357430"/>
            <a:ext cx="4714618" cy="35004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 descr="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428604"/>
            <a:ext cx="3905277" cy="2928958"/>
          </a:xfrm>
          <a:prstGeom prst="rect">
            <a:avLst/>
          </a:prstGeom>
        </p:spPr>
      </p:pic>
      <p:pic>
        <p:nvPicPr>
          <p:cNvPr id="7" name="圖片 6" descr="e3.BM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249" y="428605"/>
            <a:ext cx="3905276" cy="2928957"/>
          </a:xfrm>
          <a:prstGeom prst="rect">
            <a:avLst/>
          </a:prstGeom>
        </p:spPr>
      </p:pic>
      <p:pic>
        <p:nvPicPr>
          <p:cNvPr id="8" name="圖片 7" descr="ITO20X (2)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85720" y="3571876"/>
            <a:ext cx="4286280" cy="2411033"/>
          </a:xfrm>
          <a:prstGeom prst="rect">
            <a:avLst/>
          </a:prstGeom>
        </p:spPr>
      </p:pic>
      <p:pic>
        <p:nvPicPr>
          <p:cNvPr id="9" name="圖片 8" descr="test.bmp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7752" y="3571876"/>
            <a:ext cx="3238532" cy="24288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8596" y="357166"/>
            <a:ext cx="8286808" cy="6286544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1. Die </a:t>
            </a:r>
            <a:r>
              <a:rPr lang="en-US" dirty="0" smtClean="0">
                <a:solidFill>
                  <a:schemeClr val="tx1"/>
                </a:solidFill>
              </a:rPr>
              <a:t>bonding</a:t>
            </a:r>
            <a:r>
              <a:rPr lang="zh-TW" altLang="en-US" dirty="0">
                <a:solidFill>
                  <a:schemeClr val="tx1"/>
                </a:solidFill>
              </a:rPr>
              <a:t>及</a:t>
            </a:r>
            <a:r>
              <a:rPr lang="en-US" dirty="0">
                <a:solidFill>
                  <a:schemeClr val="tx1"/>
                </a:solidFill>
              </a:rPr>
              <a:t>wire </a:t>
            </a:r>
            <a:r>
              <a:rPr lang="en-US" dirty="0" smtClean="0">
                <a:solidFill>
                  <a:schemeClr val="tx1"/>
                </a:solidFill>
              </a:rPr>
              <a:t>bonding</a:t>
            </a:r>
            <a:r>
              <a:rPr lang="zh-TW" altLang="en-US" dirty="0" smtClean="0">
                <a:solidFill>
                  <a:schemeClr val="tx1"/>
                </a:solidFill>
              </a:rPr>
              <a:t> </a:t>
            </a:r>
            <a:r>
              <a:rPr lang="zh-TW" altLang="en-US" dirty="0" smtClean="0">
                <a:solidFill>
                  <a:schemeClr val="tx1"/>
                </a:solidFill>
              </a:rPr>
              <a:t>因</a:t>
            </a:r>
            <a:r>
              <a:rPr lang="zh-TW" altLang="en-US" dirty="0">
                <a:solidFill>
                  <a:schemeClr val="tx1"/>
                </a:solidFill>
              </a:rPr>
              <a:t>打線機設備本身精度之關系，從第一顆到最後一顆，位置都會有</a:t>
            </a:r>
            <a:r>
              <a:rPr lang="en-US" dirty="0">
                <a:solidFill>
                  <a:schemeClr val="tx1"/>
                </a:solidFill>
              </a:rPr>
              <a:t>15-30</a:t>
            </a:r>
            <a:r>
              <a:rPr lang="en-US" altLang="zh-TW" dirty="0">
                <a:solidFill>
                  <a:schemeClr val="tx1"/>
                </a:solidFill>
              </a:rPr>
              <a:t>μ</a:t>
            </a:r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zh-TW" altLang="en-US" dirty="0">
                <a:solidFill>
                  <a:schemeClr val="tx1"/>
                </a:solidFill>
              </a:rPr>
              <a:t>偏移，不同片的產品，相同一個量測位置也會有</a:t>
            </a:r>
            <a:r>
              <a:rPr lang="en-US" dirty="0">
                <a:solidFill>
                  <a:schemeClr val="tx1"/>
                </a:solidFill>
              </a:rPr>
              <a:t>15-30</a:t>
            </a:r>
            <a:r>
              <a:rPr lang="en-US" altLang="zh-TW" dirty="0">
                <a:solidFill>
                  <a:schemeClr val="tx1"/>
                </a:solidFill>
              </a:rPr>
              <a:t>μ</a:t>
            </a:r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zh-TW" altLang="en-US" dirty="0">
                <a:solidFill>
                  <a:schemeClr val="tx1"/>
                </a:solidFill>
              </a:rPr>
              <a:t>偏移，以及高度也會有</a:t>
            </a:r>
            <a:r>
              <a:rPr lang="zh-TW" altLang="en-US" dirty="0" smtClean="0">
                <a:solidFill>
                  <a:schemeClr val="tx1"/>
                </a:solidFill>
              </a:rPr>
              <a:t>落差。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l"/>
            <a:endParaRPr lang="en-US" altLang="zh-TW" dirty="0">
              <a:solidFill>
                <a:schemeClr val="tx1"/>
              </a:solidFill>
            </a:endParaRPr>
          </a:p>
          <a:p>
            <a:pPr algn="l"/>
            <a:r>
              <a:rPr lang="en-US" altLang="zh-TW" dirty="0" smtClean="0">
                <a:solidFill>
                  <a:schemeClr val="tx1"/>
                </a:solidFill>
              </a:rPr>
              <a:t>2. </a:t>
            </a:r>
            <a:r>
              <a:rPr lang="zh-TW" altLang="en-US" dirty="0" smtClean="0">
                <a:solidFill>
                  <a:schemeClr val="tx1"/>
                </a:solidFill>
              </a:rPr>
              <a:t>目前</a:t>
            </a:r>
            <a:r>
              <a:rPr lang="zh-TW" altLang="en-US" dirty="0">
                <a:solidFill>
                  <a:schemeClr val="tx1"/>
                </a:solidFill>
              </a:rPr>
              <a:t>在業界已經有做出，可以在影像有些模糊的狀況下，找到需要對焦的那顆產品，進行對焦</a:t>
            </a:r>
            <a:r>
              <a:rPr lang="zh-TW" altLang="en-US" dirty="0" smtClean="0">
                <a:solidFill>
                  <a:schemeClr val="tx1"/>
                </a:solidFill>
              </a:rPr>
              <a:t>。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l"/>
            <a:endParaRPr lang="en-US" altLang="zh-TW" dirty="0" smtClean="0">
              <a:solidFill>
                <a:schemeClr val="tx1"/>
              </a:solidFill>
            </a:endParaRPr>
          </a:p>
          <a:p>
            <a:pPr algn="l"/>
            <a:r>
              <a:rPr lang="en-US" altLang="zh-TW" dirty="0" smtClean="0">
                <a:solidFill>
                  <a:schemeClr val="tx1"/>
                </a:solidFill>
              </a:rPr>
              <a:t>3. </a:t>
            </a:r>
            <a:r>
              <a:rPr lang="zh-TW" altLang="en-US" dirty="0" smtClean="0">
                <a:solidFill>
                  <a:schemeClr val="tx1"/>
                </a:solidFill>
              </a:rPr>
              <a:t>有</a:t>
            </a:r>
            <a:r>
              <a:rPr lang="zh-TW" altLang="en-US" dirty="0">
                <a:solidFill>
                  <a:schemeClr val="tx1"/>
                </a:solidFill>
              </a:rPr>
              <a:t>可能需要做多層次的</a:t>
            </a:r>
            <a:r>
              <a:rPr lang="en-US" dirty="0">
                <a:solidFill>
                  <a:schemeClr val="tx1"/>
                </a:solidFill>
              </a:rPr>
              <a:t>pattern match </a:t>
            </a:r>
            <a:r>
              <a:rPr lang="zh-TW" altLang="en-US" dirty="0">
                <a:solidFill>
                  <a:schemeClr val="tx1"/>
                </a:solidFill>
              </a:rPr>
              <a:t>及模糊搜尋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其它待改善問題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小弧量測的重複性</a:t>
            </a:r>
            <a:endParaRPr lang="en-US" altLang="zh-TW" dirty="0" smtClean="0"/>
          </a:p>
          <a:p>
            <a:r>
              <a:rPr lang="zh-TW" altLang="en-US" dirty="0" smtClean="0"/>
              <a:t>表面</a:t>
            </a:r>
            <a:r>
              <a:rPr lang="zh-TW" altLang="en-US" dirty="0"/>
              <a:t>光，量測</a:t>
            </a:r>
            <a:r>
              <a:rPr lang="zh-TW" altLang="en-US"/>
              <a:t>不</a:t>
            </a:r>
            <a:r>
              <a:rPr lang="zh-TW" altLang="en-US" smtClean="0"/>
              <a:t>穩定或</a:t>
            </a:r>
            <a:r>
              <a:rPr lang="zh-TW" altLang="en-US" dirty="0"/>
              <a:t>抓錯的問題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225</Words>
  <Application>Microsoft Office PowerPoint</Application>
  <PresentationFormat>如螢幕大小 (4:3)</PresentationFormat>
  <Paragraphs>21</Paragraphs>
  <Slides>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Office 佈景主題</vt:lpstr>
      <vt:lpstr>高速對焦與對焦重複性</vt:lpstr>
      <vt:lpstr>X-ray 量測重複性</vt:lpstr>
      <vt:lpstr>PowerPoint 簡報</vt:lpstr>
      <vt:lpstr>影像清晰度與色彩飽和度與對比度及產品邊沿之顏色相近</vt:lpstr>
      <vt:lpstr>PowerPoint 簡報</vt:lpstr>
      <vt:lpstr>PowerPoint 簡報</vt:lpstr>
      <vt:lpstr>其它待改善問題</vt:lpstr>
    </vt:vector>
  </TitlesOfParts>
  <Company>888TIGER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高速對焦與對焦重複性</dc:title>
  <dc:creator>amide</dc:creator>
  <cp:lastModifiedBy>Windows 使用者</cp:lastModifiedBy>
  <cp:revision>8</cp:revision>
  <dcterms:created xsi:type="dcterms:W3CDTF">2019-09-06T03:20:45Z</dcterms:created>
  <dcterms:modified xsi:type="dcterms:W3CDTF">2019-09-06T08:10:57Z</dcterms:modified>
</cp:coreProperties>
</file>