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87" r:id="rId4"/>
    <p:sldMasterId id="2147483699" r:id="rId5"/>
    <p:sldMasterId id="2147483711" r:id="rId6"/>
  </p:sldMasterIdLst>
  <p:notesMasterIdLst>
    <p:notesMasterId r:id="rId3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4" r:id="rId16"/>
    <p:sldId id="269" r:id="rId17"/>
    <p:sldId id="266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3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4508F-1774-45FF-9599-5A587F7B512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F876C-AB5A-464E-9757-87385BAC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D8AD15-C623-46AC-BC4A-3AE539331B9D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40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7BA59A-1825-4815-92AC-C8BBC8A4459B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16E250-2C9B-4A10-A36B-5C16E86B639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90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4971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A30BC-65D3-4222-AD9D-1B197D279208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9DB826-34D7-4ACE-9944-02F8AEE5B9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10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0398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2C3246-88C5-44D4-A612-B5F4D7385645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6CF631-142B-408B-8D5C-7AED7D75B15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77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60888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C22653-83C6-4B81-9DEF-EBA8DC2E12D7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A8FE31-4861-439E-83EB-9CD2037CE124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97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26585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758D5-22B8-4AF7-8490-DD251B9F1461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0425E3-966D-4A71-BC6B-1DB31BDB406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17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6436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8350C6-A826-4DCA-95D3-8CF371AEF474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A778A-B418-4241-B092-1511FE7B874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3503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97EC71-7930-4B64-8AE7-AC372F176529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970DE-719F-4446-9D27-B18FD651C92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58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32063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BB90BE-94E7-4265-8A08-C90035900F23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486E58-7FCC-4148-9C0D-D1D73534E2F4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79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48576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CBB5B-9DF0-4668-B257-BE8EE5D13AC7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C084D9-3784-47BC-87A7-ADB3238E9936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99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0964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79A11B-7852-48A1-8FED-CB90FFA783CE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73DDEF-EB34-4E52-8CB5-4B3BAA39AB81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20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6614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ADA37-1B39-4463-9113-60D535B9CC49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642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DDC437-050D-4FC7-AF88-626074A7E7E0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4A100-5693-4267-B7AB-70EEF8B303E7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0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73331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C324EE-1E4B-407D-83F2-709A5FDDC1CB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64B11E-F4A1-4ACA-BC2E-3B5008E09686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54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95906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67749B-ECB9-4328-A6EA-6C4E6D8D942E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8B3C96-1E1A-491C-8EBE-3FC5FFAB505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74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30436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7D8DAA-0293-4B8A-9758-75E440A26FED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879F8F-526B-43B9-AF2B-43F6EFA380A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81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80420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EAEBA2-17EB-4FBF-8976-970F67DB403C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October 2019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8D8DF-0C88-4667-97C6-50D025321A7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02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7698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3FD7A7-6EF1-42E1-A8AC-593C6B7C663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0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95AA50-935B-42C9-BB9C-0F152C02B2CD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45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8F328-7168-492A-9B40-D50484973F22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8167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B22D5F-1530-4281-84BD-E6FEB19140D8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How to represent -8000 in two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complement</a:t>
            </a:r>
          </a:p>
          <a:p>
            <a:pPr eaLnBrk="1" hangingPunct="1"/>
            <a:r>
              <a:rPr lang="en-US" altLang="zh-TW" smtClean="0"/>
              <a:t>1000,0000,0000,0000</a:t>
            </a:r>
          </a:p>
          <a:p>
            <a:pPr eaLnBrk="1" hangingPunct="1"/>
            <a:r>
              <a:rPr lang="en-US" altLang="zh-TW" smtClean="0"/>
              <a:t>0111,1111,1111,1111 + 1 = 8000,0000,0000,0000</a:t>
            </a:r>
          </a:p>
        </p:txBody>
      </p:sp>
    </p:spTree>
    <p:extLst>
      <p:ext uri="{BB962C8B-B14F-4D97-AF65-F5344CB8AC3E}">
        <p14:creationId xmlns:p14="http://schemas.microsoft.com/office/powerpoint/2010/main" val="374326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A365DE-99BD-49F0-9DC5-448F09A7FB21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27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1AF97F-78A6-49C1-A7EE-75B0BA27A518}" type="datetime3">
              <a:rPr lang="en-US" altLang="en-US" smtClean="0">
                <a:latin typeface="Times New Roman" panose="02020603050405020304" pitchFamily="18" charset="0"/>
              </a:rPr>
              <a:pPr/>
              <a:t>9 October 2019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76A082-0FE2-4E4D-88B9-57849F2CE64A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524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BC3818-7003-4AF0-9A3C-336BA2078556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TW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812800" y="35814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TW"/>
              <a:t>按一下以編輯母片標題樣式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 altLang="zh-TW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79FC1D-2E28-4553-837B-501B08FD830D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8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E95D8-E8C5-4FAF-8523-E445BD62860B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6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163793-6CB1-48CB-AC05-8588EFE89DC6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D4F36-9F89-40FB-AC25-5CA455D8B88B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5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ABFCA0-6340-4E18-9318-1D85D69FB3DF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3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D4A592-EA3E-4F8E-BB68-14BBC07E9FFD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83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5B4660-6012-41D3-ABB5-35E3D62D40FE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2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15625-4BA2-4021-9B35-16F18E9697C0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4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C9C15-2EAF-4DED-8784-90B28E8E3B4E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44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8D0963-35F8-4101-99A8-3CE2422FB746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08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654F3E-86B6-43BA-B47B-96B6D4B04BDE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07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D05563-071C-4554-8442-F8AB5C0FA52F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61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D05A4-86D3-423B-A53C-1BCD325A8F3F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82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88914"/>
            <a:ext cx="109728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420F83-9230-4354-B7C0-3456023351D1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75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9001" y="1125538"/>
            <a:ext cx="38100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41601" y="1987550"/>
            <a:ext cx="48684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51618" y="2708276"/>
            <a:ext cx="9840383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12192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59001" y="549276"/>
            <a:ext cx="3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61938"/>
            <a:ext cx="15409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2366433" y="104776"/>
            <a:ext cx="6084936" cy="868423"/>
            <a:chOff x="1774113" y="104757"/>
            <a:chExt cx="4563738" cy="86860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4563738" cy="55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sm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Computer Organization and Design</a:t>
              </a:r>
              <a:endPara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2968625" cy="40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Hardware/Software Interface</a:t>
              </a:r>
              <a:endPara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10665885" y="82550"/>
            <a:ext cx="1248833" cy="935038"/>
            <a:chOff x="7999413" y="82550"/>
            <a:chExt cx="936625" cy="935038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99413" y="82550"/>
              <a:ext cx="936625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-1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itchFamily="34" charset="0"/>
                  <a:ea typeface="+mn-ea"/>
                  <a:cs typeface="+mn-cs"/>
                </a:rPr>
                <a:t>RISC-V</a:t>
              </a:r>
              <a:endParaRPr kumimoji="0" lang="en-GB" sz="1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107363" y="482600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Edition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13101" y="1844675"/>
            <a:ext cx="7776633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13101" y="2924175"/>
            <a:ext cx="7776633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5921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F2777E2-F40E-4D4A-BF3E-502E5245738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75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C2B97F74-CBF7-40A5-BB23-9CD164B44BA9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61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34B4789-26C5-4173-9308-BC1460289BBF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57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AFABE89-C76E-496E-AEB9-A27FA8FE9B2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65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F9D78723-FD83-44B9-A0FD-39E4977C93F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89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E2FCA64-9DC4-444A-81C3-6E6E8423029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39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96BC702-0722-4B2B-8A21-BFDB0E4BA99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D266B25-6236-4DB3-AF8F-694C717133F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05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F770EE2-D2AB-4D56-A138-115E2136871A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85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1538883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58EA119-B0E5-4765-894F-8394C579920E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146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9001" y="1125538"/>
            <a:ext cx="38100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41601" y="1987550"/>
            <a:ext cx="48684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51618" y="2708276"/>
            <a:ext cx="9840383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12192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59001" y="549276"/>
            <a:ext cx="3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61938"/>
            <a:ext cx="15409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2366433" y="104776"/>
            <a:ext cx="6084936" cy="868423"/>
            <a:chOff x="1774113" y="104757"/>
            <a:chExt cx="4563738" cy="86860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4563738" cy="55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sm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Computer Organization and Design</a:t>
              </a:r>
              <a:endPara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2968625" cy="40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Hardware/Software Interface</a:t>
              </a:r>
              <a:endPara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10665885" y="82550"/>
            <a:ext cx="1248833" cy="935038"/>
            <a:chOff x="7999413" y="82550"/>
            <a:chExt cx="936625" cy="935038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99413" y="82550"/>
              <a:ext cx="936625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-1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itchFamily="34" charset="0"/>
                  <a:ea typeface="+mn-ea"/>
                  <a:cs typeface="+mn-cs"/>
                </a:rPr>
                <a:t>RISC-V</a:t>
              </a:r>
              <a:endParaRPr kumimoji="0" lang="en-GB" sz="1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107363" y="482600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Edition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13101" y="1844675"/>
            <a:ext cx="7776633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13101" y="2924175"/>
            <a:ext cx="7776633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550127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F2777E2-F40E-4D4A-BF3E-502E5245738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8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C2B97F74-CBF7-40A5-BB23-9CD164B44BA9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1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1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34B4789-26C5-4173-9308-BC1460289BBF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AFABE89-C76E-496E-AEB9-A27FA8FE9B2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74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F9D78723-FD83-44B9-A0FD-39E4977C93F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942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E2FCA64-9DC4-444A-81C3-6E6E8423029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63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96BC702-0722-4B2B-8A21-BFDB0E4BA99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715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D266B25-6236-4DB3-AF8F-694C717133F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809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F770EE2-D2AB-4D56-A138-115E2136871A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1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1538883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58EA119-B0E5-4765-894F-8394C579920E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74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9001" y="1125538"/>
            <a:ext cx="38100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41601" y="1987550"/>
            <a:ext cx="48684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51618" y="2708276"/>
            <a:ext cx="9840383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12192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59001" y="549276"/>
            <a:ext cx="3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61938"/>
            <a:ext cx="15409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2366433" y="104776"/>
            <a:ext cx="6084936" cy="868423"/>
            <a:chOff x="1774113" y="104757"/>
            <a:chExt cx="4563738" cy="86860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4563738" cy="55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sm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Computer Organization and Design</a:t>
              </a:r>
              <a:endPara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2968625" cy="40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Hardware/Software Interface</a:t>
              </a:r>
              <a:endPara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10665885" y="82550"/>
            <a:ext cx="1248833" cy="935038"/>
            <a:chOff x="7999413" y="82550"/>
            <a:chExt cx="936625" cy="935038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99413" y="82550"/>
              <a:ext cx="936625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-1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itchFamily="34" charset="0"/>
                  <a:ea typeface="+mn-ea"/>
                  <a:cs typeface="+mn-cs"/>
                </a:rPr>
                <a:t>RISC-V</a:t>
              </a:r>
              <a:endParaRPr kumimoji="0" lang="en-GB" sz="1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107363" y="482600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Edition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13101" y="1844675"/>
            <a:ext cx="7776633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13101" y="2924175"/>
            <a:ext cx="7776633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724934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F2777E2-F40E-4D4A-BF3E-502E5245738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56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C2B97F74-CBF7-40A5-BB23-9CD164B44BA9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34B4789-26C5-4173-9308-BC1460289BBF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6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AFABE89-C76E-496E-AEB9-A27FA8FE9B2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00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F9D78723-FD83-44B9-A0FD-39E4977C93F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44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E2FCA64-9DC4-444A-81C3-6E6E8423029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577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96BC702-0722-4B2B-8A21-BFDB0E4BA99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444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D266B25-6236-4DB3-AF8F-694C717133F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585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F770EE2-D2AB-4D56-A138-115E2136871A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957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1538883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58EA119-B0E5-4765-894F-8394C579920E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348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9001" y="1125538"/>
            <a:ext cx="38100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41601" y="1987550"/>
            <a:ext cx="48684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51618" y="2708276"/>
            <a:ext cx="9840383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12192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59001" y="549276"/>
            <a:ext cx="3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61938"/>
            <a:ext cx="15409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2366433" y="104776"/>
            <a:ext cx="6084936" cy="868423"/>
            <a:chOff x="1774113" y="104757"/>
            <a:chExt cx="4563738" cy="86860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4563738" cy="55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1" i="0" u="none" strike="noStrike" kern="1200" cap="sm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itchFamily="34" charset="0"/>
                  <a:ea typeface="+mn-ea"/>
                  <a:cs typeface="+mn-cs"/>
                </a:rPr>
                <a:t>Computer Organization and Design</a:t>
              </a:r>
              <a:endPara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2968625" cy="40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Hardware/Software Interface</a:t>
              </a:r>
              <a:endPara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10665885" y="82550"/>
            <a:ext cx="1248833" cy="935038"/>
            <a:chOff x="7999413" y="82550"/>
            <a:chExt cx="936625" cy="935038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99413" y="82550"/>
              <a:ext cx="936625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-1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itchFamily="34" charset="0"/>
                  <a:ea typeface="+mn-ea"/>
                  <a:cs typeface="+mn-cs"/>
                </a:rPr>
                <a:t>RISC-V</a:t>
              </a:r>
              <a:endParaRPr kumimoji="0" lang="en-GB" sz="1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107363" y="482600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Edition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13101" y="1844675"/>
            <a:ext cx="7776633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13101" y="2924175"/>
            <a:ext cx="7776633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643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99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F2777E2-F40E-4D4A-BF3E-502E5245738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785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C2B97F74-CBF7-40A5-BB23-9CD164B44BA9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8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234B4789-26C5-4173-9308-BC1460289BBF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991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AFABE89-C76E-496E-AEB9-A27FA8FE9B2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48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F9D78723-FD83-44B9-A0FD-39E4977C93F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935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E2FCA64-9DC4-444A-81C3-6E6E8423029D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408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B96BC702-0722-4B2B-8A21-BFDB0E4BA997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377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5D266B25-6236-4DB3-AF8F-694C717133FC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669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F770EE2-D2AB-4D56-A138-115E2136871A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043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1538883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758EA119-B0E5-4765-894F-8394C579920E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3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CC87-B410-464C-A2F8-5F01E39D259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05C9-54D0-4E5B-BD9E-502EB668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</a:t>
            </a:r>
          </a:p>
          <a:p>
            <a:pPr lvl="1"/>
            <a:r>
              <a:rPr lang="en-US" altLang="zh-TW" smtClean="0"/>
              <a:t>第二層</a:t>
            </a:r>
          </a:p>
          <a:p>
            <a:pPr lvl="2"/>
            <a:r>
              <a:rPr lang="en-US" altLang="zh-TW" smtClean="0"/>
              <a:t>第三層</a:t>
            </a:r>
          </a:p>
          <a:p>
            <a:pPr lvl="3"/>
            <a:r>
              <a:rPr lang="en-US" altLang="zh-TW" smtClean="0"/>
              <a:t>第四層</a:t>
            </a:r>
          </a:p>
          <a:p>
            <a:pPr lvl="4"/>
            <a:r>
              <a:rPr lang="en-US" altLang="zh-TW" smtClean="0"/>
              <a:t>第五層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j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j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Garamond" panose="020204040303010108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5C3172-DCA0-4383-BFB2-5B6C132634C3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2" name="Line 9"/>
          <p:cNvSpPr>
            <a:spLocks noChangeShapeType="1"/>
          </p:cNvSpPr>
          <p:nvPr userDrawn="1"/>
        </p:nvSpPr>
        <p:spPr bwMode="auto">
          <a:xfrm>
            <a:off x="508000" y="12192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1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4417" y="260350"/>
            <a:ext cx="4868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6050"/>
            <a:ext cx="110130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125538"/>
            <a:ext cx="110278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19E7047E-A772-409F-921E-091D9D653894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34434" y="981075"/>
            <a:ext cx="11425767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2159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9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4417" y="260350"/>
            <a:ext cx="4868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6050"/>
            <a:ext cx="110130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125538"/>
            <a:ext cx="110278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19E7047E-A772-409F-921E-091D9D653894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34434" y="981075"/>
            <a:ext cx="11425767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2159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4417" y="260350"/>
            <a:ext cx="4868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6050"/>
            <a:ext cx="110130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125538"/>
            <a:ext cx="110278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19E7047E-A772-409F-921E-091D9D653894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34434" y="981075"/>
            <a:ext cx="11425767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2159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74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4417" y="260350"/>
            <a:ext cx="4868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6050"/>
            <a:ext cx="110130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125538"/>
            <a:ext cx="110278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mtClean="0">
                <a:solidFill>
                  <a:srgbClr val="000000"/>
                </a:solidFill>
              </a:rPr>
              <a:t>Chapter 2 — Instructions: Language of the Computer — </a:t>
            </a:r>
            <a:fld id="{19E7047E-A772-409F-921E-091D9D653894}" type="slidenum">
              <a:rPr lang="en-AU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34434" y="981075"/>
            <a:ext cx="11425767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2159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Linker &amp; Loader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15A9925-9D7D-4876-AA67-D98AC66009FB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Dynamically Linked Libraries (DLL) 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7993"/>
            <a:ext cx="10869227" cy="4813300"/>
          </a:xfrm>
        </p:spPr>
        <p:txBody>
          <a:bodyPr/>
          <a:lstStyle/>
          <a:p>
            <a:pPr eaLnBrk="1" hangingPunct="1"/>
            <a:r>
              <a:rPr lang="en-US" altLang="zh-TW" sz="2900" dirty="0"/>
              <a:t>Disadvantages with traditional statically linked library</a:t>
            </a:r>
          </a:p>
          <a:p>
            <a:pPr marL="742950" lvl="1" indent="-285750" eaLnBrk="1" hangingPunct="1"/>
            <a:r>
              <a:rPr lang="en-US" altLang="zh-TW" sz="2500" dirty="0"/>
              <a:t>Library updates</a:t>
            </a:r>
          </a:p>
          <a:p>
            <a:pPr marL="742950" lvl="1" indent="-285750" eaLnBrk="1" hangingPunct="1"/>
            <a:r>
              <a:rPr lang="en-US" altLang="zh-TW" sz="2500" dirty="0"/>
              <a:t>Loading the whole library even if all of the library is not used </a:t>
            </a:r>
          </a:p>
          <a:p>
            <a:pPr eaLnBrk="1" hangingPunct="1"/>
            <a:r>
              <a:rPr lang="en-US" altLang="zh-TW" sz="2900" dirty="0"/>
              <a:t>Dynamically linked library</a:t>
            </a:r>
          </a:p>
          <a:p>
            <a:pPr marL="742950" lvl="1" indent="-285750" eaLnBrk="1" hangingPunct="1"/>
            <a:r>
              <a:rPr lang="en-US" altLang="zh-TW" sz="2500" dirty="0"/>
              <a:t>The libraries are not linked and loaded until the program is run. </a:t>
            </a:r>
          </a:p>
          <a:p>
            <a:pPr marL="742950" lvl="1" indent="-285750" eaLnBrk="1" hangingPunct="1"/>
            <a:r>
              <a:rPr lang="en-US" altLang="zh-TW" sz="2500" dirty="0"/>
              <a:t>Lazy procedure linkage</a:t>
            </a:r>
          </a:p>
          <a:p>
            <a:pPr marL="1143000" lvl="2" indent="-228600" eaLnBrk="1" hangingPunct="1"/>
            <a:r>
              <a:rPr lang="en-US" altLang="zh-TW" sz="2100" dirty="0"/>
              <a:t>Each routine is linked only after it is called. </a:t>
            </a:r>
          </a:p>
          <a:p>
            <a:pPr marL="742950" lvl="1" indent="-285750" eaLnBrk="1" hangingPunct="1"/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764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5396D704-F059-4E7C-8340-B679DC37AD4E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Lazy Linkage</a:t>
            </a:r>
            <a:endParaRPr lang="en-AU" altLang="en-US" smtClean="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693800" y="2514894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Indirection table</a:t>
            </a:r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93800" y="3322931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Stub: Loads routine ID,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Jump to linker/loader</a:t>
            </a:r>
            <a:endParaRPr lang="en-AU" altLang="en-US" sz="1800" dirty="0">
              <a:solidFill>
                <a:srgbClr val="000000"/>
              </a:solidFill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93800" y="4388144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Linker/loader code</a:t>
            </a:r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93800" y="5251744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Dynamically</a:t>
            </a:r>
            <a:br>
              <a:rPr lang="en-US" altLang="en-US" sz="1800">
                <a:solidFill>
                  <a:srgbClr val="000000"/>
                </a:solidFill>
              </a:rPr>
            </a:br>
            <a:r>
              <a:rPr lang="en-US" altLang="en-US" sz="1800">
                <a:solidFill>
                  <a:srgbClr val="000000"/>
                </a:solidFill>
              </a:rPr>
              <a:t>mapped code</a:t>
            </a:r>
            <a:endParaRPr lang="en-AU" altLang="en-US" sz="1800">
              <a:solidFill>
                <a:srgbClr val="000000"/>
              </a:solidFill>
            </a:endParaRPr>
          </a:p>
        </p:txBody>
      </p:sp>
      <p:pic>
        <p:nvPicPr>
          <p:cNvPr id="12800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34" y="1215732"/>
            <a:ext cx="40132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3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8806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8F57A19-49F0-4C97-BBAE-EAF17C7F2130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8069" name="文字方塊 5"/>
          <p:cNvSpPr txBox="1">
            <a:spLocks noChangeArrowheads="1"/>
          </p:cNvSpPr>
          <p:nvPr/>
        </p:nvSpPr>
        <p:spPr bwMode="auto">
          <a:xfrm>
            <a:off x="5851525" y="1412875"/>
            <a:ext cx="1684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Text</a:t>
            </a:r>
            <a:endParaRPr lang="en-US" altLang="zh-TW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 err="1">
                <a:solidFill>
                  <a:srgbClr val="000000"/>
                </a:solidFill>
              </a:rPr>
              <a:t>jal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 err="1">
                <a:solidFill>
                  <a:srgbClr val="000000"/>
                </a:solidFill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</a:rPr>
              <a:t> 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{ </a:t>
            </a:r>
            <a:r>
              <a:rPr lang="en-US" altLang="zh-TW" sz="1200" dirty="0" err="1" smtClean="0">
                <a:solidFill>
                  <a:srgbClr val="000000"/>
                </a:solidFill>
              </a:rPr>
              <a:t>lD</a:t>
            </a:r>
            <a:r>
              <a:rPr lang="en-US" altLang="zh-TW" sz="1200" dirty="0" smtClean="0">
                <a:solidFill>
                  <a:srgbClr val="000000"/>
                </a:solidFill>
              </a:rPr>
              <a:t>     x5,  </a:t>
            </a:r>
            <a:r>
              <a:rPr lang="en-US" altLang="zh-TW" sz="1200" dirty="0" err="1">
                <a:solidFill>
                  <a:srgbClr val="000000"/>
                </a:solidFill>
              </a:rPr>
              <a:t>printf_addr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  </a:t>
            </a:r>
            <a:r>
              <a:rPr lang="en-US" altLang="zh-TW" sz="1200" dirty="0" smtClean="0">
                <a:solidFill>
                  <a:srgbClr val="000000"/>
                </a:solidFill>
              </a:rPr>
              <a:t>JALR  x0, 0(x5)}</a:t>
            </a:r>
            <a:endParaRPr lang="en-US" altLang="zh-TW" sz="1200" dirty="0">
              <a:solidFill>
                <a:srgbClr val="000000"/>
              </a:solidFill>
            </a:endParaRPr>
          </a:p>
        </p:txBody>
      </p:sp>
      <p:sp>
        <p:nvSpPr>
          <p:cNvPr id="88070" name="文字方塊 6"/>
          <p:cNvSpPr txBox="1">
            <a:spLocks noChangeArrowheads="1"/>
          </p:cNvSpPr>
          <p:nvPr/>
        </p:nvSpPr>
        <p:spPr bwMode="auto">
          <a:xfrm>
            <a:off x="5880101" y="2452688"/>
            <a:ext cx="1655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>
                <a:solidFill>
                  <a:srgbClr val="FF0000"/>
                </a:solidFill>
              </a:rPr>
              <a:t>Data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>
                <a:solidFill>
                  <a:srgbClr val="000000"/>
                </a:solidFill>
              </a:rPr>
              <a:t> printf_addr .word L1</a:t>
            </a:r>
          </a:p>
        </p:txBody>
      </p:sp>
      <p:sp>
        <p:nvSpPr>
          <p:cNvPr id="88071" name="文字方塊 7"/>
          <p:cNvSpPr txBox="1">
            <a:spLocks noChangeArrowheads="1"/>
          </p:cNvSpPr>
          <p:nvPr/>
        </p:nvSpPr>
        <p:spPr bwMode="auto">
          <a:xfrm>
            <a:off x="5902325" y="2997201"/>
            <a:ext cx="139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Text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L1:  L</a:t>
            </a:r>
            <a:r>
              <a:rPr lang="en-US" altLang="zh-TW" sz="1200" dirty="0" smtClean="0">
                <a:solidFill>
                  <a:srgbClr val="000000"/>
                </a:solidFill>
              </a:rPr>
              <a:t>A  ID</a:t>
            </a:r>
            <a:endParaRPr lang="en-US" altLang="zh-TW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       </a:t>
            </a:r>
            <a:r>
              <a:rPr lang="en-US" altLang="zh-TW" sz="1200" dirty="0" smtClean="0">
                <a:solidFill>
                  <a:srgbClr val="000000"/>
                </a:solidFill>
              </a:rPr>
              <a:t>JAL x1, DLL</a:t>
            </a:r>
            <a:r>
              <a:rPr lang="en-US" altLang="zh-TW" sz="1200" dirty="0">
                <a:solidFill>
                  <a:srgbClr val="000000"/>
                </a:solidFill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200" dirty="0">
              <a:solidFill>
                <a:srgbClr val="000000"/>
              </a:solidFill>
            </a:endParaRPr>
          </a:p>
        </p:txBody>
      </p:sp>
      <p:sp>
        <p:nvSpPr>
          <p:cNvPr id="88072" name="文字方塊 8"/>
          <p:cNvSpPr txBox="1">
            <a:spLocks noChangeArrowheads="1"/>
          </p:cNvSpPr>
          <p:nvPr/>
        </p:nvSpPr>
        <p:spPr bwMode="auto">
          <a:xfrm>
            <a:off x="5894388" y="4581525"/>
            <a:ext cx="139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Text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 err="1">
                <a:solidFill>
                  <a:srgbClr val="000000"/>
                </a:solidFill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:::::::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 dirty="0" smtClean="0">
                <a:solidFill>
                  <a:srgbClr val="000000"/>
                </a:solidFill>
              </a:rPr>
              <a:t>JALR x0, 0(x1)</a:t>
            </a:r>
            <a:endParaRPr lang="en-US" altLang="zh-TW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200" dirty="0">
              <a:solidFill>
                <a:srgbClr val="000000"/>
              </a:solidFill>
            </a:endParaRPr>
          </a:p>
        </p:txBody>
      </p:sp>
      <p:cxnSp>
        <p:nvCxnSpPr>
          <p:cNvPr id="88073" name="直線單箭頭接點 10"/>
          <p:cNvCxnSpPr>
            <a:cxnSpLocks noChangeShapeType="1"/>
          </p:cNvCxnSpPr>
          <p:nvPr/>
        </p:nvCxnSpPr>
        <p:spPr bwMode="auto">
          <a:xfrm>
            <a:off x="6743701" y="4868863"/>
            <a:ext cx="936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74" name="文字方塊 11"/>
          <p:cNvSpPr txBox="1">
            <a:spLocks noChangeArrowheads="1"/>
          </p:cNvSpPr>
          <p:nvPr/>
        </p:nvSpPr>
        <p:spPr bwMode="auto">
          <a:xfrm>
            <a:off x="7739064" y="4597400"/>
            <a:ext cx="2928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>
                <a:solidFill>
                  <a:srgbClr val="000000"/>
                </a:solidFill>
              </a:rPr>
              <a:t>Assume this is loaded into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>
                <a:solidFill>
                  <a:srgbClr val="000000"/>
                </a:solidFill>
              </a:rPr>
              <a:t>0x400000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>
                <a:solidFill>
                  <a:srgbClr val="000000"/>
                </a:solidFill>
              </a:rPr>
              <a:t> </a:t>
            </a: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88075" name="文字方塊 12"/>
          <p:cNvSpPr txBox="1">
            <a:spLocks noChangeArrowheads="1"/>
          </p:cNvSpPr>
          <p:nvPr/>
        </p:nvSpPr>
        <p:spPr bwMode="auto">
          <a:xfrm>
            <a:off x="8328026" y="2605088"/>
            <a:ext cx="1871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>
                <a:solidFill>
                  <a:srgbClr val="FF0000"/>
                </a:solidFill>
              </a:rPr>
              <a:t>Data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200">
                <a:solidFill>
                  <a:srgbClr val="000000"/>
                </a:solidFill>
              </a:rPr>
              <a:t> printf_addr 0x400000</a:t>
            </a:r>
          </a:p>
        </p:txBody>
      </p:sp>
      <p:cxnSp>
        <p:nvCxnSpPr>
          <p:cNvPr id="88076" name="直線單箭頭接點 14"/>
          <p:cNvCxnSpPr>
            <a:cxnSpLocks noChangeShapeType="1"/>
          </p:cNvCxnSpPr>
          <p:nvPr/>
        </p:nvCxnSpPr>
        <p:spPr bwMode="auto">
          <a:xfrm>
            <a:off x="7535864" y="2836863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9" y="1297783"/>
            <a:ext cx="40132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5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1995488"/>
            <a:ext cx="60452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E43D8A2C-B472-4C3C-92F8-F87A2325AC2B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Starting Java Applications</a:t>
            </a:r>
            <a:endParaRPr lang="en-AU" altLang="en-US" smtClean="0"/>
          </a:p>
        </p:txBody>
      </p:sp>
      <p:sp>
        <p:nvSpPr>
          <p:cNvPr id="130053" name="AutoShape 4"/>
          <p:cNvSpPr>
            <a:spLocks/>
          </p:cNvSpPr>
          <p:nvPr/>
        </p:nvSpPr>
        <p:spPr bwMode="auto">
          <a:xfrm>
            <a:off x="7527926" y="1844676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Simple portable instruction set for the JVM</a:t>
            </a:r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130054" name="AutoShape 5"/>
          <p:cNvSpPr>
            <a:spLocks/>
          </p:cNvSpPr>
          <p:nvPr/>
        </p:nvSpPr>
        <p:spPr bwMode="auto">
          <a:xfrm>
            <a:off x="8680451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Interprets bytecodes</a:t>
            </a:r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130055" name="AutoShape 6"/>
          <p:cNvSpPr>
            <a:spLocks/>
          </p:cNvSpPr>
          <p:nvPr/>
        </p:nvSpPr>
        <p:spPr bwMode="auto">
          <a:xfrm>
            <a:off x="1703389" y="4005264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Compiles bytecodes of “hot” methods into native code for host machine</a:t>
            </a:r>
            <a:endParaRPr lang="en-AU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MIPS Instructions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MIPS: commercial predecessor to RISC-V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Similar basic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32-bit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 general purpose registers, register 0 is always 0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 floating-point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Memory accessed only by load/store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Consistent use of addressing modes for all data sizes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mtClean="0"/>
              <a:t>Different conditional branches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mtClean="0"/>
              <a:t>For &lt;, &lt;=, &gt;, &gt;=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mtClean="0"/>
              <a:t>RISC-V: blt, bge, bltu, bgeu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mtClean="0"/>
              <a:t>MIPS: slt, sltu (set less than, result is 0 or 1)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mtClean="0"/>
              <a:t>Then use beq, bne to complete the branch</a:t>
            </a:r>
          </a:p>
          <a:p>
            <a:pPr lvl="1" eaLnBrk="1" hangingPunct="1">
              <a:lnSpc>
                <a:spcPct val="80000"/>
              </a:lnSpc>
            </a:pPr>
            <a:endParaRPr lang="en-AU" altLang="en-US" smtClean="0"/>
          </a:p>
          <a:p>
            <a:pPr lvl="1" eaLnBrk="1" hangingPunct="1">
              <a:lnSpc>
                <a:spcPct val="80000"/>
              </a:lnSpc>
            </a:pPr>
            <a:endParaRPr lang="en-AU" altLang="en-US" sz="2400"/>
          </a:p>
        </p:txBody>
      </p:sp>
      <p:sp>
        <p:nvSpPr>
          <p:cNvPr id="156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8FB1A8E0-940A-4919-8E22-53C712810E4A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56677" name="Text Box 4"/>
          <p:cNvSpPr txBox="1">
            <a:spLocks noChangeArrowheads="1"/>
          </p:cNvSpPr>
          <p:nvPr/>
        </p:nvSpPr>
        <p:spPr bwMode="auto">
          <a:xfrm rot="5400000">
            <a:off x="8598694" y="1659731"/>
            <a:ext cx="37719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CEAAC"/>
                </a:solidFill>
              </a:rPr>
              <a:t>§2.16 Real Stuff: MIPS Instructions</a:t>
            </a:r>
          </a:p>
        </p:txBody>
      </p:sp>
    </p:spTree>
    <p:extLst>
      <p:ext uri="{BB962C8B-B14F-4D97-AF65-F5344CB8AC3E}">
        <p14:creationId xmlns:p14="http://schemas.microsoft.com/office/powerpoint/2010/main" val="415792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A4039FB6-7A4C-4D64-B6EC-4E680D9D1557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Instruction Encoding</a:t>
            </a:r>
          </a:p>
        </p:txBody>
      </p:sp>
      <p:pic>
        <p:nvPicPr>
          <p:cNvPr id="1587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365251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5003D8D3-9EC1-4CB6-8138-53487465FDD7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Intel x86 ISA</a:t>
            </a:r>
            <a:endParaRPr lang="en-AU" altLang="en-US" smtClean="0"/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Evolution with backward compatibility</a:t>
            </a:r>
          </a:p>
          <a:p>
            <a:pPr lvl="1" eaLnBrk="1" hangingPunct="1"/>
            <a:r>
              <a:rPr lang="en-US" altLang="en-US" sz="2400"/>
              <a:t>8080 (1974): 8-bit microprocessor</a:t>
            </a:r>
          </a:p>
          <a:p>
            <a:pPr lvl="2" eaLnBrk="1" hangingPunct="1"/>
            <a:r>
              <a:rPr lang="en-US" altLang="en-US" sz="2000"/>
              <a:t>Accumulator, plus 3 index-register pairs</a:t>
            </a:r>
          </a:p>
          <a:p>
            <a:pPr lvl="1" eaLnBrk="1" hangingPunct="1"/>
            <a:r>
              <a:rPr lang="en-US" altLang="en-US" sz="2400"/>
              <a:t>8086 (1978): 16-bit extension to 8080</a:t>
            </a:r>
          </a:p>
          <a:p>
            <a:pPr lvl="2" eaLnBrk="1" hangingPunct="1"/>
            <a:r>
              <a:rPr lang="en-US" altLang="en-US" sz="2000"/>
              <a:t>Complex instruction set (CISC)</a:t>
            </a:r>
          </a:p>
          <a:p>
            <a:pPr lvl="1" eaLnBrk="1" hangingPunct="1"/>
            <a:r>
              <a:rPr lang="en-US" altLang="en-US" sz="2400"/>
              <a:t>8087 (1980): floating-point coprocessor</a:t>
            </a:r>
          </a:p>
          <a:p>
            <a:pPr lvl="2" eaLnBrk="1" hangingPunct="1"/>
            <a:r>
              <a:rPr lang="en-US" altLang="en-US" sz="2000"/>
              <a:t>Adds FP instructions and register stack</a:t>
            </a:r>
          </a:p>
          <a:p>
            <a:pPr lvl="1" eaLnBrk="1" hangingPunct="1"/>
            <a:r>
              <a:rPr lang="en-US" altLang="en-US" sz="2400"/>
              <a:t>80286 (1982): 24-bit addresses, MMU</a:t>
            </a:r>
          </a:p>
          <a:p>
            <a:pPr lvl="2" eaLnBrk="1" hangingPunct="1"/>
            <a:r>
              <a:rPr lang="en-US" altLang="en-US" sz="2000"/>
              <a:t>Segmented memory mapping and protection</a:t>
            </a:r>
          </a:p>
          <a:p>
            <a:pPr lvl="1" eaLnBrk="1" hangingPunct="1"/>
            <a:r>
              <a:rPr lang="en-US" altLang="en-US" sz="2400"/>
              <a:t>80386 (1985): 32-bit extension (now IA-32)</a:t>
            </a:r>
          </a:p>
          <a:p>
            <a:pPr lvl="2" eaLnBrk="1" hangingPunct="1"/>
            <a:r>
              <a:rPr lang="en-US" altLang="en-US" sz="2000"/>
              <a:t>Additional addressing modes and operations</a:t>
            </a:r>
          </a:p>
          <a:p>
            <a:pPr lvl="2" eaLnBrk="1" hangingPunct="1"/>
            <a:r>
              <a:rPr lang="en-US" altLang="en-US" sz="2000"/>
              <a:t>Paged memory mapping as well as segments</a:t>
            </a:r>
            <a:endParaRPr lang="en-AU" altLang="en-US" sz="2000"/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 rot="5400000">
            <a:off x="8709819" y="1591469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CEAAC"/>
                </a:solidFill>
              </a:rPr>
              <a:t>§2.17 Real Stuff: x86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275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89BABE34-4966-4781-905E-C8B34F90B7B4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Intel x86 ISA</a:t>
            </a:r>
            <a:endParaRPr lang="en-AU" altLang="en-US" smtClean="0"/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Further evolution…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i486 (1989): pipelined, on-chip caches and FPU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Compatible competitors: AMD, Cyrix,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Pentium (1993): superscalar, 64-bit </a:t>
            </a:r>
            <a:r>
              <a:rPr lang="en-US" altLang="en-US" sz="2400" dirty="0" err="1"/>
              <a:t>datapath</a:t>
            </a:r>
            <a:endParaRPr lang="en-US" alt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Later versions added </a:t>
            </a:r>
            <a:r>
              <a:rPr lang="en-US" altLang="en-US" sz="2000" dirty="0">
                <a:solidFill>
                  <a:srgbClr val="FF0000"/>
                </a:solidFill>
              </a:rPr>
              <a:t>MMX</a:t>
            </a:r>
            <a:r>
              <a:rPr lang="en-US" altLang="en-US" sz="2000" dirty="0"/>
              <a:t> (Multi-Media </a:t>
            </a:r>
            <a:r>
              <a:rPr lang="en-US" altLang="en-US" sz="2000" dirty="0" err="1"/>
              <a:t>eXtension</a:t>
            </a:r>
            <a:r>
              <a:rPr lang="en-US" altLang="en-US" sz="2000" dirty="0"/>
              <a:t>) instructions ~ 57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The infamous FDIV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Pentium Pro (1995), Pentium II (1997)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New microarchitecture (see Colwell, </a:t>
            </a:r>
            <a:r>
              <a:rPr lang="en-US" altLang="en-US" sz="2000" i="1" dirty="0"/>
              <a:t>The Pentium Chronicles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Pentium III (1999)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Added </a:t>
            </a:r>
            <a:r>
              <a:rPr lang="en-US" altLang="en-US" sz="2000" dirty="0">
                <a:solidFill>
                  <a:srgbClr val="FF0000"/>
                </a:solidFill>
              </a:rPr>
              <a:t>SSE</a:t>
            </a:r>
            <a:r>
              <a:rPr lang="en-US" altLang="en-US" sz="2000" dirty="0"/>
              <a:t> (Streaming SIMD Extensions) and associated registers ~ </a:t>
            </a:r>
            <a:r>
              <a:rPr lang="en-US" altLang="en-US" sz="2000" dirty="0">
                <a:solidFill>
                  <a:srgbClr val="FF0000"/>
                </a:solidFill>
              </a:rPr>
              <a:t>70 instructions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Pentium 4 (2001)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New microarchitecture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Added </a:t>
            </a:r>
            <a:r>
              <a:rPr lang="en-US" altLang="en-US" sz="2000" dirty="0">
                <a:solidFill>
                  <a:srgbClr val="FF0000"/>
                </a:solidFill>
              </a:rPr>
              <a:t>SSE2 </a:t>
            </a:r>
            <a:r>
              <a:rPr lang="en-US" altLang="en-US" sz="2000" dirty="0"/>
              <a:t>instructions ~ </a:t>
            </a:r>
            <a:r>
              <a:rPr lang="en-US" altLang="en-US" sz="2000" dirty="0">
                <a:solidFill>
                  <a:srgbClr val="FF0000"/>
                </a:solidFill>
              </a:rPr>
              <a:t>144 instructions</a:t>
            </a:r>
            <a:endParaRPr lang="en-AU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2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20C37476-1F8F-4327-A405-1C58C911824E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Intel x86 ISA</a:t>
            </a:r>
            <a:endParaRPr lang="en-AU" altLang="en-US" smtClean="0"/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And further…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(2003): extended architecture to 64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EM64T </a:t>
            </a:r>
            <a:r>
              <a:rPr lang="en-US" altLang="en-US" sz="2400">
                <a:cs typeface="Arial" panose="020B0604020202020204" pitchFamily="34" charset="0"/>
              </a:rPr>
              <a:t>– </a:t>
            </a:r>
            <a:r>
              <a:rPr lang="en-US" altLang="en-US" sz="2400"/>
              <a:t>Extended Memory 64 Technology (2004)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AMD64 adopted by Intel (with refinements)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SSE3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Intel Core (2006)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SSE4 instructions, virtual machine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(announced 2007): SSE5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Intel declined to follow, instead…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Advanced Vector Extension (announced 2008)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Longer SSE registers, more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Intel didn’t extend with compatibility, its competitors would!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Technical elegance ≠ market success</a:t>
            </a:r>
          </a:p>
        </p:txBody>
      </p:sp>
    </p:spTree>
    <p:extLst>
      <p:ext uri="{BB962C8B-B14F-4D97-AF65-F5344CB8AC3E}">
        <p14:creationId xmlns:p14="http://schemas.microsoft.com/office/powerpoint/2010/main" val="339036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796D24F9-6C2E-45A8-AE3A-0C919A7B02DB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Basic x86 Registers</a:t>
            </a:r>
          </a:p>
        </p:txBody>
      </p:sp>
      <p:pic>
        <p:nvPicPr>
          <p:cNvPr id="166916" name="Picture 5" descr="f02-3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96976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0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FF28D5F-BF80-447B-BE4D-D15FA7307558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1774826" y="188913"/>
            <a:ext cx="12239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C program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2782888" y="1700213"/>
            <a:ext cx="288131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Assembly language program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2855913" y="3284538"/>
            <a:ext cx="33845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Object: Machine language module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6383339" y="3284538"/>
            <a:ext cx="42116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Object: Library routine (machine language)</a:t>
            </a:r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6167439" y="4005263"/>
            <a:ext cx="1584325" cy="5762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Linker</a:t>
            </a:r>
          </a:p>
        </p:txBody>
      </p:sp>
      <p:sp>
        <p:nvSpPr>
          <p:cNvPr id="69640" name="Oval 7"/>
          <p:cNvSpPr>
            <a:spLocks noChangeArrowheads="1"/>
          </p:cNvSpPr>
          <p:nvPr/>
        </p:nvSpPr>
        <p:spPr bwMode="auto">
          <a:xfrm>
            <a:off x="4079876" y="2349501"/>
            <a:ext cx="1584325" cy="5762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Assembler</a:t>
            </a:r>
          </a:p>
        </p:txBody>
      </p:sp>
      <p:sp>
        <p:nvSpPr>
          <p:cNvPr id="69641" name="Oval 8"/>
          <p:cNvSpPr>
            <a:spLocks noChangeArrowheads="1"/>
          </p:cNvSpPr>
          <p:nvPr/>
        </p:nvSpPr>
        <p:spPr bwMode="auto">
          <a:xfrm>
            <a:off x="2135189" y="836613"/>
            <a:ext cx="1584325" cy="5762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  <a:ea typeface="細明體" panose="02020509000000000000" pitchFamily="49" charset="-120"/>
              </a:rPr>
              <a:t>Compiler</a:t>
            </a:r>
          </a:p>
        </p:txBody>
      </p:sp>
      <p:sp>
        <p:nvSpPr>
          <p:cNvPr id="69642" name="Oval 9"/>
          <p:cNvSpPr>
            <a:spLocks noChangeArrowheads="1"/>
          </p:cNvSpPr>
          <p:nvPr/>
        </p:nvSpPr>
        <p:spPr bwMode="auto">
          <a:xfrm>
            <a:off x="7680326" y="5516563"/>
            <a:ext cx="1584325" cy="5762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Loader</a:t>
            </a:r>
          </a:p>
        </p:txBody>
      </p:sp>
      <p:sp>
        <p:nvSpPr>
          <p:cNvPr id="69643" name="Rectangle 10"/>
          <p:cNvSpPr>
            <a:spLocks noChangeArrowheads="1"/>
          </p:cNvSpPr>
          <p:nvPr/>
        </p:nvSpPr>
        <p:spPr bwMode="auto">
          <a:xfrm>
            <a:off x="8975726" y="6308726"/>
            <a:ext cx="12239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Memory</a:t>
            </a:r>
          </a:p>
        </p:txBody>
      </p:sp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5735638" y="4868863"/>
            <a:ext cx="40322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400">
                <a:solidFill>
                  <a:srgbClr val="000000"/>
                </a:solidFill>
                <a:latin typeface="Arial Black" panose="020B0A04020102020204" pitchFamily="34" charset="0"/>
              </a:rPr>
              <a:t>Executable: Machine language program</a:t>
            </a:r>
          </a:p>
        </p:txBody>
      </p:sp>
      <p:sp>
        <p:nvSpPr>
          <p:cNvPr id="69645" name="Line 12"/>
          <p:cNvSpPr>
            <a:spLocks noChangeShapeType="1"/>
          </p:cNvSpPr>
          <p:nvPr/>
        </p:nvSpPr>
        <p:spPr bwMode="auto">
          <a:xfrm>
            <a:off x="2640014" y="54927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3432176" y="1341439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>
            <a:off x="4151313" y="2060576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48" name="Line 15"/>
          <p:cNvSpPr>
            <a:spLocks noChangeShapeType="1"/>
          </p:cNvSpPr>
          <p:nvPr/>
        </p:nvSpPr>
        <p:spPr bwMode="auto">
          <a:xfrm>
            <a:off x="5016500" y="2924176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49" name="Line 16"/>
          <p:cNvSpPr>
            <a:spLocks noChangeShapeType="1"/>
          </p:cNvSpPr>
          <p:nvPr/>
        </p:nvSpPr>
        <p:spPr bwMode="auto">
          <a:xfrm>
            <a:off x="5880101" y="3644900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50" name="Line 17"/>
          <p:cNvSpPr>
            <a:spLocks noChangeShapeType="1"/>
          </p:cNvSpPr>
          <p:nvPr/>
        </p:nvSpPr>
        <p:spPr bwMode="auto">
          <a:xfrm flipH="1">
            <a:off x="7391401" y="36449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51" name="Line 18"/>
          <p:cNvSpPr>
            <a:spLocks noChangeShapeType="1"/>
          </p:cNvSpPr>
          <p:nvPr/>
        </p:nvSpPr>
        <p:spPr bwMode="auto">
          <a:xfrm>
            <a:off x="7032626" y="4581525"/>
            <a:ext cx="3587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52" name="Line 19"/>
          <p:cNvSpPr>
            <a:spLocks noChangeShapeType="1"/>
          </p:cNvSpPr>
          <p:nvPr/>
        </p:nvSpPr>
        <p:spPr bwMode="auto">
          <a:xfrm>
            <a:off x="7824789" y="5229225"/>
            <a:ext cx="3587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53" name="Line 20"/>
          <p:cNvSpPr>
            <a:spLocks noChangeShapeType="1"/>
          </p:cNvSpPr>
          <p:nvPr/>
        </p:nvSpPr>
        <p:spPr bwMode="auto">
          <a:xfrm>
            <a:off x="8904289" y="6021389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9654" name="Text Box 21"/>
          <p:cNvSpPr txBox="1">
            <a:spLocks noChangeArrowheads="1"/>
          </p:cNvSpPr>
          <p:nvPr/>
        </p:nvSpPr>
        <p:spPr bwMode="auto">
          <a:xfrm>
            <a:off x="6311900" y="260350"/>
            <a:ext cx="3365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Starting A Program</a:t>
            </a:r>
          </a:p>
        </p:txBody>
      </p:sp>
      <p:sp>
        <p:nvSpPr>
          <p:cNvPr id="69655" name="Text Box 22"/>
          <p:cNvSpPr txBox="1">
            <a:spLocks noChangeArrowheads="1"/>
          </p:cNvSpPr>
          <p:nvPr/>
        </p:nvSpPr>
        <p:spPr bwMode="auto">
          <a:xfrm>
            <a:off x="3648076" y="1125539"/>
            <a:ext cx="663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>
                <a:solidFill>
                  <a:srgbClr val="000000"/>
                </a:solidFill>
              </a:rPr>
              <a:t>Transforms the C program into an assembly language program.</a:t>
            </a:r>
            <a:endParaRPr lang="zh-TW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42E3523D-D43C-47FA-B14D-85614A564C56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Basic x86 Addressing Modes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/>
              <a:t>Two operands per instruction</a:t>
            </a:r>
          </a:p>
        </p:txBody>
      </p:sp>
      <p:graphicFrame>
        <p:nvGraphicFramePr>
          <p:cNvPr id="471080" name="Group 40"/>
          <p:cNvGraphicFramePr>
            <a:graphicFrameLocks noGrp="1"/>
          </p:cNvGraphicFramePr>
          <p:nvPr/>
        </p:nvGraphicFramePr>
        <p:xfrm>
          <a:off x="2711451" y="1700213"/>
          <a:ext cx="6697663" cy="2193960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8988" name="Rectangle 41"/>
          <p:cNvSpPr>
            <a:spLocks noChangeArrowheads="1"/>
          </p:cNvSpPr>
          <p:nvPr/>
        </p:nvSpPr>
        <p:spPr bwMode="auto">
          <a:xfrm>
            <a:off x="2208214" y="3933826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ECEAAC"/>
              </a:buClr>
            </a:pPr>
            <a:r>
              <a:rPr lang="en-AU" altLang="en-US" sz="2800">
                <a:solidFill>
                  <a:srgbClr val="000000"/>
                </a:solidFill>
              </a:rPr>
              <a:t>Memory addressing modes</a:t>
            </a:r>
          </a:p>
          <a:p>
            <a:pPr lvl="1" fontAlgn="base">
              <a:spcAft>
                <a:spcPct val="0"/>
              </a:spcAft>
              <a:buClr>
                <a:srgbClr val="91AFBF"/>
              </a:buClr>
            </a:pPr>
            <a:r>
              <a:rPr lang="en-AU" altLang="en-US" sz="2400">
                <a:solidFill>
                  <a:srgbClr val="000000"/>
                </a:solidFill>
              </a:rPr>
              <a:t>Address in register</a:t>
            </a:r>
          </a:p>
          <a:p>
            <a:pPr lvl="1" fontAlgn="base">
              <a:spcAft>
                <a:spcPct val="0"/>
              </a:spcAft>
              <a:buClr>
                <a:srgbClr val="91AFBF"/>
              </a:buClr>
            </a:pPr>
            <a:r>
              <a:rPr lang="en-AU" altLang="en-US" sz="2400">
                <a:solidFill>
                  <a:srgbClr val="000000"/>
                </a:solidFill>
              </a:rPr>
              <a:t>Address = R</a:t>
            </a:r>
            <a:r>
              <a:rPr lang="en-AU" altLang="en-US" sz="2400" baseline="-25000">
                <a:solidFill>
                  <a:srgbClr val="000000"/>
                </a:solidFill>
              </a:rPr>
              <a:t>base</a:t>
            </a:r>
            <a:r>
              <a:rPr lang="en-AU" altLang="en-US" sz="2400">
                <a:solidFill>
                  <a:srgbClr val="000000"/>
                </a:solidFill>
              </a:rPr>
              <a:t> + displacement</a:t>
            </a:r>
          </a:p>
          <a:p>
            <a:pPr lvl="1" fontAlgn="base">
              <a:spcAft>
                <a:spcPct val="0"/>
              </a:spcAft>
              <a:buClr>
                <a:srgbClr val="91AFBF"/>
              </a:buClr>
            </a:pPr>
            <a:r>
              <a:rPr lang="en-AU" altLang="en-US" sz="2400">
                <a:solidFill>
                  <a:srgbClr val="000000"/>
                </a:solidFill>
              </a:rPr>
              <a:t>Address = R</a:t>
            </a:r>
            <a:r>
              <a:rPr lang="en-AU" altLang="en-US" sz="2400" baseline="-25000">
                <a:solidFill>
                  <a:srgbClr val="000000"/>
                </a:solidFill>
              </a:rPr>
              <a:t>base</a:t>
            </a:r>
            <a:r>
              <a:rPr lang="en-AU" altLang="en-US" sz="2400">
                <a:solidFill>
                  <a:srgbClr val="000000"/>
                </a:solidFill>
              </a:rPr>
              <a:t> + 2</a:t>
            </a:r>
            <a:r>
              <a:rPr lang="en-AU" altLang="en-US" sz="2400" baseline="30000">
                <a:solidFill>
                  <a:srgbClr val="000000"/>
                </a:solidFill>
              </a:rPr>
              <a:t>scale</a:t>
            </a:r>
            <a:r>
              <a:rPr lang="en-AU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×</a:t>
            </a:r>
            <a:r>
              <a:rPr lang="en-AU" altLang="en-US" sz="2400">
                <a:solidFill>
                  <a:srgbClr val="000000"/>
                </a:solidFill>
              </a:rPr>
              <a:t> R</a:t>
            </a:r>
            <a:r>
              <a:rPr lang="en-AU" altLang="en-US" sz="2400" baseline="-25000">
                <a:solidFill>
                  <a:srgbClr val="000000"/>
                </a:solidFill>
              </a:rPr>
              <a:t>index</a:t>
            </a:r>
            <a:r>
              <a:rPr lang="en-AU" altLang="en-US" sz="2400">
                <a:solidFill>
                  <a:srgbClr val="000000"/>
                </a:solidFill>
              </a:rPr>
              <a:t> (scale = 0, 1, 2, or 3)</a:t>
            </a:r>
          </a:p>
          <a:p>
            <a:pPr lvl="1" fontAlgn="base">
              <a:spcAft>
                <a:spcPct val="0"/>
              </a:spcAft>
              <a:buClr>
                <a:srgbClr val="91AFBF"/>
              </a:buClr>
            </a:pPr>
            <a:r>
              <a:rPr lang="en-AU" altLang="en-US" sz="2400">
                <a:solidFill>
                  <a:srgbClr val="000000"/>
                </a:solidFill>
              </a:rPr>
              <a:t>Address =  R</a:t>
            </a:r>
            <a:r>
              <a:rPr lang="en-AU" altLang="en-US" sz="2400" baseline="-25000">
                <a:solidFill>
                  <a:srgbClr val="000000"/>
                </a:solidFill>
              </a:rPr>
              <a:t>base</a:t>
            </a:r>
            <a:r>
              <a:rPr lang="en-AU" altLang="en-US" sz="2400">
                <a:solidFill>
                  <a:srgbClr val="000000"/>
                </a:solidFill>
              </a:rPr>
              <a:t> + 2</a:t>
            </a:r>
            <a:r>
              <a:rPr lang="en-AU" altLang="en-US" sz="2400" baseline="30000">
                <a:solidFill>
                  <a:srgbClr val="000000"/>
                </a:solidFill>
              </a:rPr>
              <a:t>scale</a:t>
            </a:r>
            <a:r>
              <a:rPr lang="en-AU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×</a:t>
            </a:r>
            <a:r>
              <a:rPr lang="en-AU" altLang="en-US" sz="2400">
                <a:solidFill>
                  <a:srgbClr val="000000"/>
                </a:solidFill>
              </a:rPr>
              <a:t> R</a:t>
            </a:r>
            <a:r>
              <a:rPr lang="en-AU" altLang="en-US" sz="2400" baseline="-25000">
                <a:solidFill>
                  <a:srgbClr val="000000"/>
                </a:solidFill>
              </a:rPr>
              <a:t>index</a:t>
            </a:r>
            <a:r>
              <a:rPr lang="en-AU" altLang="en-US" sz="2400">
                <a:solidFill>
                  <a:srgbClr val="000000"/>
                </a:solidFill>
              </a:rPr>
              <a:t> + displacement</a:t>
            </a:r>
          </a:p>
        </p:txBody>
      </p:sp>
    </p:spTree>
    <p:extLst>
      <p:ext uri="{BB962C8B-B14F-4D97-AF65-F5344CB8AC3E}">
        <p14:creationId xmlns:p14="http://schemas.microsoft.com/office/powerpoint/2010/main" val="4618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98EDCEE7-A6B6-46DA-82F4-2E45824D6135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x86 Instruction Encoding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 smtClean="0"/>
              <a:t>Variable length encoding</a:t>
            </a:r>
          </a:p>
          <a:p>
            <a:pPr lvl="1" eaLnBrk="1" hangingPunct="1"/>
            <a:r>
              <a:rPr lang="en-AU" altLang="en-US" smtClean="0"/>
              <a:t>Postfix bytes specify addressing mode</a:t>
            </a:r>
          </a:p>
          <a:p>
            <a:pPr lvl="1" eaLnBrk="1" hangingPunct="1"/>
            <a:r>
              <a:rPr lang="en-AU" altLang="en-US" smtClean="0"/>
              <a:t>Prefix bytes modify operation</a:t>
            </a:r>
          </a:p>
          <a:p>
            <a:pPr lvl="2" eaLnBrk="1" hangingPunct="1"/>
            <a:r>
              <a:rPr lang="en-AU" altLang="en-US" smtClean="0"/>
              <a:t>Operand length, repetition, locking, …</a:t>
            </a:r>
          </a:p>
        </p:txBody>
      </p:sp>
      <p:pic>
        <p:nvPicPr>
          <p:cNvPr id="171013" name="Picture 4" descr="f02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341439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26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5062EFE4-6DFD-4815-A54F-A2B721043C6D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IA-32</a:t>
            </a:r>
            <a:endParaRPr lang="en-AU" altLang="en-US" smtClean="0"/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 instruction set makes implementation difficult</a:t>
            </a:r>
          </a:p>
          <a:p>
            <a:pPr lvl="1" eaLnBrk="1" hangingPunct="1"/>
            <a:r>
              <a:rPr lang="en-US" altLang="en-US" smtClean="0"/>
              <a:t>Hardware translates instructions to simpler microoperations</a:t>
            </a:r>
          </a:p>
          <a:p>
            <a:pPr lvl="2" eaLnBrk="1" hangingPunct="1"/>
            <a:r>
              <a:rPr lang="en-US" altLang="en-US" smtClean="0"/>
              <a:t>Simple instructions: 1–1</a:t>
            </a:r>
          </a:p>
          <a:p>
            <a:pPr lvl="2" eaLnBrk="1" hangingPunct="1"/>
            <a:r>
              <a:rPr lang="en-US" altLang="en-US" smtClean="0"/>
              <a:t>Complex instructions: 1–many</a:t>
            </a:r>
          </a:p>
          <a:p>
            <a:pPr lvl="1" eaLnBrk="1" hangingPunct="1"/>
            <a:r>
              <a:rPr lang="en-US" altLang="en-US" smtClean="0"/>
              <a:t>Microengine similar to RISC</a:t>
            </a:r>
          </a:p>
          <a:p>
            <a:pPr lvl="1" eaLnBrk="1" hangingPunct="1"/>
            <a:r>
              <a:rPr lang="en-US" altLang="en-US" smtClean="0"/>
              <a:t>Market share makes this economically viable</a:t>
            </a:r>
          </a:p>
          <a:p>
            <a:pPr eaLnBrk="1" hangingPunct="1"/>
            <a:r>
              <a:rPr lang="en-US" altLang="en-US" smtClean="0"/>
              <a:t>Comparable performance to RISC</a:t>
            </a:r>
          </a:p>
          <a:p>
            <a:pPr lvl="1" eaLnBrk="1" hangingPunct="1"/>
            <a:r>
              <a:rPr lang="en-US" altLang="en-US" smtClean="0"/>
              <a:t>Compilers avoid complex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73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C0254D19-DDF7-4354-B671-39FB5EE62FBF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284" y="200164"/>
            <a:ext cx="11013016" cy="707886"/>
          </a:xfrm>
        </p:spPr>
        <p:txBody>
          <a:bodyPr/>
          <a:lstStyle/>
          <a:p>
            <a:pPr eaLnBrk="1" hangingPunct="1"/>
            <a:r>
              <a:rPr lang="en-US" altLang="en-US" sz="4000"/>
              <a:t>Effect of Compiler Optimization</a:t>
            </a:r>
            <a:endParaRPr lang="en-AU" altLang="en-US" sz="4000"/>
          </a:p>
        </p:txBody>
      </p:sp>
      <p:graphicFrame>
        <p:nvGraphicFramePr>
          <p:cNvPr id="144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021263"/>
              </p:ext>
            </p:extLst>
          </p:nvPr>
        </p:nvGraphicFramePr>
        <p:xfrm>
          <a:off x="1985006" y="2005015"/>
          <a:ext cx="4415883" cy="269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5744315" imgH="3500241" progId="MSGraph.Chart.8">
                  <p:embed followColorScheme="full"/>
                </p:oleObj>
              </mc:Choice>
              <mc:Fallback>
                <p:oleObj name="Chart" r:id="rId4" imgW="5744315" imgH="3500241" progId="MSGraph.Chart.8">
                  <p:embed followColorScheme="full"/>
                  <p:pic>
                    <p:nvPicPr>
                      <p:cNvPr id="1443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006" y="2005015"/>
                        <a:ext cx="4415883" cy="2691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23948"/>
              </p:ext>
            </p:extLst>
          </p:nvPr>
        </p:nvGraphicFramePr>
        <p:xfrm>
          <a:off x="2107784" y="4189033"/>
          <a:ext cx="4527342" cy="280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6" imgW="5658499" imgH="3500241" progId="MSGraph.Chart.8">
                  <p:embed followColorScheme="full"/>
                </p:oleObj>
              </mc:Choice>
              <mc:Fallback>
                <p:oleObj name="Chart" r:id="rId6" imgW="5658499" imgH="3500241" progId="MSGraph.Chart.8">
                  <p:embed followColorScheme="full"/>
                  <p:pic>
                    <p:nvPicPr>
                      <p:cNvPr id="144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784" y="4189033"/>
                        <a:ext cx="4527342" cy="280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944181"/>
              </p:ext>
            </p:extLst>
          </p:nvPr>
        </p:nvGraphicFramePr>
        <p:xfrm>
          <a:off x="5879684" y="2005015"/>
          <a:ext cx="4924440" cy="304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hart" r:id="rId8" imgW="5658499" imgH="3500241" progId="MSGraph.Chart.8">
                  <p:embed followColorScheme="full"/>
                </p:oleObj>
              </mc:Choice>
              <mc:Fallback>
                <p:oleObj name="Chart" r:id="rId8" imgW="5658499" imgH="3500241" progId="MSGraph.Chart.8">
                  <p:embed followColorScheme="full"/>
                  <p:pic>
                    <p:nvPicPr>
                      <p:cNvPr id="144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684" y="2005015"/>
                        <a:ext cx="4924440" cy="3046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659563"/>
              </p:ext>
            </p:extLst>
          </p:nvPr>
        </p:nvGraphicFramePr>
        <p:xfrm>
          <a:off x="5951537" y="4048126"/>
          <a:ext cx="5110039" cy="311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hart" r:id="rId10" imgW="5744315" imgH="3500241" progId="MSGraph.Chart.8">
                  <p:embed followColorScheme="full"/>
                </p:oleObj>
              </mc:Choice>
              <mc:Fallback>
                <p:oleObj name="Chart" r:id="rId10" imgW="5744315" imgH="3500241" progId="MSGraph.Chart.8">
                  <p:embed followColorScheme="full"/>
                  <p:pic>
                    <p:nvPicPr>
                      <p:cNvPr id="1443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7" y="4048126"/>
                        <a:ext cx="5110039" cy="3114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7"/>
          <p:cNvSpPr txBox="1">
            <a:spLocks noChangeArrowheads="1"/>
          </p:cNvSpPr>
          <p:nvPr/>
        </p:nvSpPr>
        <p:spPr bwMode="auto">
          <a:xfrm>
            <a:off x="3432175" y="1268414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Compiled with gcc for Pentium 4 under Linux</a:t>
            </a:r>
            <a:endParaRPr lang="en-AU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D1D6C526-9262-43B1-BF4A-FC21AB3FD9E7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Effect of Language and Algorithm</a:t>
            </a:r>
            <a:endParaRPr lang="en-AU" altLang="en-US" sz="3600"/>
          </a:p>
        </p:txBody>
      </p:sp>
      <p:graphicFrame>
        <p:nvGraphicFramePr>
          <p:cNvPr id="146436" name="Object 3"/>
          <p:cNvGraphicFramePr>
            <a:graphicFrameLocks noChangeAspect="1"/>
          </p:cNvGraphicFramePr>
          <p:nvPr/>
        </p:nvGraphicFramePr>
        <p:xfrm>
          <a:off x="3171825" y="1125539"/>
          <a:ext cx="50863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hart" r:id="rId4" imgW="7630618" imgH="2914752" progId="MSGraph.Chart.8">
                  <p:embed followColorScheme="full"/>
                </p:oleObj>
              </mc:Choice>
              <mc:Fallback>
                <p:oleObj name="Chart" r:id="rId4" imgW="7630618" imgH="2914752" progId="MSGraph.Chart.8">
                  <p:embed followColorScheme="full"/>
                  <p:pic>
                    <p:nvPicPr>
                      <p:cNvPr id="146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1125539"/>
                        <a:ext cx="50863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4"/>
          <p:cNvGraphicFramePr>
            <a:graphicFrameLocks noChangeAspect="1"/>
          </p:cNvGraphicFramePr>
          <p:nvPr/>
        </p:nvGraphicFramePr>
        <p:xfrm>
          <a:off x="3171825" y="2852739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6" imgW="7630618" imgH="2914752" progId="MSGraph.Chart.8">
                  <p:embed followColorScheme="full"/>
                </p:oleObj>
              </mc:Choice>
              <mc:Fallback>
                <p:oleObj name="Chart" r:id="rId6" imgW="7630618" imgH="2914752" progId="MSGraph.Chart.8">
                  <p:embed followColorScheme="full"/>
                  <p:pic>
                    <p:nvPicPr>
                      <p:cNvPr id="146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852739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82711"/>
              </p:ext>
            </p:extLst>
          </p:nvPr>
        </p:nvGraphicFramePr>
        <p:xfrm>
          <a:off x="3171825" y="4857150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hart" r:id="rId8" imgW="7630618" imgH="2914752" progId="MSGraph.Chart.8">
                  <p:embed followColorScheme="full"/>
                </p:oleObj>
              </mc:Choice>
              <mc:Fallback>
                <p:oleObj name="Chart" r:id="rId8" imgW="7630618" imgH="2914752" progId="MSGraph.Chart.8">
                  <p:embed followColorScheme="full"/>
                  <p:pic>
                    <p:nvPicPr>
                      <p:cNvPr id="1464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857150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1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90BD2A1E-25F6-4553-9C0D-83091397F20B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Fallacies</a:t>
            </a:r>
            <a:endParaRPr lang="en-AU" altLang="en-US" smtClean="0"/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Powerful instruction </a:t>
            </a:r>
            <a:r>
              <a:rPr lang="en-US" altLang="en-US" sz="2800">
                <a:sym typeface="Symbol" panose="05050102010706020507" pitchFamily="18" charset="2"/>
              </a:rPr>
              <a:t> higher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Fewer instructions required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complex instructions are hard to implement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Use assembly code for high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  <p:sp>
        <p:nvSpPr>
          <p:cNvPr id="177157" name="Text Box 4"/>
          <p:cNvSpPr txBox="1">
            <a:spLocks noChangeArrowheads="1"/>
          </p:cNvSpPr>
          <p:nvPr/>
        </p:nvSpPr>
        <p:spPr bwMode="auto">
          <a:xfrm rot="5400000">
            <a:off x="9033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CEAAC"/>
                </a:solidFill>
              </a:rPr>
              <a:t>§2.19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2970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400">
                <a:solidFill>
                  <a:srgbClr val="000000"/>
                </a:solidFill>
              </a:rPr>
              <a:t>Chapter 2 — Instructions: Language of the Computer — </a:t>
            </a:r>
            <a:fld id="{8F8C502A-B2CA-4D55-8682-A51092985F1A}" type="slidenum">
              <a:rPr lang="en-AU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en-AU" altLang="en-US" sz="1400">
              <a:solidFill>
                <a:srgbClr val="000000"/>
              </a:solidFill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Fallacies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 smtClean="0"/>
              <a:t>Backward compatibility </a:t>
            </a:r>
            <a:r>
              <a:rPr lang="en-US" altLang="en-US" smtClean="0">
                <a:sym typeface="Symbol" panose="05050102010706020507" pitchFamily="18" charset="2"/>
              </a:rPr>
              <a:t> instruction set doesn’t change</a:t>
            </a:r>
          </a:p>
          <a:p>
            <a:pPr lvl="1" eaLnBrk="1" hangingPunct="1"/>
            <a:r>
              <a:rPr lang="en-AU" altLang="en-US" smtClean="0">
                <a:sym typeface="Symbol" panose="05050102010706020507" pitchFamily="18" charset="2"/>
              </a:rPr>
              <a:t>But they do accrete more instructions</a:t>
            </a:r>
          </a:p>
        </p:txBody>
      </p:sp>
      <p:pic>
        <p:nvPicPr>
          <p:cNvPr id="1792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781300"/>
            <a:ext cx="5543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6" name="Text Box 5"/>
          <p:cNvSpPr txBox="1">
            <a:spLocks noChangeArrowheads="1"/>
          </p:cNvSpPr>
          <p:nvPr/>
        </p:nvSpPr>
        <p:spPr bwMode="auto">
          <a:xfrm>
            <a:off x="7824789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altLang="en-US" sz="1800">
                <a:solidFill>
                  <a:srgbClr val="000000"/>
                </a:solidFill>
              </a:rPr>
              <a:t>x86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20679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7BD0CC6-081A-463B-AE8B-4E0584BC574B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Assembler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9"/>
            <a:ext cx="10798206" cy="518318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Assembler</a:t>
            </a:r>
          </a:p>
          <a:p>
            <a:pPr marL="742950" lvl="1" indent="-285750" eaLnBrk="1" hangingPunct="1"/>
            <a:r>
              <a:rPr lang="en-US" altLang="zh-TW" dirty="0" smtClean="0"/>
              <a:t>The assembler turns the assembly language program into an object file.</a:t>
            </a:r>
          </a:p>
          <a:p>
            <a:pPr marL="742950" lvl="1" indent="-285750" eaLnBrk="1" hangingPunct="1"/>
            <a:r>
              <a:rPr lang="en-US" altLang="zh-TW" dirty="0" smtClean="0"/>
              <a:t>Symbol table: A table that matches names of labels to the addresses of the memory words that instruction occupy.</a:t>
            </a:r>
          </a:p>
        </p:txBody>
      </p:sp>
    </p:spTree>
    <p:extLst>
      <p:ext uri="{BB962C8B-B14F-4D97-AF65-F5344CB8AC3E}">
        <p14:creationId xmlns:p14="http://schemas.microsoft.com/office/powerpoint/2010/main" val="42731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0E757BE-C443-4443-A9DF-C5AC4547E19D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47667" name="Group 17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5973150"/>
              </p:ext>
            </p:extLst>
          </p:nvPr>
        </p:nvGraphicFramePr>
        <p:xfrm>
          <a:off x="3359150" y="476251"/>
          <a:ext cx="4681538" cy="6121403"/>
        </p:xfrm>
        <a:graphic>
          <a:graphicData uri="http://schemas.openxmlformats.org/drawingml/2006/table">
            <a:tbl>
              <a:tblPr/>
              <a:tblGrid>
                <a:gridCol w="164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</a:rPr>
                        <a:t>Object file header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Name 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Procedure 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Text </a:t>
                      </a: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size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100</a:t>
                      </a: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Data </a:t>
                      </a: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size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20</a:t>
                      </a: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Text segment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Instruction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ld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x10,0(x3)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Jal x1, 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Data segment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O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(X)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Relocation information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Instruction Type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Dependency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ld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jal 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Symbol table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Label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—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—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3818" name="Text Box 178"/>
          <p:cNvSpPr txBox="1">
            <a:spLocks noChangeArrowheads="1"/>
          </p:cNvSpPr>
          <p:nvPr/>
        </p:nvSpPr>
        <p:spPr bwMode="auto">
          <a:xfrm>
            <a:off x="8308976" y="3016251"/>
            <a:ext cx="119776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ld</a:t>
            </a:r>
            <a:r>
              <a:rPr lang="en-US" altLang="zh-TW" sz="1800" dirty="0" smtClean="0">
                <a:solidFill>
                  <a:srgbClr val="000000"/>
                </a:solidFill>
              </a:rPr>
              <a:t> x10</a:t>
            </a:r>
            <a:r>
              <a:rPr lang="en-US" altLang="zh-TW" sz="1800" dirty="0">
                <a:solidFill>
                  <a:srgbClr val="000000"/>
                </a:solidFill>
              </a:rPr>
              <a:t>, 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</a:rPr>
              <a:t>jal</a:t>
            </a:r>
            <a:r>
              <a:rPr lang="en-US" altLang="zh-TW" sz="1800" dirty="0">
                <a:solidFill>
                  <a:srgbClr val="000000"/>
                </a:solidFill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</a:rPr>
              <a:t>x1, B</a:t>
            </a:r>
            <a:endParaRPr lang="en-US" altLang="zh-T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815272C-4E45-4831-AC09-55708B0378C3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Assembler (cont.)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Psudoinstruction</a:t>
            </a:r>
            <a:r>
              <a:rPr lang="en-US" altLang="zh-TW" dirty="0" smtClean="0"/>
              <a:t>: a common variation of assembly language instructions often treated as if it were an instruction in its own right.</a:t>
            </a:r>
          </a:p>
          <a:p>
            <a:pPr lvl="1" eaLnBrk="1" hangingPunct="1"/>
            <a:r>
              <a:rPr lang="en-US" altLang="zh-TW" dirty="0" smtClean="0"/>
              <a:t> </a:t>
            </a:r>
            <a:r>
              <a:rPr lang="en-US" altLang="zh-TW" dirty="0" smtClean="0"/>
              <a:t>li x9, 123  </a:t>
            </a:r>
            <a:r>
              <a:rPr lang="en-US" altLang="zh-TW" dirty="0" smtClean="0"/>
              <a:t>-&gt;   </a:t>
            </a:r>
            <a:r>
              <a:rPr lang="en-US" altLang="zh-TW" dirty="0" err="1" smtClean="0"/>
              <a:t>addi</a:t>
            </a:r>
            <a:r>
              <a:rPr lang="en-US" altLang="zh-TW" dirty="0" smtClean="0"/>
              <a:t> x9, x0, 123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 </a:t>
            </a:r>
            <a:r>
              <a:rPr lang="en-US" altLang="zh-TW" dirty="0" smtClean="0"/>
              <a:t>mv x10, x11 -&gt; </a:t>
            </a:r>
            <a:r>
              <a:rPr lang="en-US" altLang="zh-TW" dirty="0" err="1" smtClean="0"/>
              <a:t>addi</a:t>
            </a:r>
            <a:r>
              <a:rPr lang="en-US" altLang="zh-TW" dirty="0" smtClean="0"/>
              <a:t> x10, x11, 0</a:t>
            </a:r>
            <a:endParaRPr lang="en-US" altLang="zh-TW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3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0E3EEAB-A479-4F0F-8737-6267B164993D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Linker (Link editor)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196976"/>
            <a:ext cx="7920038" cy="5184775"/>
          </a:xfrm>
        </p:spPr>
        <p:txBody>
          <a:bodyPr/>
          <a:lstStyle/>
          <a:p>
            <a:pPr marL="533400" indent="-533400" eaLnBrk="1" hangingPunct="1"/>
            <a:r>
              <a:rPr lang="en-US" altLang="zh-TW" smtClean="0"/>
              <a:t>Linker takes all the independently assembled machine language programs and “stitches” them together to produce an executable file that can be run on a computer.</a:t>
            </a:r>
          </a:p>
          <a:p>
            <a:pPr marL="533400" indent="-533400" eaLnBrk="1" hangingPunct="1"/>
            <a:r>
              <a:rPr lang="en-US" altLang="zh-TW" smtClean="0"/>
              <a:t>There are three steps for the linker: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mtClean="0"/>
              <a:t>Place code and data modules symbolically in memory.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mtClean="0"/>
              <a:t>Determine the addresses of data and instruction labels.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mtClean="0"/>
              <a:t>Patch both the internal and external references.</a:t>
            </a:r>
          </a:p>
        </p:txBody>
      </p:sp>
    </p:spTree>
    <p:extLst>
      <p:ext uri="{BB962C8B-B14F-4D97-AF65-F5344CB8AC3E}">
        <p14:creationId xmlns:p14="http://schemas.microsoft.com/office/powerpoint/2010/main" val="33507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28C6F40-0095-49E4-B986-1224F882A745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61826" name="Group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4689411"/>
              </p:ext>
            </p:extLst>
          </p:nvPr>
        </p:nvGraphicFramePr>
        <p:xfrm>
          <a:off x="1919288" y="244475"/>
          <a:ext cx="3744912" cy="327660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</a:rPr>
                        <a:t>Object file header</a:t>
                      </a:r>
                      <a:endParaRPr kumimoji="1" lang="en-US" altLang="zh-TW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Name 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Procedure A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Text size</a:t>
                      </a:r>
                      <a:endParaRPr kumimoji="0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100hex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Data size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20hex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Text segment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Instruction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ld</a:t>
                      </a:r>
                      <a:r>
                        <a:rPr kumimoji="1" lang="en-US" altLang="zh-TW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 x10 , </a:t>
                      </a:r>
                      <a:r>
                        <a:rPr kumimoji="1" lang="en-US" altLang="zh-TW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r>
                        <a:rPr kumimoji="1" lang="en-US" altLang="zh-TW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(x3)</a:t>
                      </a:r>
                      <a:endParaRPr kumimoji="1" lang="en-US" altLang="zh-TW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4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jal</a:t>
                      </a:r>
                      <a:r>
                        <a:rPr kumimoji="1" lang="en-US" altLang="zh-TW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 </a:t>
                      </a:r>
                      <a:r>
                        <a:rPr kumimoji="1" lang="en-US" altLang="zh-TW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x1,</a:t>
                      </a:r>
                      <a:r>
                        <a:rPr kumimoji="1" lang="en-US" altLang="zh-TW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Data segment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O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(</a:t>
                      </a: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X</a:t>
                      </a: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)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Relocation information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Instruction Type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Dependency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ld</a:t>
                      </a:r>
                      <a:endParaRPr kumimoji="1" lang="en-US" altLang="zh-TW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X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4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jal 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B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Symbol table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Label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X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—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B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—</a:t>
                      </a:r>
                      <a:endParaRPr kumimoji="1" lang="en-US" altLang="zh-TW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61913" name="Group 8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93744483"/>
              </p:ext>
            </p:extLst>
          </p:nvPr>
        </p:nvGraphicFramePr>
        <p:xfrm>
          <a:off x="1912938" y="3603625"/>
          <a:ext cx="3751262" cy="2925792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</a:rPr>
                        <a:t>Object file header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Name 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Procedure B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Text size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200hex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Data size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30hex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Text segment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Instruction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sd</a:t>
                      </a: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 $x11, </a:t>
                      </a: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(x3)</a:t>
                      </a:r>
                      <a:endParaRPr kumimoji="1" lang="en-US" altLang="zh-TW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4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jal</a:t>
                      </a: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 </a:t>
                      </a: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x1, </a:t>
                      </a: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Data segment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O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(</a:t>
                      </a: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Y</a:t>
                      </a: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)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Relocation information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Instruction Type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Dependency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sd</a:t>
                      </a:r>
                      <a:endParaRPr kumimoji="1" lang="en-US" altLang="zh-TW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Y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4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jal 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Symbol table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Label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Y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—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A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—</a:t>
                      </a: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62068" name="Group 24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59369105"/>
              </p:ext>
            </p:extLst>
          </p:nvPr>
        </p:nvGraphicFramePr>
        <p:xfrm>
          <a:off x="6672264" y="1773238"/>
          <a:ext cx="3779837" cy="3870360"/>
        </p:xfrm>
        <a:graphic>
          <a:graphicData uri="http://schemas.openxmlformats.org/drawingml/2006/table">
            <a:tbl>
              <a:tblPr/>
              <a:tblGrid>
                <a:gridCol w="132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pitchFamily="18" charset="-120"/>
                        </a:rPr>
                        <a:t>Executable file header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Text size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300</a:t>
                      </a: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Data size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50</a:t>
                      </a: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Text segment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Instruction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0040 0000hex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ld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$x10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, 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 (x3)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0040 0004hex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Jal x1,  252</a:t>
                      </a:r>
                      <a:r>
                        <a:rPr kumimoji="1" lang="en-US" altLang="zh-TW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ten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0040 0100hex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sd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$x11, 32 (x3)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0040 0104hex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jal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x1, -260</a:t>
                      </a:r>
                      <a:r>
                        <a:rPr kumimoji="1" lang="en-US" altLang="zh-TW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ten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Data segment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Address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1000 0000hex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(</a:t>
                      </a: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X</a:t>
                      </a: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1000 0020hex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(</a:t>
                      </a: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Y</a:t>
                      </a: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7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0115" name="AutoShape 242"/>
          <p:cNvSpPr>
            <a:spLocks noChangeArrowheads="1"/>
          </p:cNvSpPr>
          <p:nvPr/>
        </p:nvSpPr>
        <p:spPr bwMode="auto">
          <a:xfrm rot="2050112">
            <a:off x="5591175" y="2708276"/>
            <a:ext cx="1081088" cy="485775"/>
          </a:xfrm>
          <a:prstGeom prst="rightArrow">
            <a:avLst>
              <a:gd name="adj1" fmla="val 50000"/>
              <a:gd name="adj2" fmla="val 55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80116" name="AutoShape 243"/>
          <p:cNvSpPr>
            <a:spLocks noChangeArrowheads="1"/>
          </p:cNvSpPr>
          <p:nvPr/>
        </p:nvSpPr>
        <p:spPr bwMode="auto">
          <a:xfrm rot="19446037">
            <a:off x="5591176" y="3789364"/>
            <a:ext cx="1152525" cy="485775"/>
          </a:xfrm>
          <a:prstGeom prst="rightArrow">
            <a:avLst>
              <a:gd name="adj1" fmla="val 50000"/>
              <a:gd name="adj2" fmla="val 593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TW" altLang="en-US" sz="1800">
              <a:solidFill>
                <a:srgbClr val="000000"/>
              </a:solidFill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52" y="357999"/>
            <a:ext cx="3106428" cy="111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7474998" y="1109709"/>
            <a:ext cx="3373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 flipH="1">
            <a:off x="7059078" y="986598"/>
            <a:ext cx="41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596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F59B91F-07D8-4AF1-8ACA-97B09C0B089B}" type="slidenum">
              <a:rPr kumimoji="0" lang="en-US" altLang="zh-TW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kumimoji="0" lang="en-US" altLang="zh-TW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Loader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12875"/>
            <a:ext cx="7859712" cy="3341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Read the executables file header to determine the size of the text and data segments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Creates an address space large enough for the text and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Copies the instructions and data from the executable file into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Copies the parameters (if any) to the main program onto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Initializes the machine registers and sets the stack pointer the first free 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Jump to a start-up routine</a:t>
            </a:r>
          </a:p>
          <a:p>
            <a:pPr marL="742950" lvl="1" indent="-285750" eaLnBrk="1" hangingPunct="1">
              <a:lnSpc>
                <a:spcPct val="90000"/>
              </a:lnSpc>
              <a:buNone/>
            </a:pPr>
            <a:endParaRPr lang="en-US" altLang="zh-TW" sz="2000" dirty="0"/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5232400" y="4508500"/>
            <a:ext cx="52197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</a:rPr>
              <a:t>main();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>
                <a:solidFill>
                  <a:srgbClr val="000099"/>
                </a:solidFill>
                <a:latin typeface="Times New Roman" panose="02020603050405020304" pitchFamily="18" charset="0"/>
              </a:rPr>
              <a:t>_start_up</a:t>
            </a:r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</a:rPr>
              <a:t>   lw   a0, offset($sp)   ## load arguments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</a:rPr>
              <a:t>   jal   main;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</a:rPr>
              <a:t>   exit</a:t>
            </a:r>
          </a:p>
        </p:txBody>
      </p:sp>
    </p:spTree>
    <p:extLst>
      <p:ext uri="{BB962C8B-B14F-4D97-AF65-F5344CB8AC3E}">
        <p14:creationId xmlns:p14="http://schemas.microsoft.com/office/powerpoint/2010/main" val="2022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44877CD-CF05-49A1-B841-72818BAA6DB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239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Loading a Program</a:t>
            </a:r>
            <a:endParaRPr lang="en-AU" altLang="en-US" smtClean="0"/>
          </a:p>
        </p:txBody>
      </p:sp>
      <p:sp>
        <p:nvSpPr>
          <p:cNvPr id="1239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Load from image file on disk into 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1.</a:t>
            </a:r>
            <a:r>
              <a:rPr lang="en-US" altLang="en-US" dirty="0" smtClean="0"/>
              <a:t>	Read header to determine segment sizes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2.</a:t>
            </a:r>
            <a:r>
              <a:rPr lang="en-US" altLang="en-US" dirty="0" smtClean="0"/>
              <a:t>	Create virtual address space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3.</a:t>
            </a:r>
            <a:r>
              <a:rPr lang="en-US" altLang="en-US" dirty="0" smtClean="0"/>
              <a:t>	Copy text and initialized data into memory</a:t>
            </a:r>
          </a:p>
          <a:p>
            <a:pPr lvl="2" eaLnBrk="1" hangingPunct="1"/>
            <a:r>
              <a:rPr lang="en-US" altLang="en-US" dirty="0" smtClean="0"/>
              <a:t>Or set page table entries so they can be faulted in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4.</a:t>
            </a:r>
            <a:r>
              <a:rPr lang="en-US" altLang="en-US" dirty="0" smtClean="0"/>
              <a:t>	Set up arguments on stack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5.</a:t>
            </a:r>
            <a:r>
              <a:rPr lang="en-US" altLang="en-US" dirty="0" smtClean="0"/>
              <a:t>	Initialize registers (including </a:t>
            </a:r>
            <a:r>
              <a:rPr lang="en-US" altLang="en-US" dirty="0" err="1" smtClean="0"/>
              <a:t>sp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fp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gp</a:t>
            </a:r>
            <a:r>
              <a:rPr lang="en-US" altLang="en-US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6.</a:t>
            </a:r>
            <a:r>
              <a:rPr lang="en-US" altLang="en-US" dirty="0" smtClean="0"/>
              <a:t>	Jump to startup routine</a:t>
            </a:r>
          </a:p>
          <a:p>
            <a:pPr lvl="2" eaLnBrk="1" hangingPunct="1"/>
            <a:r>
              <a:rPr lang="en-US" altLang="en-US" dirty="0" smtClean="0"/>
              <a:t>Copies arguments to x10, … and calls main</a:t>
            </a:r>
          </a:p>
          <a:p>
            <a:pPr lvl="2" eaLnBrk="1" hangingPunct="1"/>
            <a:r>
              <a:rPr lang="en-US" altLang="en-US" dirty="0" smtClean="0"/>
              <a:t>When main returns, do exit </a:t>
            </a:r>
            <a:r>
              <a:rPr lang="en-US" altLang="en-US" dirty="0" err="1" smtClean="0"/>
              <a:t>syscall</a:t>
            </a:r>
            <a:endParaRPr lang="en-AU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50482" y="4091249"/>
            <a:ext cx="562499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main();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_</a:t>
            </a:r>
            <a:r>
              <a:rPr lang="en-US" altLang="zh-TW" sz="24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start_up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lw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x10,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offset($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  ## load arguments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jal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x1, main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exit</a:t>
            </a:r>
          </a:p>
        </p:txBody>
      </p:sp>
    </p:spTree>
    <p:extLst>
      <p:ext uri="{BB962C8B-B14F-4D97-AF65-F5344CB8AC3E}">
        <p14:creationId xmlns:p14="http://schemas.microsoft.com/office/powerpoint/2010/main" val="130601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1849</Words>
  <Application>Microsoft Office PowerPoint</Application>
  <PresentationFormat>Widescreen</PresentationFormat>
  <Paragraphs>544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新細明體</vt:lpstr>
      <vt:lpstr>細明體</vt:lpstr>
      <vt:lpstr>Arial</vt:lpstr>
      <vt:lpstr>Arial Black</vt:lpstr>
      <vt:lpstr>Calibri</vt:lpstr>
      <vt:lpstr>Calibri Light</vt:lpstr>
      <vt:lpstr>Corbel</vt:lpstr>
      <vt:lpstr>Garamond</vt:lpstr>
      <vt:lpstr>Symbol</vt:lpstr>
      <vt:lpstr>Tahoma</vt:lpstr>
      <vt:lpstr>Times New Roman</vt:lpstr>
      <vt:lpstr>Wingdings</vt:lpstr>
      <vt:lpstr>Office Theme</vt:lpstr>
      <vt:lpstr>Edge</vt:lpstr>
      <vt:lpstr>1_cod4e</vt:lpstr>
      <vt:lpstr>2_cod4e</vt:lpstr>
      <vt:lpstr>3_cod4e</vt:lpstr>
      <vt:lpstr>4_cod4e</vt:lpstr>
      <vt:lpstr>Microsoft Graph Chart</vt:lpstr>
      <vt:lpstr>Linker &amp; Loader</vt:lpstr>
      <vt:lpstr>PowerPoint Presentation</vt:lpstr>
      <vt:lpstr>Assembler</vt:lpstr>
      <vt:lpstr>PowerPoint Presentation</vt:lpstr>
      <vt:lpstr>Assembler (cont.)</vt:lpstr>
      <vt:lpstr>Linker (Link editor)</vt:lpstr>
      <vt:lpstr>PowerPoint Presentation</vt:lpstr>
      <vt:lpstr>Loader</vt:lpstr>
      <vt:lpstr>Loading a Program</vt:lpstr>
      <vt:lpstr>Dynamically Linked Libraries (DLL) </vt:lpstr>
      <vt:lpstr>Lazy Linkage</vt:lpstr>
      <vt:lpstr>PowerPoint Presentation</vt:lpstr>
      <vt:lpstr>Starting Java Applications</vt:lpstr>
      <vt:lpstr>MIPS Instructions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Effect of Compiler Optimization</vt:lpstr>
      <vt:lpstr>Effect of Language and Algorithm</vt:lpstr>
      <vt:lpstr>Fallacies</vt:lpstr>
      <vt:lpstr>Fallacies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Chia-Lin Yang</dc:creator>
  <cp:lastModifiedBy>Chia-Lin Yang</cp:lastModifiedBy>
  <cp:revision>12</cp:revision>
  <dcterms:created xsi:type="dcterms:W3CDTF">2019-10-09T05:00:58Z</dcterms:created>
  <dcterms:modified xsi:type="dcterms:W3CDTF">2019-10-09T06:12:21Z</dcterms:modified>
</cp:coreProperties>
</file>