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4f2723eb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系統呼叫時，發生 context switch ，一定會將暫存器的資料丟進堆疊，若仍然硬要使用以暫存器來傳參數的二進位 convention ，只會徒然損耗效能</a:t>
            </a:r>
            <a:endParaRPr/>
          </a:p>
        </p:txBody>
      </p:sp>
      <p:sp>
        <p:nvSpPr>
          <p:cNvPr id="340" name="Google Shape;340;g34f2723eb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4f2723ebc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34f2723ebc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9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457200" y="1219320"/>
            <a:ext cx="822924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57200" y="1219320"/>
            <a:ext cx="822924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2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2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3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4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77440" y="1218960"/>
            <a:ext cx="6188040" cy="49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77440" y="1218960"/>
            <a:ext cx="6188040" cy="49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457200" y="1219320"/>
            <a:ext cx="822924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subTitle" idx="1"/>
          </p:nvPr>
        </p:nvSpPr>
        <p:spPr>
          <a:xfrm>
            <a:off x="457200" y="152280"/>
            <a:ext cx="8229240" cy="459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2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3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2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3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2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3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457200" y="1219320"/>
            <a:ext cx="822924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1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2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body" idx="3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4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2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77440" y="1218960"/>
            <a:ext cx="6188040" cy="49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77440" y="1218960"/>
            <a:ext cx="6188040" cy="49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457200" y="152280"/>
            <a:ext cx="8229240" cy="459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3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3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457200" y="635292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B2935C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7" name="Google Shape;7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B2935C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8" name="Google Shape;8;p1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rgbClr val="B293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1219320" y="3886200"/>
            <a:ext cx="68576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564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2898720" y="6355080"/>
            <a:ext cx="347436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216080" y="6355080"/>
            <a:ext cx="121896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05040" y="3648240"/>
            <a:ext cx="7314840" cy="1279800"/>
          </a:xfrm>
          <a:prstGeom prst="rect">
            <a:avLst/>
          </a:prstGeom>
          <a:noFill/>
          <a:ln w="9525" cap="flat" cmpd="sng">
            <a:solidFill>
              <a:srgbClr val="A24A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914400" y="5048280"/>
            <a:ext cx="7314840" cy="685440"/>
          </a:xfrm>
          <a:prstGeom prst="rect">
            <a:avLst/>
          </a:prstGeom>
          <a:noFill/>
          <a:ln w="9525" cap="flat" cmpd="sng">
            <a:solidFill>
              <a:srgbClr val="B293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905040" y="3648240"/>
            <a:ext cx="228240" cy="1279800"/>
          </a:xfrm>
          <a:prstGeom prst="rect">
            <a:avLst/>
          </a:prstGeom>
          <a:solidFill>
            <a:srgbClr val="A24A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914400" y="5048280"/>
            <a:ext cx="228240" cy="685440"/>
          </a:xfrm>
          <a:prstGeom prst="rect">
            <a:avLst/>
          </a:prstGeom>
          <a:solidFill>
            <a:srgbClr val="B293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457200" y="635292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B2935C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66" name="Google Shape;66;p1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B2935C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67" name="Google Shape;67;p14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rgbClr val="B293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vbird.or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ubuntu.com" TargetMode="External"/><Relationship Id="rId4" Type="http://schemas.openxmlformats.org/officeDocument/2006/relationships/hyperlink" Target="http://www.ubuntu-tw.or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kernel.org/pub/linux/kernel/v4.x/linux-4.14.25.tar.xz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Linux-Kernel-What-does-asmlinkage-mean-in-the-definition-of-system-call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OS/hello-kernel-modul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untu.com/download/desktop/thank-you?country=TW&amp;version=16.04.4&amp;architecture=amd6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ubuntu.com/download/desktop/thank-you?country=TW&amp;version=16.04.4&amp;architecture=i38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/>
        </p:nvSpPr>
        <p:spPr>
          <a:xfrm>
            <a:off x="1219320" y="3886200"/>
            <a:ext cx="68576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0" i="0" u="none" strike="noStrike" cap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OS Homework 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1219320" y="5124600"/>
            <a:ext cx="6857640" cy="53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 dirty="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</a:t>
            </a:r>
            <a:r>
              <a:rPr lang="en-US" altLang="zh-TW" sz="2000" b="0" i="0" u="none" strike="noStrike" cap="none" dirty="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6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6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10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0"/>
            <a:ext cx="9143640" cy="68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7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11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000"/>
            <a:ext cx="9156240" cy="6866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12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9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9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13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9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640" cy="685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14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0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1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1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15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1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鳥哥的私房菜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800"/>
              </a:buClr>
              <a:buSzPts val="1748"/>
              <a:buFont typeface="Noto Sans Symbols"/>
              <a:buChar char="▶"/>
            </a:pPr>
            <a:r>
              <a:rPr lang="zh-TW" sz="23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http://linux.vbird.org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Ubuntu 正體中文站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800"/>
              </a:buClr>
              <a:buSzPts val="1748"/>
              <a:buFont typeface="Noto Sans Symbols"/>
              <a:buChar char="▶"/>
            </a:pPr>
            <a:r>
              <a:rPr lang="zh-TW" sz="23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http://www.ubuntu-tw.org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Ubuntu Homepage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800"/>
              </a:buClr>
              <a:buSzPts val="1748"/>
              <a:buFont typeface="Noto Sans Symbols"/>
              <a:buChar char="▶"/>
            </a:pPr>
            <a:r>
              <a:rPr lang="zh-TW" sz="23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http://www.ubuntu.com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/>
        </p:nvSpPr>
        <p:spPr>
          <a:xfrm>
            <a:off x="1219320" y="3886200"/>
            <a:ext cx="68576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Part II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2"/>
          <p:cNvSpPr txBox="1"/>
          <p:nvPr/>
        </p:nvSpPr>
        <p:spPr>
          <a:xfrm>
            <a:off x="1219320" y="5124600"/>
            <a:ext cx="6857640" cy="53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Linux Kernel Compilation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When Should We Compile Kernel?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3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17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There are various situations we have to compile the kernel.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748"/>
              <a:buFont typeface="Noto Sans Symbols"/>
              <a:buChar char="▶"/>
            </a:pPr>
            <a:r>
              <a:rPr lang="zh-TW" sz="23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Try new kernel patches for the latest laptops.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748"/>
              <a:buFont typeface="Noto Sans Symbols"/>
              <a:buChar char="▶"/>
            </a:pPr>
            <a:r>
              <a:rPr lang="zh-TW" sz="23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Enable/disable features built in the kernel.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748"/>
              <a:buFont typeface="Noto Sans Symbols"/>
              <a:buChar char="▶"/>
            </a:pPr>
            <a:r>
              <a:rPr lang="zh-TW" sz="23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Develop new features.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748"/>
              <a:buFont typeface="Noto Sans Symbols"/>
              <a:buChar char="▶"/>
            </a:pPr>
            <a:r>
              <a:rPr lang="zh-TW" sz="23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…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This slide </a:t>
            </a:r>
            <a:r>
              <a:rPr lang="zh-TW" sz="2600">
                <a:latin typeface="Cabin"/>
                <a:ea typeface="Cabin"/>
                <a:cs typeface="Cabin"/>
                <a:sym typeface="Cabin"/>
              </a:rPr>
              <a:t>is</a:t>
            </a: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based on </a:t>
            </a:r>
            <a:r>
              <a:rPr lang="zh-TW" sz="260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Linux 4.14.25</a:t>
            </a: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800"/>
              </a:buClr>
              <a:buSzPts val="1748"/>
              <a:buFont typeface="Noto Sans Symbols"/>
              <a:buChar char="▶"/>
            </a:pPr>
            <a:r>
              <a:rPr lang="zh-TW" sz="2300" u="sng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https://cdn.kernel.org/pub/linux/kernel/v4.x/linux-4.14.25.tar.xz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去哪下載？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4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18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4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Kernel Website: </a:t>
            </a:r>
            <a:r>
              <a:rPr lang="zh-TW" sz="2600" u="sng">
                <a:solidFill>
                  <a:srgbClr val="00A800"/>
                </a:solidFill>
                <a:latin typeface="Cabin"/>
                <a:ea typeface="Cabin"/>
                <a:cs typeface="Cabin"/>
                <a:sym typeface="Cabin"/>
              </a:rPr>
              <a:t>http://www.kernel.org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4"/>
          <p:cNvSpPr/>
          <p:nvPr/>
        </p:nvSpPr>
        <p:spPr>
          <a:xfrm>
            <a:off x="550800" y="1721880"/>
            <a:ext cx="54115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latin typeface="Cabin"/>
                <a:ea typeface="Cabin"/>
                <a:cs typeface="Cabin"/>
                <a:sym typeface="Cabin"/>
              </a:rPr>
              <a:t>臺大鏡像</a:t>
            </a:r>
            <a:r>
              <a:rPr lang="zh-TW" sz="1800" b="1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: http://ftp.ntu.edu.tw/linux/kernel/v</a:t>
            </a:r>
            <a:r>
              <a:rPr lang="zh-TW" sz="1800" b="1">
                <a:latin typeface="Cabin"/>
                <a:ea typeface="Cabin"/>
                <a:cs typeface="Cabin"/>
                <a:sym typeface="Cabin"/>
              </a:rPr>
              <a:t>4</a:t>
            </a:r>
            <a:r>
              <a:rPr lang="zh-TW" sz="1800" b="1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.x/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600" y="2086550"/>
            <a:ext cx="6347380" cy="42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 sz="320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下載並解壓縮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2" name="Google Shape;272;p45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5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19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5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Setting up build environment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sudo apt-get update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sudo apt-get install gcc vim ssh wget </a:t>
            </a:r>
            <a:r>
              <a:rPr lang="zh-TW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libncurses5-dev libssl-dev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Getting the source archive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cd ${HOME}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zh-TW" sz="2000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wget https://cdn.kernel.org/pub/linux/kernel/v4.x/linux-4.14.25.tar.xz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Extracting the archive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tar Jxvf linux</a:t>
            </a:r>
            <a:r>
              <a:rPr lang="zh-TW" sz="2000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-4.14.25</a:t>
            </a: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.tar.xz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cd linux</a:t>
            </a:r>
            <a:r>
              <a:rPr lang="zh-TW" sz="2000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-4.14.25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0" i="0" u="none" strike="noStrike" cap="none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Outline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8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Linux Installation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Linux Kernel Compilation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System Call Development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Kernel Modules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8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8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2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產生 .config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6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6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20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6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在開始編譯之前，得先建立一份設定檔 (.config)，說明我們希望核心具備哪些功能。</a:t>
            </a:r>
            <a:endParaRPr sz="2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latin typeface="Cabin"/>
                <a:ea typeface="Cabin"/>
                <a:cs typeface="Cabin"/>
                <a:sym typeface="Cabin"/>
              </a:rPr>
              <a:t>核心源碼提供了數種工具方便使用者建立 .config </a:t>
            </a: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zh-TW" sz="2600">
                <a:latin typeface="Cabin"/>
                <a:ea typeface="Cabin"/>
                <a:cs typeface="Cabin"/>
                <a:sym typeface="Cabin"/>
              </a:rPr>
              <a:t>執行過程中缺什麼就裝什麼</a:t>
            </a: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make config </a:t>
            </a:r>
            <a:r>
              <a:rPr lang="zh-TW" sz="2000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（不建議）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zh-TW" sz="2000" b="1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make menuconfig </a:t>
            </a:r>
            <a:r>
              <a:rPr lang="zh-TW" sz="2000" b="1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（</a:t>
            </a:r>
            <a:r>
              <a:rPr lang="zh-TW" sz="2000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使用 ncurses 做使用者介面</a:t>
            </a:r>
            <a:r>
              <a:rPr lang="zh-TW" sz="2000" b="1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）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make xconfig </a:t>
            </a:r>
            <a:r>
              <a:rPr lang="zh-TW" sz="2000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（用 qt 做使用者介面）</a:t>
            </a:r>
            <a:endParaRPr sz="1800">
              <a:solidFill>
                <a:schemeClr val="dk1"/>
              </a:solidFill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3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latin typeface="Cabin"/>
                <a:ea typeface="Cabin"/>
                <a:cs typeface="Cabin"/>
                <a:sym typeface="Cabin"/>
              </a:rPr>
              <a:t>你也可以直接複製自己系統裡</a:t>
            </a: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/boot </a:t>
            </a:r>
            <a:r>
              <a:rPr lang="zh-TW" sz="2600">
                <a:latin typeface="Cabin"/>
                <a:ea typeface="Cabin"/>
                <a:cs typeface="Cabin"/>
                <a:sym typeface="Cabin"/>
              </a:rPr>
              <a:t>中的設定檔</a:t>
            </a: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cp /boot/config-$(uname -r) .config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make olddefconfig(</a:t>
            </a:r>
            <a:r>
              <a:rPr lang="zh-TW" sz="2000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檢查新舊版設定檔的相容性</a:t>
            </a: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make menuconfig</a:t>
            </a:r>
            <a:r>
              <a:rPr lang="zh-TW" sz="1800">
                <a:solidFill>
                  <a:schemeClr val="dk1"/>
                </a:solidFill>
              </a:rPr>
              <a:t>（若想基於該設定檔繼續修改）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7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21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925" y="1060175"/>
            <a:ext cx="7306574" cy="437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7"/>
          <p:cNvSpPr txBox="1"/>
          <p:nvPr/>
        </p:nvSpPr>
        <p:spPr>
          <a:xfrm>
            <a:off x="2420450" y="5556450"/>
            <a:ext cx="52122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make menuconfig 的使用者介面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Kernel Compilation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8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8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22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8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The first time (</a:t>
            </a:r>
            <a:r>
              <a:rPr lang="zh-TW" sz="1800">
                <a:latin typeface="Cabin"/>
                <a:ea typeface="Cabin"/>
                <a:cs typeface="Cabin"/>
                <a:sym typeface="Cabin"/>
              </a:rPr>
              <a:t>在助教  i5-7200u 的筆電跑了 46 分鐘</a:t>
            </a: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):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make bzImage (</a:t>
            </a:r>
            <a:r>
              <a:rPr lang="zh-TW" sz="2000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編譯核心並壓縮</a:t>
            </a: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41140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make modules</a:t>
            </a:r>
            <a:r>
              <a:rPr lang="zh-TW" sz="20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	(</a:t>
            </a:r>
            <a:r>
              <a:rPr lang="zh-TW" sz="20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編譯各個核心模組</a:t>
            </a:r>
            <a:r>
              <a:rPr lang="zh-TW" sz="20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sudo make modules_install(</a:t>
            </a:r>
            <a:r>
              <a:rPr lang="zh-TW" sz="2000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安裝模組</a:t>
            </a: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sudo make install</a:t>
            </a:r>
            <a:r>
              <a:rPr lang="zh-TW" sz="2000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（安裝核心）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sudo mkinitramfs -o /boot/initrd.img</a:t>
            </a:r>
            <a:r>
              <a:rPr lang="zh-TW" sz="2000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-4.14.25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Do this whenever you reinstall the modules.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748"/>
              <a:buFont typeface="Noto Sans Symbols"/>
              <a:buChar char="▶"/>
            </a:pPr>
            <a:r>
              <a:rPr lang="zh-TW" sz="2300" b="1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reboot</a:t>
            </a:r>
            <a:r>
              <a:rPr lang="zh-TW" sz="23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endParaRPr sz="2300">
              <a:solidFill>
                <a:srgbClr val="41140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Others (about 5~10min):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make bzImage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sudo make install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748"/>
              <a:buFont typeface="Noto Sans Symbols"/>
              <a:buChar char="▶"/>
            </a:pPr>
            <a:r>
              <a:rPr lang="zh-TW" sz="23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Then </a:t>
            </a:r>
            <a:r>
              <a:rPr lang="zh-TW" sz="2300" b="1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reboot</a:t>
            </a:r>
            <a:r>
              <a:rPr lang="zh-TW" sz="23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Kernel Compilation with Multiple Cores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9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9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23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9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See how many cores on your machine.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cat /proc/cpuinfo | grep processor | wc -l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748"/>
              <a:buFont typeface="Noto Sans Symbols"/>
              <a:buChar char="▶"/>
            </a:pPr>
            <a:r>
              <a:rPr lang="zh-TW" sz="23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E.g., 4.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Compile with the number of jobs (threads).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make -j4 bzImage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make -j4 modules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748"/>
              <a:buFont typeface="Noto Sans Symbols"/>
              <a:buChar char="▶"/>
            </a:pPr>
            <a:r>
              <a:rPr lang="zh-TW" sz="23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Boot Loader Configuration (Optional)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0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0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24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0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Ubuntu will do this for you when installing the kernel.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Adding a new entry to </a:t>
            </a:r>
            <a:r>
              <a:rPr lang="zh-TW" sz="20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/boot/grub/grub.cfg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Rebooting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1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1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25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1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Do not forget to </a:t>
            </a:r>
            <a:r>
              <a:rPr lang="zh-TW" sz="2600" b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reboot</a:t>
            </a: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every time you install a new kernel image!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You can use ‘</a:t>
            </a:r>
            <a:r>
              <a:rPr lang="zh-TW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uname -a</a:t>
            </a: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’ to check current system information.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/>
        </p:nvSpPr>
        <p:spPr>
          <a:xfrm>
            <a:off x="1219320" y="3886200"/>
            <a:ext cx="68576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Part III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2"/>
          <p:cNvSpPr txBox="1"/>
          <p:nvPr/>
        </p:nvSpPr>
        <p:spPr>
          <a:xfrm>
            <a:off x="1219320" y="5124600"/>
            <a:ext cx="6857640" cy="53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System Call Development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Preparation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3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27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3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Find out whether the kernel is 32-bit or 64-bit version.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uname -p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32-bit: </a:t>
            </a:r>
            <a:r>
              <a:rPr lang="zh-TW" sz="18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i386 i686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64-bit: </a:t>
            </a:r>
            <a:r>
              <a:rPr lang="zh-TW" sz="18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x86_64</a:t>
            </a:r>
            <a:endParaRPr sz="1800" i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14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▶"/>
            </a:pPr>
            <a:r>
              <a:rPr lang="zh-TW" sz="2200">
                <a:latin typeface="Courier New"/>
                <a:ea typeface="Courier New"/>
                <a:cs typeface="Courier New"/>
                <a:sym typeface="Courier New"/>
              </a:rPr>
              <a:t>之後的操作都基於 x86_64 版本，不介紹 32-bit 的版本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925" y="4303175"/>
            <a:ext cx="52387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/>
          <p:nvPr/>
        </p:nvSpPr>
        <p:spPr>
          <a:xfrm>
            <a:off x="457200" y="15228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Adding a System Call (1/4)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4"/>
          <p:cNvSpPr txBox="1"/>
          <p:nvPr/>
        </p:nvSpPr>
        <p:spPr>
          <a:xfrm>
            <a:off x="107640" y="6356520"/>
            <a:ext cx="1187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4"/>
          <p:cNvSpPr txBox="1"/>
          <p:nvPr/>
        </p:nvSpPr>
        <p:spPr>
          <a:xfrm>
            <a:off x="612720" y="6356520"/>
            <a:ext cx="19806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28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54"/>
          <p:cNvSpPr txBox="1"/>
          <p:nvPr/>
        </p:nvSpPr>
        <p:spPr>
          <a:xfrm>
            <a:off x="457200" y="1219320"/>
            <a:ext cx="822930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400"/>
              <a:buChar char="●"/>
            </a:pPr>
            <a:r>
              <a:rPr lang="zh-TW" sz="23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Create a new file </a:t>
            </a:r>
            <a:r>
              <a:rPr lang="zh-TW" sz="2400" b="0" i="1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kernel/my</a:t>
            </a:r>
            <a:r>
              <a:rPr lang="zh-TW" sz="2400" i="1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_add</a:t>
            </a:r>
            <a:r>
              <a:rPr lang="zh-TW" sz="2400" b="0" i="1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.c</a:t>
            </a:r>
            <a:r>
              <a:rPr lang="zh-TW" sz="23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asmlinkage 是什麼作用？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46" name="Google Shape;346;p54"/>
          <p:cNvSpPr/>
          <p:nvPr/>
        </p:nvSpPr>
        <p:spPr>
          <a:xfrm>
            <a:off x="1444320" y="2061000"/>
            <a:ext cx="4341600" cy="17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&lt;linux/linkage.h&gt;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&lt;linux/kernel.h&gt;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asmlinkage </a:t>
            </a:r>
            <a:r>
              <a:rPr lang="zh-TW" sz="1400" b="1" dirty="0">
                <a:solidFill>
                  <a:srgbClr val="1C3DE4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sys_my</a:t>
            </a:r>
            <a:r>
              <a:rPr lang="zh-TW" b="1" dirty="0">
                <a:latin typeface="Courier New"/>
                <a:ea typeface="Courier New"/>
                <a:cs typeface="Courier New"/>
                <a:sym typeface="Courier New"/>
              </a:rPr>
              <a:t>_add</a:t>
            </a:r>
            <a:r>
              <a:rPr lang="zh-TW" sz="1400" b="1" dirty="0">
                <a:solidFill>
                  <a:srgbClr val="CC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400" b="1" dirty="0">
                <a:solidFill>
                  <a:srgbClr val="1C3DE4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 dirty="0">
                <a:latin typeface="Courier New"/>
                <a:ea typeface="Courier New"/>
                <a:cs typeface="Courier New"/>
                <a:sym typeface="Courier New"/>
              </a:rPr>
              <a:t>a, int b</a:t>
            </a:r>
            <a:r>
              <a:rPr lang="zh-TW" sz="1400" b="1" dirty="0">
                <a:solidFill>
                  <a:srgbClr val="CC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solidFill>
                  <a:srgbClr val="CC99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zh-TW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printk</a:t>
            </a:r>
            <a:r>
              <a:rPr lang="zh-TW" sz="1400" b="1" dirty="0">
                <a:solidFill>
                  <a:srgbClr val="CC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altLang="zh-TW" b="1" dirty="0">
                <a:solidFill>
                  <a:srgbClr val="99CC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zh-TW" b="1" dirty="0">
                <a:solidFill>
                  <a:srgbClr val="99CC00"/>
                </a:solidFill>
                <a:latin typeface="Courier New"/>
                <a:ea typeface="Courier New"/>
                <a:cs typeface="Courier New"/>
                <a:sym typeface="Courier New"/>
              </a:rPr>
              <a:t>my_add</a:t>
            </a:r>
            <a:r>
              <a:rPr lang="zh-TW" sz="1400" b="1" dirty="0">
                <a:solidFill>
                  <a:srgbClr val="99CC00"/>
                </a:solidFill>
                <a:latin typeface="Courier New"/>
                <a:ea typeface="Courier New"/>
                <a:cs typeface="Courier New"/>
                <a:sym typeface="Courier New"/>
              </a:rPr>
              <a:t> is invoked!\n"</a:t>
            </a:r>
            <a:r>
              <a:rPr lang="zh-TW" sz="1400" b="1" dirty="0">
                <a:solidFill>
                  <a:srgbClr val="CC99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400" b="1" dirty="0">
                <a:solidFill>
                  <a:srgbClr val="1C3DE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zh-TW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zh-TW" b="1" dirty="0">
                <a:latin typeface="Courier New"/>
                <a:ea typeface="Courier New"/>
                <a:cs typeface="Courier New"/>
                <a:sym typeface="Courier New"/>
              </a:rPr>
              <a:t> + b</a:t>
            </a:r>
            <a:r>
              <a:rPr lang="zh-TW" sz="1400" b="1" dirty="0">
                <a:solidFill>
                  <a:srgbClr val="CC99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solidFill>
                  <a:srgbClr val="CC99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54"/>
          <p:cNvSpPr/>
          <p:nvPr/>
        </p:nvSpPr>
        <p:spPr>
          <a:xfrm>
            <a:off x="971640" y="2061000"/>
            <a:ext cx="431400" cy="17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1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1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02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1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03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1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04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1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05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1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06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1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07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1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08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Adding a System Call (2/4)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5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5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29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5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2400"/>
              <a:buChar char="●"/>
            </a:pPr>
            <a:r>
              <a:rPr lang="zh-TW" sz="2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Add this new </a:t>
            </a:r>
            <a:r>
              <a:rPr lang="zh-TW" sz="2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file</a:t>
            </a:r>
            <a:r>
              <a:rPr lang="zh-TW" sz="2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 to </a:t>
            </a:r>
            <a:r>
              <a:rPr lang="zh-TW" sz="2400" b="0" i="1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kernel/Makefile</a:t>
            </a:r>
            <a:r>
              <a:rPr lang="zh-TW" sz="2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2400"/>
              <a:buChar char="○"/>
            </a:pPr>
            <a:r>
              <a:rPr lang="zh-TW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obj-y += </a:t>
            </a:r>
            <a:r>
              <a:rPr lang="zh-TW" sz="2400">
                <a:latin typeface="Courier New"/>
                <a:ea typeface="Courier New"/>
                <a:cs typeface="Courier New"/>
                <a:sym typeface="Courier New"/>
              </a:rPr>
              <a:t>my_add</a:t>
            </a:r>
            <a:r>
              <a:rPr lang="zh-TW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2297013"/>
            <a:ext cx="80962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/>
        </p:nvSpPr>
        <p:spPr>
          <a:xfrm>
            <a:off x="1219320" y="3886200"/>
            <a:ext cx="68576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0" i="0" u="none" strike="noStrike" cap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Part I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9"/>
          <p:cNvSpPr txBox="1"/>
          <p:nvPr/>
        </p:nvSpPr>
        <p:spPr>
          <a:xfrm>
            <a:off x="1219320" y="5124600"/>
            <a:ext cx="6857640" cy="53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Linux Installation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Adding a System Call (3/4)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6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6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30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6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Declare the prototype of your system calls.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748"/>
              <a:buFont typeface="Noto Sans Symbols"/>
              <a:buChar char="▶"/>
            </a:pPr>
            <a:r>
              <a:rPr lang="zh-TW" sz="23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Add the declaration to </a:t>
            </a:r>
            <a:r>
              <a:rPr lang="zh-TW" sz="2000" b="0" i="1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include/linux/syscalls.h</a:t>
            </a:r>
            <a:r>
              <a:rPr lang="zh-TW" sz="23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8"/>
              <a:buFont typeface="Noto Sans Symbols"/>
              <a:buChar char="▶"/>
            </a:pPr>
            <a:r>
              <a:rPr lang="zh-TW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asmlinkage int sys_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my_add</a:t>
            </a:r>
            <a:r>
              <a:rPr lang="zh-TW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 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a, int b</a:t>
            </a:r>
            <a:r>
              <a:rPr lang="zh-TW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5" y="2745993"/>
            <a:ext cx="8686801" cy="2497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Adding a System Call (4/4)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7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7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31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7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Register a system call number.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748"/>
              <a:buFont typeface="Noto Sans Symbols"/>
              <a:buChar char="▶"/>
            </a:pPr>
            <a:r>
              <a:rPr lang="zh-TW" sz="23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Add a new entry to </a:t>
            </a:r>
            <a:r>
              <a:rPr lang="zh-TW" sz="2000" i="1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arch/x86/entry/syscalls/syscall_64.tbl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8"/>
              <a:buFont typeface="Noto Sans Symbols"/>
              <a:buChar char="▶"/>
            </a:pPr>
            <a:r>
              <a:rPr lang="zh-TW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h-TW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	common		my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_add</a:t>
            </a:r>
            <a:r>
              <a:rPr lang="zh-TW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sy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s_my_add</a:t>
            </a:r>
            <a:endParaRPr sz="18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修改完成！請重新編譯安裝再重開機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924" y="2666812"/>
            <a:ext cx="7441426" cy="1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System Call Invocation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8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8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32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8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Create a test file </a:t>
            </a:r>
            <a:r>
              <a:rPr lang="zh-TW" sz="24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ap.c</a:t>
            </a: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to try your system call.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Compile &amp; execute.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gcc -o ap ap.c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520"/>
              <a:buFont typeface="Noto Sans Symbols"/>
              <a:buChar char="▶"/>
            </a:pPr>
            <a:r>
              <a:rPr lang="zh-TW" sz="2000" b="0" i="0" u="none" strike="noStrike" cap="none">
                <a:solidFill>
                  <a:srgbClr val="411401"/>
                </a:solidFill>
                <a:latin typeface="Courier New"/>
                <a:ea typeface="Courier New"/>
                <a:cs typeface="Courier New"/>
                <a:sym typeface="Courier New"/>
              </a:rPr>
              <a:t>$ ./ap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8"/>
          <p:cNvSpPr/>
          <p:nvPr/>
        </p:nvSpPr>
        <p:spPr>
          <a:xfrm>
            <a:off x="1451880" y="1688040"/>
            <a:ext cx="6474600" cy="286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#define _GNU_SOURCE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&lt;unistd.h&gt;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&lt;sys/syscall.h&gt;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1C3DE4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zh-TW" sz="1400" b="1">
                <a:solidFill>
                  <a:srgbClr val="CC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400" b="1">
                <a:solidFill>
                  <a:srgbClr val="1C3DE4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argc</a:t>
            </a:r>
            <a:r>
              <a:rPr lang="zh-TW" sz="1400" b="1">
                <a:solidFill>
                  <a:srgbClr val="CC99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zh-TW" sz="1400" b="1">
                <a:solidFill>
                  <a:srgbClr val="CC9900"/>
                </a:solidFill>
                <a:latin typeface="Courier New"/>
                <a:ea typeface="Courier New"/>
                <a:cs typeface="Courier New"/>
                <a:sym typeface="Courier New"/>
              </a:rPr>
              <a:t>** </a:t>
            </a:r>
            <a:r>
              <a:rPr lang="zh-TW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zh-TW" sz="1400" b="1">
                <a:solidFill>
                  <a:srgbClr val="CC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CC99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printf</a:t>
            </a:r>
            <a:r>
              <a:rPr lang="zh-TW" sz="1400" b="1">
                <a:solidFill>
                  <a:srgbClr val="CC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400" b="1">
                <a:solidFill>
                  <a:srgbClr val="99CC00"/>
                </a:solidFill>
                <a:latin typeface="Courier New"/>
                <a:ea typeface="Courier New"/>
                <a:cs typeface="Courier New"/>
                <a:sym typeface="Courier New"/>
              </a:rPr>
              <a:t>"%d\n"</a:t>
            </a:r>
            <a:r>
              <a:rPr lang="zh-TW" sz="1400" b="1">
                <a:solidFill>
                  <a:srgbClr val="CC99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syscall</a:t>
            </a:r>
            <a:r>
              <a:rPr lang="zh-TW" sz="1400" b="1">
                <a:solidFill>
                  <a:srgbClr val="CC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b="1">
                <a:latin typeface="Courier New"/>
                <a:ea typeface="Courier New"/>
                <a:cs typeface="Courier New"/>
                <a:sym typeface="Courier New"/>
              </a:rPr>
              <a:t>333</a:t>
            </a:r>
            <a:r>
              <a:rPr lang="zh-TW" sz="1400" b="1">
                <a:solidFill>
                  <a:srgbClr val="CC99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b="1">
                <a:latin typeface="Courier New"/>
                <a:ea typeface="Courier New"/>
                <a:cs typeface="Courier New"/>
                <a:sym typeface="Courier New"/>
              </a:rPr>
              <a:t>1, 1</a:t>
            </a:r>
            <a:r>
              <a:rPr lang="zh-TW" sz="1400" b="1">
                <a:solidFill>
                  <a:srgbClr val="CC99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CC99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8"/>
          <p:cNvSpPr/>
          <p:nvPr/>
        </p:nvSpPr>
        <p:spPr>
          <a:xfrm>
            <a:off x="971650" y="1688048"/>
            <a:ext cx="431400" cy="2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1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1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02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1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03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1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04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1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05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1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06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1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07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1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08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1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09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1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9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9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9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33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9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Kernel Website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800"/>
              </a:buClr>
              <a:buSzPts val="1748"/>
              <a:buFont typeface="Noto Sans Symbols"/>
              <a:buChar char="▶"/>
            </a:pPr>
            <a:r>
              <a:rPr lang="zh-TW" sz="2300" u="sng">
                <a:solidFill>
                  <a:srgbClr val="00A800"/>
                </a:solidFill>
                <a:latin typeface="Cabin"/>
                <a:ea typeface="Cabin"/>
                <a:cs typeface="Cabin"/>
                <a:sym typeface="Cabin"/>
              </a:rPr>
              <a:t>https://www.kernel.org/doc/html/v4.12/process/adding-syscalls.html</a:t>
            </a:r>
            <a:endParaRPr sz="2300" b="0" i="0" u="none" strike="noStrike" cap="none">
              <a:solidFill>
                <a:srgbClr val="41140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-396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2600"/>
              <a:buFont typeface="Cabin"/>
              <a:buChar char="▶"/>
            </a:pPr>
            <a:r>
              <a:rPr lang="zh-TW" sz="26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Implementing a system call in Linux Kernel 4.7.1</a:t>
            </a:r>
            <a:endParaRPr sz="2600">
              <a:solidFill>
                <a:srgbClr val="41140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1" indent="-35051" algn="l" rtl="0">
              <a:spcBef>
                <a:spcPts val="0"/>
              </a:spcBef>
              <a:spcAft>
                <a:spcPts val="0"/>
              </a:spcAft>
              <a:buClr>
                <a:srgbClr val="00A800"/>
              </a:buClr>
              <a:buSzPts val="2300"/>
              <a:buFont typeface="Cabin"/>
              <a:buChar char="▶"/>
            </a:pPr>
            <a:r>
              <a:rPr lang="zh-TW" sz="2300">
                <a:solidFill>
                  <a:srgbClr val="00A800"/>
                </a:solidFill>
                <a:latin typeface="Cabin"/>
                <a:ea typeface="Cabin"/>
                <a:cs typeface="Cabin"/>
                <a:sym typeface="Cabin"/>
              </a:rPr>
              <a:t>https://medium.com/@ssreehari/implementing-a-system-call-in-linux-kernel-4-7-1-6f98250a8c38</a:t>
            </a:r>
            <a:endParaRPr sz="2300">
              <a:solidFill>
                <a:srgbClr val="00A8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0"/>
          <p:cNvSpPr txBox="1"/>
          <p:nvPr/>
        </p:nvSpPr>
        <p:spPr>
          <a:xfrm>
            <a:off x="1219320" y="3886200"/>
            <a:ext cx="68576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Part IV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60"/>
          <p:cNvSpPr txBox="1"/>
          <p:nvPr/>
        </p:nvSpPr>
        <p:spPr>
          <a:xfrm>
            <a:off x="1219320" y="5124600"/>
            <a:ext cx="6857640" cy="53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Kernel Modules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1"/>
          <p:cNvSpPr txBox="1"/>
          <p:nvPr/>
        </p:nvSpPr>
        <p:spPr>
          <a:xfrm>
            <a:off x="457200" y="152280"/>
            <a:ext cx="8229300" cy="9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編譯、使用核心模組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1"/>
          <p:cNvSpPr txBox="1"/>
          <p:nvPr/>
        </p:nvSpPr>
        <p:spPr>
          <a:xfrm>
            <a:off x="107640" y="6356520"/>
            <a:ext cx="1187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1"/>
          <p:cNvSpPr txBox="1"/>
          <p:nvPr/>
        </p:nvSpPr>
        <p:spPr>
          <a:xfrm>
            <a:off x="612720" y="6356520"/>
            <a:ext cx="19806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35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1"/>
          <p:cNvSpPr txBox="1"/>
          <p:nvPr/>
        </p:nvSpPr>
        <p:spPr>
          <a:xfrm>
            <a:off x="457200" y="1219320"/>
            <a:ext cx="822930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00A800"/>
                </a:solidFill>
                <a:latin typeface="Cabin"/>
                <a:ea typeface="Cabin"/>
                <a:cs typeface="Cabin"/>
                <a:sym typeface="Cabin"/>
              </a:rPr>
              <a:t>請見 </a:t>
            </a:r>
            <a:r>
              <a:rPr lang="zh-TW" sz="2300" u="sng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https://github.com/MROS/hello-kernel-module</a:t>
            </a:r>
            <a:endParaRPr sz="2300">
              <a:solidFill>
                <a:srgbClr val="00A8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0A8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00A800"/>
                </a:solidFill>
                <a:latin typeface="Cabin"/>
                <a:ea typeface="Cabin"/>
                <a:cs typeface="Cabin"/>
                <a:sym typeface="Cabin"/>
              </a:rPr>
              <a:t>有範例程式碼跟說明</a:t>
            </a:r>
            <a:endParaRPr sz="2300">
              <a:solidFill>
                <a:srgbClr val="00A8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Contact 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62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36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6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Lab 408</a:t>
            </a:r>
            <a:endParaRPr dirty="0"/>
          </a:p>
          <a:p>
            <a:pPr>
              <a:buClr>
                <a:schemeClr val="dk1"/>
              </a:buClr>
              <a:buSzPts val="1976"/>
              <a:buFont typeface="Noto Sans Symbols"/>
              <a:buChar char="▶"/>
            </a:pPr>
            <a:r>
              <a:rPr lang="zh-TW" sz="26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</a:t>
            </a:r>
            <a:r>
              <a:rPr lang="zh-TW" altLang="en-US" sz="26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：</a:t>
            </a:r>
            <a:r>
              <a:rPr lang="en-US" altLang="zh-TW" sz="1800" dirty="0">
                <a:solidFill>
                  <a:schemeClr val="dk1"/>
                </a:solidFill>
                <a:latin typeface="Cabin"/>
              </a:rPr>
              <a:t>lab408ta@gmail.com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>
              <a:buClr>
                <a:schemeClr val="dk1"/>
              </a:buClr>
              <a:buSzPts val="1520"/>
              <a:buFont typeface="Noto Sans Symbols"/>
              <a:buChar char="▶"/>
            </a:pPr>
            <a:r>
              <a:rPr lang="zh-TW" altLang="en-US" sz="2000" dirty="0">
                <a:solidFill>
                  <a:schemeClr val="dk1"/>
                </a:solidFill>
                <a:latin typeface="Cabin"/>
              </a:rPr>
              <a:t>吳澤南</a:t>
            </a:r>
            <a:endParaRPr lang="en-US" altLang="zh-TW" sz="2000" dirty="0">
              <a:solidFill>
                <a:schemeClr val="dk1"/>
              </a:solidFill>
              <a:latin typeface="Cabin"/>
            </a:endParaRPr>
          </a:p>
          <a:p>
            <a:pPr marL="457200" lvl="1">
              <a:buClr>
                <a:schemeClr val="dk1"/>
              </a:buClr>
              <a:buSzPts val="1520"/>
              <a:buFont typeface="Noto Sans Symbols"/>
              <a:buChar char="▶"/>
            </a:pPr>
            <a:r>
              <a:rPr lang="zh-TW" altLang="en-US" sz="2000" dirty="0">
                <a:solidFill>
                  <a:schemeClr val="dk1"/>
                </a:solidFill>
                <a:latin typeface="Cabin"/>
              </a:rPr>
              <a:t>康譽騰</a:t>
            </a:r>
            <a:endParaRPr lang="en-US" altLang="zh-TW" sz="2000" dirty="0">
              <a:solidFill>
                <a:schemeClr val="dk1"/>
              </a:solidFill>
              <a:latin typeface="Cabin"/>
            </a:endParaRPr>
          </a:p>
          <a:p>
            <a:pPr marL="457200" lvl="1">
              <a:buClr>
                <a:schemeClr val="dk1"/>
              </a:buClr>
              <a:buSzPts val="1520"/>
              <a:buFont typeface="Noto Sans Symbols"/>
              <a:buChar char="▶"/>
            </a:pPr>
            <a:r>
              <a:rPr lang="zh-TW" altLang="en-US" sz="2000" dirty="0">
                <a:solidFill>
                  <a:schemeClr val="dk1"/>
                </a:solidFill>
                <a:latin typeface="Cabin"/>
              </a:rPr>
              <a:t>白雨生</a:t>
            </a:r>
            <a:endParaRPr lang="en-US" altLang="zh-TW" sz="2000" dirty="0">
              <a:solidFill>
                <a:schemeClr val="dk1"/>
              </a:solidFill>
              <a:latin typeface="Cabin"/>
            </a:endParaRPr>
          </a:p>
          <a:p>
            <a:pPr marL="457200" lvl="1">
              <a:buClr>
                <a:schemeClr val="dk1"/>
              </a:buClr>
              <a:buSzPts val="1520"/>
              <a:buFont typeface="Noto Sans Symbols"/>
              <a:buChar char="▶"/>
            </a:pPr>
            <a:r>
              <a:rPr lang="zh-TW" altLang="en-US" sz="2000" dirty="0">
                <a:solidFill>
                  <a:schemeClr val="dk1"/>
                </a:solidFill>
                <a:latin typeface="Cabin"/>
              </a:rPr>
              <a:t>洪瑞隆</a:t>
            </a:r>
            <a:endParaRPr lang="en-US" altLang="zh-TW" sz="2000" dirty="0">
              <a:solidFill>
                <a:schemeClr val="dk1"/>
              </a:solidFill>
              <a:latin typeface="Cab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0" i="0" u="none" strike="noStrike" cap="none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Kernel versus Distribution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4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0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Kernel</a:t>
            </a:r>
            <a:r>
              <a:rPr lang="zh-TW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is the core of the operating system including scheduler, memory management, file system, etc.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 b="1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Distribution</a:t>
            </a:r>
            <a:r>
              <a:rPr lang="zh-TW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is a full functional environment including the kernel and a large collection of software applications.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The following slides are based on </a:t>
            </a:r>
            <a:r>
              <a:rPr lang="zh-TW" sz="2600" b="0" i="0" u="none" strike="noStrike" cap="none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Ubuntu 1</a:t>
            </a:r>
            <a:r>
              <a:rPr lang="zh-TW" sz="260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  <a:r>
              <a:rPr lang="zh-TW" sz="2600" b="0" i="0" u="none" strike="noStrike" cap="none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.04.4</a:t>
            </a:r>
            <a:r>
              <a:rPr lang="zh-TW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(desktop version).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748"/>
              <a:buFont typeface="Noto Sans Symbols"/>
              <a:buChar char="▶"/>
            </a:pPr>
            <a:r>
              <a:rPr lang="zh-TW" sz="23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Download Link: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800"/>
              </a:buClr>
              <a:buSzPts val="1520"/>
              <a:buFont typeface="Noto Sans Symbols"/>
              <a:buChar char="▶"/>
            </a:pPr>
            <a:r>
              <a:rPr lang="zh-TW" sz="2000" u="sng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https://www.ubuntu.com/download/desktop/thank-you?country=TW&amp;version=16.04.4&amp;architecture=amd64</a:t>
            </a:r>
            <a:r>
              <a:rPr lang="zh-TW" sz="20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(64-bit)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800"/>
              </a:buClr>
              <a:buSzPts val="1520"/>
              <a:buFont typeface="Noto Sans Symbols"/>
              <a:buChar char="▶"/>
            </a:pPr>
            <a:r>
              <a:rPr lang="zh-TW" sz="2000" u="sng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https://www.ubuntu.com/download/desktop/thank-you?country=TW&amp;version=16.04.4&amp;architecture=i386</a:t>
            </a:r>
            <a:r>
              <a:rPr lang="zh-TW" sz="20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  (32-bit)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Preparation (1/2)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5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1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A computer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An Ubuntu 16.04 DVD or image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4114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Preparation (2/2)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6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If you want to install Linux on your hard disk, please </a:t>
            </a:r>
            <a:r>
              <a:rPr lang="zh-TW" sz="260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set at least 16GB unpartitioned space</a:t>
            </a: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748"/>
              <a:buFont typeface="Noto Sans Symbols"/>
              <a:buChar char="▶"/>
            </a:pPr>
            <a:r>
              <a:rPr lang="zh-TW" sz="23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You may want to shrink your existing disk by disk management if there is no more unpartitioned space.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748"/>
              <a:buFont typeface="Noto Sans Symbols"/>
              <a:buChar char="▶"/>
            </a:pPr>
            <a:r>
              <a:rPr lang="zh-TW" sz="23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Ubuntu can coexist with Windows.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748"/>
              <a:buFont typeface="Noto Sans Symbols"/>
              <a:buChar char="▶"/>
            </a:pPr>
            <a:r>
              <a:rPr lang="zh-TW" sz="23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Change the boot sequence to boot from </a:t>
            </a:r>
            <a:r>
              <a:rPr lang="zh-TW" sz="23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usb device or </a:t>
            </a:r>
            <a:r>
              <a:rPr lang="zh-TW" sz="23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 CD-ROM first.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Noto Sans Symbols"/>
              <a:buChar char="▶"/>
            </a:pPr>
            <a:r>
              <a:rPr lang="zh-TW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If you want to install Linux on a virtual machine, you can use VirtualBox or VMware.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1401"/>
              </a:buClr>
              <a:buSzPts val="1748"/>
              <a:buFont typeface="Noto Sans Symbols"/>
              <a:buChar char="▶"/>
            </a:pPr>
            <a:r>
              <a:rPr lang="zh-TW" sz="2300" b="0" i="0" u="none" strike="noStrike" cap="none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VirtualBox Website: </a:t>
            </a:r>
            <a:r>
              <a:rPr lang="zh-TW" sz="2300" b="0" i="0" u="sng" strike="noStrike" cap="none">
                <a:solidFill>
                  <a:srgbClr val="00A800"/>
                </a:solidFill>
                <a:latin typeface="Cabin"/>
                <a:ea typeface="Cabin"/>
                <a:cs typeface="Cabin"/>
                <a:sym typeface="Cabin"/>
              </a:rPr>
              <a:t>https://www.virtualbox.org/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3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7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3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" y="0"/>
            <a:ext cx="9143640" cy="68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4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8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4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" y="0"/>
            <a:ext cx="9143640" cy="68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5"/>
          <p:cNvSpPr txBox="1"/>
          <p:nvPr/>
        </p:nvSpPr>
        <p:spPr>
          <a:xfrm>
            <a:off x="107640" y="6356520"/>
            <a:ext cx="118728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/ 45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5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400">
                <a:solidFill>
                  <a:srgbClr val="411401"/>
                </a:solidFill>
                <a:latin typeface="Cabin"/>
                <a:ea typeface="Cabin"/>
                <a:cs typeface="Cabin"/>
                <a:sym typeface="Cabin"/>
              </a:rPr>
              <a:t>9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5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" y="0"/>
            <a:ext cx="9143640" cy="68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1829</Words>
  <Application>Microsoft Office PowerPoint</Application>
  <PresentationFormat>如螢幕大小 (4:3)</PresentationFormat>
  <Paragraphs>278</Paragraphs>
  <Slides>36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36</vt:i4>
      </vt:variant>
    </vt:vector>
  </HeadingPairs>
  <TitlesOfParts>
    <vt:vector size="43" baseType="lpstr">
      <vt:lpstr>Cabin</vt:lpstr>
      <vt:lpstr>Noto Sans Symbols</vt:lpstr>
      <vt:lpstr>Arial</vt:lpstr>
      <vt:lpstr>Bookman Old Style</vt:lpstr>
      <vt:lpstr>Courier New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modified xsi:type="dcterms:W3CDTF">2020-03-03T13:42:00Z</dcterms:modified>
</cp:coreProperties>
</file>