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handoutMasterIdLst>
    <p:handoutMasterId r:id="rId16"/>
  </p:handoutMasterIdLst>
  <p:sldIdLst>
    <p:sldId id="3825" r:id="rId5"/>
    <p:sldId id="3841" r:id="rId6"/>
    <p:sldId id="3826" r:id="rId7"/>
    <p:sldId id="3836" r:id="rId8"/>
    <p:sldId id="3827" r:id="rId9"/>
    <p:sldId id="3794" r:id="rId10"/>
    <p:sldId id="3840" r:id="rId11"/>
    <p:sldId id="3837" r:id="rId12"/>
    <p:sldId id="3792" r:id="rId13"/>
    <p:sldId id="3838" r:id="rId14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462"/>
    <a:srgbClr val="2D5C85"/>
    <a:srgbClr val="3975A7"/>
    <a:srgbClr val="4C8CC2"/>
    <a:srgbClr val="4E91F0"/>
    <a:srgbClr val="91B8D9"/>
    <a:srgbClr val="B3CEE5"/>
    <a:srgbClr val="FFFF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00C5E1D-05F4-454D-86AC-69BCF7ABC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8DD6E7-FAA2-4F27-AC17-2C2371D6F9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D1599-8320-46DE-B67A-99FCF59A2CB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2025/2/26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5E3648-7A90-4F22-B58F-6E56156D3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E2D09C-071E-4404-A41B-61F6E7FD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87CDB-6736-4C1C-92B6-C0E5B7B73D5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22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B3E549F-7EEE-4F85-80BD-26E2C7B9527E}" type="datetime1">
              <a:rPr lang="zh-TW" altLang="en-US" smtClean="0"/>
              <a:pPr/>
              <a:t>2025/2/26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40C6A29-4676-420C-BBE3-ACC2B80F64D4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756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6FAB-7D02-F36F-DF7A-760D8C1F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5C1391D-E491-D52A-797D-06D7B9886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0E5DD0A-4F1F-48FE-69CB-994383F21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1C701D-F167-35D5-6607-EF6C4323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349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2D1D4-362F-9854-0A92-87C01618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D44A037-E4CE-1AC8-F8DF-3C67CCCF9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CAC01EA-78CC-4A2B-6A23-4B8243AC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EBDC8-3F12-5AE6-B635-C4E0D97BE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根據我們參加實體展會（例如：就業博覽會等）的經驗，現場經常人潮擁擠，行走不便，攤位工作人員也可能因人手不足而難以應對大量參觀者。而前往展場的交通也可能不便或耗時，進一步影響參與的便利性。這些問題可能導致參觀者投入了大量時間、體力與金錢，卻未必能獲得預期的資訊與成果，整體體驗也可能因此受到影響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06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931C-68B0-9145-EE46-8C234452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A5186C0-6C16-AE22-20C3-08A0D6E33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234F26-FC9F-A4BA-056E-7F484E02F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此外，在展會的籌辦與攤位設置方面，實體展會往往會受限於地點與時間，不僅提高成本，還可能使參觀意願降低。更不用說，從展場規劃到展會期間的宣傳與解說，都需要投入大量時間與人力資源，進一步增加負擔。實體展會還可能發生許多突發狀況（例如：設備故障、疫情等），是相較於線上展會更難以即時應對與處理的。而在後續追蹤與展會效益分析方面，實體展會也較難取得完整數據，使成效評估困難或效果不佳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AA754D-A095-91A8-B572-D741FD68E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85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我們計畫創建一個虛擬展會平台（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），希望透過改變現今大多展會的運行模式，由實體展會轉為線上展會，以解決或改善前述提到實體展會存在的種種問題。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JhengHei UI" panose="020B0604030504040204" pitchFamily="34" charset="-120"/>
            </a:endParaRPr>
          </a:p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關於平台功能的部分，除了會員系統、搜尋及瀏覽之外，我們希望能以類遊戲的畫面及操作模式呈現主要展會畫面，提升互動性，帶給參觀者不亞於實體展會的沉浸體驗。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8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以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Duolingo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為例（參考圖一），我們希望在主要展會頁面呈現的功能大致如下：參觀者可以在畫面中自由移動所屬人物瀏覽展會，可以點擊攤位詳細瀏覽有興趣的內容，也可以向處於相同展會的其他人發起文字或語音交流；而除了上述功能外，參展人（攤位的工作人員）也可以發傳單給前來參與展會的參觀者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3F8F-82D9-ADFE-28A4-4B69B8B8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CDB4C6-A9B8-78FA-CD9B-AF0F0CC4E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67ACA73-9430-318A-22C5-85BC48E5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總而言之，創展人可以創建展會並進行相關設定，參展人可以在展會中設立攤位、發宣傳單，參觀者則可以自由參與展會、瀏覽攤位。</a:t>
            </a:r>
            <a:endParaRPr lang="en-US" altLang="zh-TW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A462CC-9EE5-0CF4-BF04-F63DB904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36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3685-4C22-CDBF-4827-37E11F70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1256144-9495-F094-4616-0C01E1B66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4A5DA2-CED1-7E12-42D8-76F2BBE45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不論展會是由實體轉為線上，或是線上與線下並存的模式，我們相信這個虛擬展會平台都能讓展會的參與變得更加便利與輕鬆，提升展會的曝光度與參與度，降低設展與參展的各項成本同時也可以不用再受限於空間及時間。而有別於實體展會，虛擬展會平台還能提供即時且精確的數據報告（例如：參與人數等），協助創展方更有系統、有效率的分析展會成效。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873B7-2DDF-3C13-74D2-7B71CC461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77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3192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​​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cxnSp>
        <p:nvCxnSpPr>
          <p:cNvPr id="12" name="直線接點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橢圓​​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 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文字預留位置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3" name="內容預留位置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手繪多邊形：圖案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手繪多邊形：圖案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6" name="手繪多邊形：圖案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8" name="手繪多邊形：圖案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0" name="手繪多邊形：圖案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2" name="手繪多邊形：圖案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預留位置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手繪多邊形：圖案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橢圓​​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​​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4" name="橢圓​​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手繪多邊形：圖形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手繪多邊形：圖案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7" name="手繪多邊形：圖案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圖片的引述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圖片版面配置區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日期版面配置區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2" name="頁尾版面配置區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/>
              <a:pPr>
                <a:defRPr/>
              </a:pPr>
              <a:t>‹#›</a:t>
            </a:fld>
            <a:endParaRPr lang="zh-TW" altLang="en-US" noProof="0">
              <a:latin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手繪多邊形：圖案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9" name="手繪多邊形：圖案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手繪多邊形：圖案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1" name="手繪多邊形：圖案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r>
              <a:rPr lang="zh-TW" altLang="en-US" noProof="0">
                <a:solidFill>
                  <a:prstClr val="black">
                    <a:tint val="75000"/>
                  </a:prstClr>
                </a:solidFill>
              </a:rPr>
              <a:t>簡報標題</a:t>
            </a: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duolingo.fandom.com/wiki/Category:Adventures_that_have_L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專題計畫提案</a:t>
            </a:r>
            <a:br>
              <a:rPr lang="en-US" altLang="zh-TW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</a:br>
            <a:r>
              <a:rPr lang="en-US" altLang="zh-TW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—</a:t>
            </a:r>
            <a:r>
              <a:rPr lang="zh-TW" altLang="en-US" sz="6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虛擬展會平台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129784"/>
            <a:ext cx="6592824" cy="1264636"/>
          </a:xfrm>
        </p:spPr>
        <p:txBody>
          <a:bodyPr rtlCol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成員：</a:t>
            </a:r>
            <a:endParaRPr lang="en-US" altLang="zh-TW" sz="20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資訊三丙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D1150166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曾予菲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資訊三甲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D1150504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徐承毅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資訊三甲 </a:t>
            </a:r>
            <a:r>
              <a:rPr lang="en-US" altLang="zh-TW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D1150136 </a:t>
            </a:r>
            <a:r>
              <a:rPr lang="zh-TW" altLang="en-US" sz="2000" b="1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陳可軒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D0C4D25-D0D1-7DE3-B2D8-2DE58512B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BB0B107-BABF-5F71-B5AF-534675815EAA}"/>
              </a:ext>
            </a:extLst>
          </p:cNvPr>
          <p:cNvSpPr txBox="1"/>
          <p:nvPr/>
        </p:nvSpPr>
        <p:spPr>
          <a:xfrm>
            <a:off x="838200" y="6111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專題時程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D97D49-9701-936A-7608-97459B192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47546"/>
              </p:ext>
            </p:extLst>
          </p:nvPr>
        </p:nvGraphicFramePr>
        <p:xfrm>
          <a:off x="838200" y="1380605"/>
          <a:ext cx="10571483" cy="505132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3515817052"/>
                    </a:ext>
                  </a:extLst>
                </a:gridCol>
                <a:gridCol w="798253">
                  <a:extLst>
                    <a:ext uri="{9D8B030D-6E8A-4147-A177-3AD203B41FA5}">
                      <a16:colId xmlns:a16="http://schemas.microsoft.com/office/drawing/2014/main" val="3769927919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1958831159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203953551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968716538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3451380019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148198035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2210765733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832891326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1978207692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2198913520"/>
                    </a:ext>
                  </a:extLst>
                </a:gridCol>
                <a:gridCol w="791903">
                  <a:extLst>
                    <a:ext uri="{9D8B030D-6E8A-4147-A177-3AD203B41FA5}">
                      <a16:colId xmlns:a16="http://schemas.microsoft.com/office/drawing/2014/main" val="1667257958"/>
                    </a:ext>
                  </a:extLst>
                </a:gridCol>
              </a:tblGrid>
              <a:tr h="1142751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工作項目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六月</a:t>
                      </a:r>
                      <a:endParaRPr lang="zh-TW" altLang="en-US" sz="60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七月</a:t>
                      </a:r>
                      <a:endParaRPr lang="zh-TW" altLang="en-US" sz="6000" b="1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八月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九月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十一月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十二月</a:t>
                      </a:r>
                      <a:endParaRPr lang="zh-TW" altLang="en-US" sz="60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376214775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 gridSpan="2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B3CE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605046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 gridSpan="3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91B8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154881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後端開發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7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E91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848658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前端開發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4C8C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944540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3975A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458699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測試與優化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D5C8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507253"/>
                  </a:ext>
                </a:extLst>
              </a:tr>
              <a:tr h="558368">
                <a:tc>
                  <a:txBody>
                    <a:bodyPr/>
                    <a:lstStyle/>
                    <a:p>
                      <a:pPr rtl="0" fontAlgn="t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上線與維護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2344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22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4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FA316-87A3-AD78-9C74-03467FDF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FEFE8ACF-D6E7-1542-90AC-6259F1B6FAB4}"/>
              </a:ext>
            </a:extLst>
          </p:cNvPr>
          <p:cNvSpPr/>
          <p:nvPr/>
        </p:nvSpPr>
        <p:spPr>
          <a:xfrm>
            <a:off x="7382107" y="680485"/>
            <a:ext cx="4370758" cy="4370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C913168-8BAE-A52F-14EF-82525DB88D9C}"/>
              </a:ext>
            </a:extLst>
          </p:cNvPr>
          <p:cNvSpPr txBox="1">
            <a:spLocks/>
          </p:cNvSpPr>
          <p:nvPr/>
        </p:nvSpPr>
        <p:spPr>
          <a:xfrm>
            <a:off x="7948998" y="831324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什麼是展會</a:t>
            </a:r>
            <a: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C3FCE422-7AD0-54C9-1009-EF2A8ED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70" y="2118735"/>
            <a:ext cx="5806440" cy="3829456"/>
          </a:xfrm>
        </p:spPr>
        <p:txBody>
          <a:bodyPr rtlCol="0" anchor="t"/>
          <a:lstStyle/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又稱展覽會、展覽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具有特定主題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集合許多團隊或組織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發放傳單、張貼海報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rtl="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實體展會、巡迴展會、網路展會等</a:t>
            </a:r>
          </a:p>
        </p:txBody>
      </p:sp>
    </p:spTree>
    <p:extLst>
      <p:ext uri="{BB962C8B-B14F-4D97-AF65-F5344CB8AC3E}">
        <p14:creationId xmlns:p14="http://schemas.microsoft.com/office/powerpoint/2010/main" val="312792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專題動機</a:t>
            </a:r>
            <a:b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對於實體展會的觀察</a:t>
            </a:r>
            <a:r>
              <a:rPr lang="en-US" altLang="zh-TW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F2D462-FA82-DDC1-C805-6C9B4CBA75F5}"/>
              </a:ext>
            </a:extLst>
          </p:cNvPr>
          <p:cNvSpPr txBox="1"/>
          <p:nvPr/>
        </p:nvSpPr>
        <p:spPr>
          <a:xfrm>
            <a:off x="6096000" y="1601476"/>
            <a:ext cx="405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對參觀者來說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C874EC8-79C4-3265-3643-06C0E499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70917"/>
            <a:ext cx="5806440" cy="3829456"/>
          </a:xfrm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人潮擁擠行走不便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攤位人手不足，資訊傳遞效率低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交通與時間不便</a:t>
            </a:r>
          </a:p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6A0D3-704C-D3C7-1634-41309FAC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162D3E-2FB7-941D-A17D-A40F1268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專題動機</a:t>
            </a:r>
            <a:br>
              <a:rPr lang="en-US" altLang="zh-TW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對於實體展會的觀察</a:t>
            </a:r>
            <a:r>
              <a:rPr lang="en-US" altLang="zh-TW" sz="2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3D7130-BD57-0AAB-AB15-4506CADA4ED3}"/>
              </a:ext>
            </a:extLst>
          </p:cNvPr>
          <p:cNvSpPr txBox="1"/>
          <p:nvPr/>
        </p:nvSpPr>
        <p:spPr>
          <a:xfrm>
            <a:off x="6096000" y="1601476"/>
            <a:ext cx="405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對設展人來說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211E8CBB-FE4E-62E7-3E25-4FA8D69D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70917"/>
            <a:ext cx="5806440" cy="3829456"/>
          </a:xfrm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展會地點受限地點與時間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突發狀況難以應對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疫情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後續追蹤及數據分析困難</a:t>
            </a:r>
          </a:p>
        </p:txBody>
      </p:sp>
    </p:spTree>
    <p:extLst>
      <p:ext uri="{BB962C8B-B14F-4D97-AF65-F5344CB8AC3E}">
        <p14:creationId xmlns:p14="http://schemas.microsoft.com/office/powerpoint/2010/main" val="289918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4572638B-2791-093C-6C77-474B3B1183E0}"/>
              </a:ext>
            </a:extLst>
          </p:cNvPr>
          <p:cNvSpPr/>
          <p:nvPr/>
        </p:nvSpPr>
        <p:spPr>
          <a:xfrm>
            <a:off x="7382107" y="680485"/>
            <a:ext cx="4370758" cy="4370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B5326B1-90D6-D2DD-C9F0-D6A154541ECA}"/>
              </a:ext>
            </a:extLst>
          </p:cNvPr>
          <p:cNvSpPr txBox="1">
            <a:spLocks/>
          </p:cNvSpPr>
          <p:nvPr/>
        </p:nvSpPr>
        <p:spPr>
          <a:xfrm>
            <a:off x="7948998" y="831324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專題目標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1A5EEC-434C-1752-85A1-6DF4A88C0246}"/>
              </a:ext>
            </a:extLst>
          </p:cNvPr>
          <p:cNvSpPr txBox="1"/>
          <p:nvPr/>
        </p:nvSpPr>
        <p:spPr>
          <a:xfrm>
            <a:off x="799170" y="1349294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虛擬展會平台</a:t>
            </a: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B5ECDF83-D6F4-03BA-5A7B-6F80F3794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70" y="2118735"/>
            <a:ext cx="5806440" cy="3829456"/>
          </a:xfrm>
        </p:spPr>
        <p:txBody>
          <a:bodyPr rtlCol="0" anchor="t"/>
          <a:lstStyle/>
          <a:p>
            <a:pPr rtl="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希望以類遊戲的畫面及操作模式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以提升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沉浸感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3381EB-325A-DB2E-AF8C-BD7638394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280" y="838979"/>
            <a:ext cx="3800940" cy="518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8D1B4FF-F20B-3DF6-989F-6AF0949E60DB}"/>
              </a:ext>
            </a:extLst>
          </p:cNvPr>
          <p:cNvSpPr txBox="1"/>
          <p:nvPr/>
        </p:nvSpPr>
        <p:spPr>
          <a:xfrm>
            <a:off x="6185808" y="6222381"/>
            <a:ext cx="6129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b="0" i="0" u="sng" strike="noStrike" dirty="0">
                <a:solidFill>
                  <a:srgbClr val="1155C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https://duolingo.fandom.com/wiki/Category:Adventures_that_have_Lin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B482B1E-211D-45A5-0362-175784E80439}"/>
              </a:ext>
            </a:extLst>
          </p:cNvPr>
          <p:cNvSpPr txBox="1"/>
          <p:nvPr/>
        </p:nvSpPr>
        <p:spPr>
          <a:xfrm>
            <a:off x="799170" y="1349294"/>
            <a:ext cx="44181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Doulingo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  <p:sp>
        <p:nvSpPr>
          <p:cNvPr id="23" name="內容版面配置區 4">
            <a:extLst>
              <a:ext uri="{FF2B5EF4-FFF2-40B4-BE49-F238E27FC236}">
                <a16:creationId xmlns:a16="http://schemas.microsoft.com/office/drawing/2014/main" id="{5DAB5333-8CB5-C813-9031-5D03DDBB7D07}"/>
              </a:ext>
            </a:extLst>
          </p:cNvPr>
          <p:cNvSpPr txBox="1">
            <a:spLocks/>
          </p:cNvSpPr>
          <p:nvPr/>
        </p:nvSpPr>
        <p:spPr>
          <a:xfrm>
            <a:off x="799170" y="2118735"/>
            <a:ext cx="5806440" cy="3829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會員系統、展會瀏覽、搜尋功能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自由移動角色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點擊攤位查看資訊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語音交流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發送數位傳單</a:t>
            </a:r>
            <a:endParaRPr lang="en-US" altLang="zh-TW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整合：攤位問答、數據分析</a:t>
            </a: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9B2F7D37-37F0-B3BE-A2DA-6DA80BA2E304}"/>
              </a:ext>
            </a:extLst>
          </p:cNvPr>
          <p:cNvSpPr/>
          <p:nvPr/>
        </p:nvSpPr>
        <p:spPr>
          <a:xfrm>
            <a:off x="7920593" y="4222749"/>
            <a:ext cx="1045608" cy="1089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587C900B-6335-626E-E81D-8DC791008BF2}"/>
              </a:ext>
            </a:extLst>
          </p:cNvPr>
          <p:cNvSpPr/>
          <p:nvPr/>
        </p:nvSpPr>
        <p:spPr>
          <a:xfrm>
            <a:off x="9336567" y="952700"/>
            <a:ext cx="1045608" cy="10898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C6A4E908-B800-EBEE-613A-635E658E776C}"/>
              </a:ext>
            </a:extLst>
          </p:cNvPr>
          <p:cNvSpPr/>
          <p:nvPr/>
        </p:nvSpPr>
        <p:spPr>
          <a:xfrm>
            <a:off x="8412324" y="3145145"/>
            <a:ext cx="872292" cy="12106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3B52-579A-765E-A418-29CB07F7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>
            <a:extLst>
              <a:ext uri="{FF2B5EF4-FFF2-40B4-BE49-F238E27FC236}">
                <a16:creationId xmlns:a16="http://schemas.microsoft.com/office/drawing/2014/main" id="{D5D553F6-BDA9-44F1-8A44-CC85C8CDCCEF}"/>
              </a:ext>
            </a:extLst>
          </p:cNvPr>
          <p:cNvSpPr/>
          <p:nvPr/>
        </p:nvSpPr>
        <p:spPr>
          <a:xfrm>
            <a:off x="7382107" y="680485"/>
            <a:ext cx="4370758" cy="43707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F62E3B7-42C2-568A-5CF2-1E36216CDB82}"/>
              </a:ext>
            </a:extLst>
          </p:cNvPr>
          <p:cNvSpPr txBox="1">
            <a:spLocks/>
          </p:cNvSpPr>
          <p:nvPr/>
        </p:nvSpPr>
        <p:spPr>
          <a:xfrm>
            <a:off x="7948998" y="831324"/>
            <a:ext cx="3236976" cy="4069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功能瀏覽</a:t>
            </a:r>
          </a:p>
        </p:txBody>
      </p:sp>
      <p:sp>
        <p:nvSpPr>
          <p:cNvPr id="20" name="內容版面配置區 4">
            <a:extLst>
              <a:ext uri="{FF2B5EF4-FFF2-40B4-BE49-F238E27FC236}">
                <a16:creationId xmlns:a16="http://schemas.microsoft.com/office/drawing/2014/main" id="{D88FDD04-16B9-344C-2F52-FDB2B4FA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27" y="1514272"/>
            <a:ext cx="5806440" cy="3829456"/>
          </a:xfrm>
        </p:spPr>
        <p:txBody>
          <a:bodyPr rtlCol="0" anchor="t"/>
          <a:lstStyle/>
          <a:p>
            <a:pPr rtl="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創展人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創建展會、進行相關設定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參展人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設立攤位、發宣傳單</a:t>
            </a:r>
            <a:endParaRPr lang="en-US" altLang="zh-TW" sz="2400" b="0" i="0" u="none" strike="noStrike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rtl="0"/>
            <a:r>
              <a:rPr lang="zh-TW" altLang="en-US" sz="2400" b="1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參觀者</a:t>
            </a:r>
            <a:r>
              <a:rPr lang="en-US" altLang="zh-TW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</a:t>
            </a:r>
            <a:r>
              <a:rPr lang="zh-TW" altLang="en-US" sz="2400" b="0" i="0" u="none" strike="noStrike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自由參與展會、瀏覽攤位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97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7D2B-755D-86C9-BE98-A0A0C036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C61D5-59E1-0845-5C4D-924C0FD5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預期成果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06C9B727-CB43-A808-803C-5672B492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9057"/>
            <a:ext cx="5806440" cy="3829456"/>
          </a:xfrm>
        </p:spPr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讓展會不再受限於空間及時間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降低成本、提高曝光度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提供即時精確的數據分析報告</a:t>
            </a:r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2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2D9FEA-DDC3-2333-68AE-8715546D02CA}"/>
              </a:ext>
            </a:extLst>
          </p:cNvPr>
          <p:cNvSpPr txBox="1"/>
          <p:nvPr/>
        </p:nvSpPr>
        <p:spPr>
          <a:xfrm>
            <a:off x="838200" y="61116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資源規劃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B8218E0-7140-29B6-2443-BCE5A27C8E51}"/>
              </a:ext>
            </a:extLst>
          </p:cNvPr>
          <p:cNvSpPr txBox="1">
            <a:spLocks/>
          </p:cNvSpPr>
          <p:nvPr/>
        </p:nvSpPr>
        <p:spPr>
          <a:xfrm>
            <a:off x="838200" y="1510603"/>
            <a:ext cx="5700782" cy="15719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Figma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開發環境：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Studio Code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IntelliJ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版本控制：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1B77200-58F1-8A48-E765-4D435D2A8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79264"/>
              </p:ext>
            </p:extLst>
          </p:nvPr>
        </p:nvGraphicFramePr>
        <p:xfrm>
          <a:off x="3842827" y="2593037"/>
          <a:ext cx="8128000" cy="4114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982524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84126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4823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5698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工作項目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曾予菲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徐承毅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陳可軒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95383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書面報告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425966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需求分析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161755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UI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基礎設計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18728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後端開發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74765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前端開發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13172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2387506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測試與優化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915253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上線與維護</a:t>
                      </a:r>
                      <a:endParaRPr lang="zh-TW" altLang="en-US" sz="24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zh-TW" altLang="en-US" sz="24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3025" marR="73025" anchor="ctr"/>
                </a:tc>
                <a:extLst>
                  <a:ext uri="{0D108BD9-81ED-4DB2-BD59-A6C34878D82A}">
                    <a16:rowId xmlns:a16="http://schemas.microsoft.com/office/drawing/2014/main" val="361840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9506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10_TF78504181_Win32" id="{5A73FD0D-F961-484E-975C-E11BF2E57132}" vid="{7160F523-0130-4CEB-8262-3E2B2DD8B5A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圖案簡報</Template>
  <TotalTime>268</TotalTime>
  <Words>929</Words>
  <Application>Microsoft Office PowerPoint</Application>
  <PresentationFormat>寬螢幕</PresentationFormat>
  <Paragraphs>112</Paragraphs>
  <Slides>10</Slides>
  <Notes>10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Microsoft JhengHei UI</vt:lpstr>
      <vt:lpstr>微軟正黑體</vt:lpstr>
      <vt:lpstr>Arial</vt:lpstr>
      <vt:lpstr>Times New Roman</vt:lpstr>
      <vt:lpstr>Wingdings</vt:lpstr>
      <vt:lpstr>ShapesVTI</vt:lpstr>
      <vt:lpstr>專題計畫提案 —虛擬展會平台</vt:lpstr>
      <vt:lpstr>PowerPoint 簡報</vt:lpstr>
      <vt:lpstr>專題動機 (對於實體展會的觀察)</vt:lpstr>
      <vt:lpstr>專題動機 (對於實體展會的觀察)</vt:lpstr>
      <vt:lpstr>PowerPoint 簡報</vt:lpstr>
      <vt:lpstr>PowerPoint 簡報</vt:lpstr>
      <vt:lpstr>PowerPoint 簡報</vt:lpstr>
      <vt:lpstr>預期成果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曾予菲</dc:creator>
  <cp:lastModifiedBy>曾予菲</cp:lastModifiedBy>
  <cp:revision>6</cp:revision>
  <dcterms:created xsi:type="dcterms:W3CDTF">2025-02-25T09:08:06Z</dcterms:created>
  <dcterms:modified xsi:type="dcterms:W3CDTF">2025-02-26T03:50:55Z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